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4"/>
  </p:sldMasterIdLst>
  <p:notesMasterIdLst>
    <p:notesMasterId r:id="rId78"/>
  </p:notesMasterIdLst>
  <p:handoutMasterIdLst>
    <p:handoutMasterId r:id="rId79"/>
  </p:handoutMasterIdLst>
  <p:sldIdLst>
    <p:sldId id="256" r:id="rId5"/>
    <p:sldId id="257" r:id="rId6"/>
    <p:sldId id="258" r:id="rId7"/>
    <p:sldId id="3889" r:id="rId8"/>
    <p:sldId id="260" r:id="rId9"/>
    <p:sldId id="261" r:id="rId10"/>
    <p:sldId id="275" r:id="rId11"/>
    <p:sldId id="2002" r:id="rId12"/>
    <p:sldId id="1968" r:id="rId13"/>
    <p:sldId id="1963" r:id="rId14"/>
    <p:sldId id="303" r:id="rId15"/>
    <p:sldId id="1969" r:id="rId16"/>
    <p:sldId id="1985" r:id="rId17"/>
    <p:sldId id="306" r:id="rId18"/>
    <p:sldId id="750" r:id="rId19"/>
    <p:sldId id="3888" r:id="rId20"/>
    <p:sldId id="1470" r:id="rId21"/>
    <p:sldId id="3862" r:id="rId22"/>
    <p:sldId id="2006" r:id="rId23"/>
    <p:sldId id="1977" r:id="rId24"/>
    <p:sldId id="352" r:id="rId25"/>
    <p:sldId id="2005" r:id="rId26"/>
    <p:sldId id="1409" r:id="rId27"/>
    <p:sldId id="1982" r:id="rId28"/>
    <p:sldId id="1987" r:id="rId29"/>
    <p:sldId id="687" r:id="rId30"/>
    <p:sldId id="3897" r:id="rId31"/>
    <p:sldId id="3863" r:id="rId32"/>
    <p:sldId id="2009" r:id="rId33"/>
    <p:sldId id="1401" r:id="rId34"/>
    <p:sldId id="3892" r:id="rId35"/>
    <p:sldId id="1983" r:id="rId36"/>
    <p:sldId id="2012" r:id="rId37"/>
    <p:sldId id="2082" r:id="rId38"/>
    <p:sldId id="2011" r:id="rId39"/>
    <p:sldId id="1399" r:id="rId40"/>
    <p:sldId id="709" r:id="rId41"/>
    <p:sldId id="707" r:id="rId42"/>
    <p:sldId id="2013" r:id="rId43"/>
    <p:sldId id="2016" r:id="rId44"/>
    <p:sldId id="2014" r:id="rId45"/>
    <p:sldId id="1957" r:id="rId46"/>
    <p:sldId id="3867" r:id="rId47"/>
    <p:sldId id="1239" r:id="rId48"/>
    <p:sldId id="286" r:id="rId49"/>
    <p:sldId id="3864" r:id="rId50"/>
    <p:sldId id="2083" r:id="rId51"/>
    <p:sldId id="375" r:id="rId52"/>
    <p:sldId id="2001" r:id="rId53"/>
    <p:sldId id="2085" r:id="rId54"/>
    <p:sldId id="2084" r:id="rId55"/>
    <p:sldId id="737" r:id="rId56"/>
    <p:sldId id="3885" r:id="rId57"/>
    <p:sldId id="3871" r:id="rId58"/>
    <p:sldId id="3874" r:id="rId59"/>
    <p:sldId id="3875" r:id="rId60"/>
    <p:sldId id="3876" r:id="rId61"/>
    <p:sldId id="3877" r:id="rId62"/>
    <p:sldId id="3893" r:id="rId63"/>
    <p:sldId id="3879" r:id="rId64"/>
    <p:sldId id="3880" r:id="rId65"/>
    <p:sldId id="3881" r:id="rId66"/>
    <p:sldId id="3882" r:id="rId67"/>
    <p:sldId id="3865" r:id="rId68"/>
    <p:sldId id="3861" r:id="rId69"/>
    <p:sldId id="2080" r:id="rId70"/>
    <p:sldId id="731" r:id="rId71"/>
    <p:sldId id="3883" r:id="rId72"/>
    <p:sldId id="3884" r:id="rId73"/>
    <p:sldId id="3868" r:id="rId74"/>
    <p:sldId id="3896" r:id="rId75"/>
    <p:sldId id="2004" r:id="rId76"/>
    <p:sldId id="301" r:id="rId77"/>
  </p:sldIdLst>
  <p:sldSz cx="9756775" cy="5486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s" id="{3F4F803D-D02C-5D4B-83C9-B17DAE1AEC3F}">
          <p14:sldIdLst>
            <p14:sldId id="256"/>
            <p14:sldId id="257"/>
            <p14:sldId id="258"/>
            <p14:sldId id="3889"/>
            <p14:sldId id="260"/>
            <p14:sldId id="261"/>
            <p14:sldId id="275"/>
            <p14:sldId id="2002"/>
            <p14:sldId id="1968"/>
            <p14:sldId id="1963"/>
            <p14:sldId id="303"/>
            <p14:sldId id="1969"/>
            <p14:sldId id="1985"/>
            <p14:sldId id="306"/>
            <p14:sldId id="750"/>
            <p14:sldId id="3888"/>
            <p14:sldId id="1470"/>
            <p14:sldId id="3862"/>
            <p14:sldId id="2006"/>
            <p14:sldId id="1977"/>
            <p14:sldId id="352"/>
            <p14:sldId id="2005"/>
            <p14:sldId id="1409"/>
            <p14:sldId id="1982"/>
            <p14:sldId id="1987"/>
            <p14:sldId id="687"/>
            <p14:sldId id="3897"/>
            <p14:sldId id="3863"/>
            <p14:sldId id="2009"/>
            <p14:sldId id="1401"/>
            <p14:sldId id="3892"/>
            <p14:sldId id="1983"/>
            <p14:sldId id="2012"/>
            <p14:sldId id="2082"/>
            <p14:sldId id="2011"/>
            <p14:sldId id="1399"/>
            <p14:sldId id="709"/>
            <p14:sldId id="707"/>
            <p14:sldId id="2013"/>
            <p14:sldId id="2016"/>
            <p14:sldId id="2014"/>
            <p14:sldId id="1957"/>
            <p14:sldId id="3867"/>
            <p14:sldId id="1239"/>
            <p14:sldId id="286"/>
            <p14:sldId id="3864"/>
            <p14:sldId id="2083"/>
            <p14:sldId id="375"/>
            <p14:sldId id="2001"/>
            <p14:sldId id="2085"/>
            <p14:sldId id="2084"/>
            <p14:sldId id="737"/>
            <p14:sldId id="3885"/>
            <p14:sldId id="3871"/>
            <p14:sldId id="3874"/>
            <p14:sldId id="3875"/>
            <p14:sldId id="3876"/>
            <p14:sldId id="3877"/>
            <p14:sldId id="3893"/>
            <p14:sldId id="3879"/>
            <p14:sldId id="3880"/>
            <p14:sldId id="3881"/>
            <p14:sldId id="3882"/>
            <p14:sldId id="3865"/>
            <p14:sldId id="3861"/>
            <p14:sldId id="2080"/>
            <p14:sldId id="731"/>
            <p14:sldId id="3883"/>
            <p14:sldId id="3884"/>
            <p14:sldId id="3868"/>
            <p14:sldId id="3896"/>
            <p14:sldId id="2004"/>
            <p14:sldId id="301"/>
          </p14:sldIdLst>
        </p14:section>
      </p14:sectionLst>
    </p:ext>
    <p:ext uri="{EFAFB233-063F-42B5-8137-9DF3F51BA10A}">
      <p15:sldGuideLst xmlns:p15="http://schemas.microsoft.com/office/powerpoint/2012/main">
        <p15:guide id="1" orient="horz" pos="4208">
          <p15:clr>
            <a:srgbClr val="A4A3A4"/>
          </p15:clr>
        </p15:guide>
        <p15:guide id="2" orient="horz" pos="2126">
          <p15:clr>
            <a:srgbClr val="A4A3A4"/>
          </p15:clr>
        </p15:guide>
        <p15:guide id="3" orient="horz" pos="2258">
          <p15:clr>
            <a:srgbClr val="A4A3A4"/>
          </p15:clr>
        </p15:guide>
        <p15:guide id="4" pos="5587">
          <p15:clr>
            <a:srgbClr val="A4A3A4"/>
          </p15:clr>
        </p15:guide>
        <p15:guide id="5" pos="181">
          <p15:clr>
            <a:srgbClr val="A4A3A4"/>
          </p15:clr>
        </p15:guide>
        <p15:guide id="6" pos="241">
          <p15:clr>
            <a:srgbClr val="A4A3A4"/>
          </p15:clr>
        </p15:guide>
        <p15:guide id="7" pos="1424">
          <p15:clr>
            <a:srgbClr val="A4A3A4"/>
          </p15:clr>
        </p15:guide>
        <p15:guide id="8" orient="horz" pos="3365">
          <p15:clr>
            <a:srgbClr val="A4A3A4"/>
          </p15:clr>
        </p15:guide>
        <p15:guide id="9" orient="horz" pos="589">
          <p15:clr>
            <a:srgbClr val="A4A3A4"/>
          </p15:clr>
        </p15:guide>
        <p15:guide id="10" orient="horz" pos="1220">
          <p15:clr>
            <a:srgbClr val="A4A3A4"/>
          </p15:clr>
        </p15:guide>
        <p15:guide id="11" orient="horz" pos="1563">
          <p15:clr>
            <a:srgbClr val="A4A3A4"/>
          </p15:clr>
        </p15:guide>
        <p15:guide id="12" orient="horz" pos="2207">
          <p15:clr>
            <a:srgbClr val="A4A3A4"/>
          </p15:clr>
        </p15:guide>
        <p15:guide id="13" orient="horz" pos="810">
          <p15:clr>
            <a:srgbClr val="A4A3A4"/>
          </p15:clr>
        </p15:guide>
        <p15:guide id="14" orient="horz" pos="3190">
          <p15:clr>
            <a:srgbClr val="A4A3A4"/>
          </p15:clr>
        </p15:guide>
        <p15:guide id="15" orient="horz" pos="872">
          <p15:clr>
            <a:srgbClr val="A4A3A4"/>
          </p15:clr>
        </p15:guide>
        <p15:guide id="16" orient="horz" pos="1738">
          <p15:clr>
            <a:srgbClr val="A4A3A4"/>
          </p15:clr>
        </p15:guide>
        <p15:guide id="17" pos="5967">
          <p15:clr>
            <a:srgbClr val="A4A3A4"/>
          </p15:clr>
        </p15:guide>
        <p15:guide id="18" pos="66">
          <p15:clr>
            <a:srgbClr val="A4A3A4"/>
          </p15:clr>
        </p15:guide>
        <p15:guide id="19" pos="369">
          <p15:clr>
            <a:srgbClr val="A4A3A4"/>
          </p15:clr>
        </p15:guide>
        <p15:guide id="20" pos="3074">
          <p15:clr>
            <a:srgbClr val="A4A3A4"/>
          </p15:clr>
        </p15:guide>
        <p15:guide id="21" pos="6083">
          <p15:clr>
            <a:srgbClr val="A4A3A4"/>
          </p15:clr>
        </p15:guide>
        <p15:guide id="22" orient="horz" pos="768">
          <p15:clr>
            <a:srgbClr val="A4A3A4"/>
          </p15:clr>
        </p15:guide>
        <p15:guide id="23" orient="horz" pos="812">
          <p15:clr>
            <a:srgbClr val="A4A3A4"/>
          </p15:clr>
        </p15:guide>
        <p15:guide id="24" pos="195">
          <p15:clr>
            <a:srgbClr val="A4A3A4"/>
          </p15:clr>
        </p15:guide>
        <p15:guide id="25" pos="59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issa Kingman" initials="" lastIdx="2" clrIdx="0"/>
  <p:cmAuthor id="7" name="Lewis, Mark" initials="wml" lastIdx="34" clrIdx="7">
    <p:extLst>
      <p:ext uri="{19B8F6BF-5375-455C-9EA6-DF929625EA0E}">
        <p15:presenceInfo xmlns:p15="http://schemas.microsoft.com/office/powerpoint/2012/main" userId="Lewis, Mark" providerId="None"/>
      </p:ext>
    </p:extLst>
  </p:cmAuthor>
  <p:cmAuthor id="1" name="Becky Keys" initials="BK" lastIdx="30" clrIdx="1"/>
  <p:cmAuthor id="8" name="Ambrozik, Mikael" initials="MA" lastIdx="2" clrIdx="8">
    <p:extLst>
      <p:ext uri="{19B8F6BF-5375-455C-9EA6-DF929625EA0E}">
        <p15:presenceInfo xmlns:p15="http://schemas.microsoft.com/office/powerpoint/2012/main" userId="Ambrozik, Mikael" providerId="None"/>
      </p:ext>
    </p:extLst>
  </p:cmAuthor>
  <p:cmAuthor id="2" name="Susan Ledford" initials="SCL" lastIdx="9" clrIdx="2"/>
  <p:cmAuthor id="3" name="Wm Mark Lewis" initials="WML" lastIdx="8" clrIdx="3"/>
  <p:cmAuthor id="4" name="Sundhar, Banumathy" initials="SB" lastIdx="1" clrIdx="4">
    <p:extLst>
      <p:ext uri="{19B8F6BF-5375-455C-9EA6-DF929625EA0E}">
        <p15:presenceInfo xmlns:p15="http://schemas.microsoft.com/office/powerpoint/2012/main" userId="S-1-5-21-3567637-1906459281-1427260136-1786431" providerId="AD"/>
      </p:ext>
    </p:extLst>
  </p:cmAuthor>
  <p:cmAuthor id="5" name="Nicholl, Richard" initials="NR" lastIdx="5" clrIdx="5">
    <p:extLst>
      <p:ext uri="{19B8F6BF-5375-455C-9EA6-DF929625EA0E}">
        <p15:presenceInfo xmlns:p15="http://schemas.microsoft.com/office/powerpoint/2012/main" userId="S::rnicholl@netapp.com::6d519e98-1415-4f7a-a1a0-a3c8fc9d9001" providerId="AD"/>
      </p:ext>
    </p:extLst>
  </p:cmAuthor>
  <p:cmAuthor id="6" name="Sundhar, Banumathy" initials="SB [2]" lastIdx="6" clrIdx="6">
    <p:extLst>
      <p:ext uri="{19B8F6BF-5375-455C-9EA6-DF929625EA0E}">
        <p15:presenceInfo xmlns:p15="http://schemas.microsoft.com/office/powerpoint/2012/main" userId="S::banum@netapp.com::061a747b-10eb-43b3-8d0c-609492ba18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80B737"/>
    <a:srgbClr val="F9F9F9"/>
    <a:srgbClr val="AAAAAA"/>
    <a:srgbClr val="FF0001"/>
    <a:srgbClr val="9C1E31"/>
    <a:srgbClr val="007ED0"/>
    <a:srgbClr val="FF8E02"/>
    <a:srgbClr val="0067C5"/>
    <a:srgbClr val="9EA2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0554" autoAdjust="0"/>
    <p:restoredTop sz="95232" autoAdjust="0"/>
  </p:normalViewPr>
  <p:slideViewPr>
    <p:cSldViewPr snapToGrid="0">
      <p:cViewPr varScale="1">
        <p:scale>
          <a:sx n="107" d="100"/>
          <a:sy n="107" d="100"/>
        </p:scale>
        <p:origin x="782" y="72"/>
      </p:cViewPr>
      <p:guideLst>
        <p:guide orient="horz" pos="4208"/>
        <p:guide orient="horz" pos="2126"/>
        <p:guide orient="horz" pos="2258"/>
        <p:guide pos="5587"/>
        <p:guide pos="181"/>
        <p:guide pos="241"/>
        <p:guide pos="1424"/>
        <p:guide orient="horz" pos="3365"/>
        <p:guide orient="horz" pos="589"/>
        <p:guide orient="horz" pos="1220"/>
        <p:guide orient="horz" pos="1563"/>
        <p:guide orient="horz" pos="2207"/>
        <p:guide orient="horz" pos="810"/>
        <p:guide orient="horz" pos="3190"/>
        <p:guide orient="horz" pos="872"/>
        <p:guide orient="horz" pos="1738"/>
        <p:guide pos="5967"/>
        <p:guide pos="66"/>
        <p:guide pos="369"/>
        <p:guide pos="3074"/>
        <p:guide pos="6083"/>
        <p:guide orient="horz" pos="768"/>
        <p:guide orient="horz" pos="812"/>
        <p:guide pos="195"/>
        <p:guide pos="5953"/>
      </p:guideLst>
    </p:cSldViewPr>
  </p:slideViewPr>
  <p:outlineViewPr>
    <p:cViewPr>
      <p:scale>
        <a:sx n="33" d="100"/>
        <a:sy n="33" d="100"/>
      </p:scale>
      <p:origin x="0" y="-25056"/>
    </p:cViewPr>
  </p:outlineViewPr>
  <p:notesTextViewPr>
    <p:cViewPr>
      <p:scale>
        <a:sx n="100" d="100"/>
        <a:sy n="100" d="100"/>
      </p:scale>
      <p:origin x="0" y="0"/>
    </p:cViewPr>
  </p:notesTextViewPr>
  <p:notesViewPr>
    <p:cSldViewPr snapToGrid="0">
      <p:cViewPr>
        <p:scale>
          <a:sx n="100" d="100"/>
          <a:sy n="100" d="100"/>
        </p:scale>
        <p:origin x="2916" y="-8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rozik, Mikael" userId="eae7891e-2738-474a-97e3-def87946d67b" providerId="ADAL" clId="{64E1B944-464D-8047-8BF4-11453CEDDFC9}"/>
  </pc:docChgLst>
  <pc:docChgLst>
    <pc:chgData name="Banu Sundhar" userId="061a747b-10eb-43b3-8d0c-609492ba1856" providerId="ADAL" clId="{955512E5-CC83-469C-A3B8-37FDF004D646}"/>
  </pc:docChgLst>
  <pc:docChgLst>
    <pc:chgData name="Reardon, Patrick" userId="2683e4c8-45cf-4a80-8599-10345cf99709" providerId="ADAL" clId="{F03C4D07-1642-4112-B8AF-7209D2275C3B}"/>
    <pc:docChg chg="modSld">
      <pc:chgData name="Reardon, Patrick" userId="2683e4c8-45cf-4a80-8599-10345cf99709" providerId="ADAL" clId="{F03C4D07-1642-4112-B8AF-7209D2275C3B}" dt="2019-05-28T23:01:19.081" v="0" actId="1076"/>
      <pc:docMkLst>
        <pc:docMk/>
      </pc:docMkLst>
      <pc:sldChg chg="modNotes">
        <pc:chgData name="Reardon, Patrick" userId="2683e4c8-45cf-4a80-8599-10345cf99709" providerId="ADAL" clId="{F03C4D07-1642-4112-B8AF-7209D2275C3B}" dt="2019-05-28T23:01:19.081" v="0" actId="1076"/>
        <pc:sldMkLst>
          <pc:docMk/>
          <pc:sldMk cId="14672004" sldId="301"/>
        </pc:sldMkLst>
      </pc:sldChg>
    </pc:docChg>
  </pc:docChgLst>
  <pc:docChgLst>
    <pc:chgData name="Sundhar, Banumathy" userId="061a747b-10eb-43b3-8d0c-609492ba1856" providerId="ADAL" clId="{F1B6035B-FCE6-479E-9A96-5642A82DCB42}"/>
  </pc:docChgLst>
  <pc:docChgLst>
    <pc:chgData name="Banu Sundhar" userId="061a747b-10eb-43b3-8d0c-609492ba1856" providerId="ADAL" clId="{F1B6035B-FCE6-479E-9A96-5642A82DCB42}"/>
  </pc:docChgLst>
  <pc:docChgLst>
    <pc:chgData name="Nicholl, Richard" userId="6d519e98-1415-4f7a-a1a0-a3c8fc9d9001" providerId="ADAL" clId="{A41CC244-6FC7-4ED7-B365-1CE4677B20A7}"/>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6" name="NetApp Logo"/>
          <p:cNvGrpSpPr>
            <a:grpSpLocks noChangeAspect="1"/>
          </p:cNvGrpSpPr>
          <p:nvPr/>
        </p:nvGrpSpPr>
        <p:grpSpPr bwMode="gray">
          <a:xfrm>
            <a:off x="6176473" y="8839201"/>
            <a:ext cx="511222" cy="136854"/>
            <a:chOff x="1841" y="1625"/>
            <a:chExt cx="3997" cy="1070"/>
          </a:xfrm>
        </p:grpSpPr>
        <p:sp>
          <p:nvSpPr>
            <p:cNvPr id="17" name="AutoShape 4"/>
            <p:cNvSpPr>
              <a:spLocks noChangeAspect="1" noChangeArrowheads="1" noTextEdit="1"/>
            </p:cNvSpPr>
            <p:nvPr userDrawn="1"/>
          </p:nvSpPr>
          <p:spPr bwMode="gray">
            <a:xfrm>
              <a:off x="1841" y="1625"/>
              <a:ext cx="3997" cy="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18" name="Freeform 6"/>
            <p:cNvSpPr>
              <a:spLocks/>
            </p:cNvSpPr>
            <p:nvPr userDrawn="1"/>
          </p:nvSpPr>
          <p:spPr bwMode="gray">
            <a:xfrm>
              <a:off x="1841" y="1625"/>
              <a:ext cx="1148" cy="957"/>
            </a:xfrm>
            <a:custGeom>
              <a:avLst/>
              <a:gdLst>
                <a:gd name="T0" fmla="*/ 0 w 1148"/>
                <a:gd name="T1" fmla="*/ 0 h 957"/>
                <a:gd name="T2" fmla="*/ 0 w 1148"/>
                <a:gd name="T3" fmla="*/ 957 h 957"/>
                <a:gd name="T4" fmla="*/ 447 w 1148"/>
                <a:gd name="T5" fmla="*/ 957 h 957"/>
                <a:gd name="T6" fmla="*/ 447 w 1148"/>
                <a:gd name="T7" fmla="*/ 383 h 957"/>
                <a:gd name="T8" fmla="*/ 702 w 1148"/>
                <a:gd name="T9" fmla="*/ 383 h 957"/>
                <a:gd name="T10" fmla="*/ 702 w 1148"/>
                <a:gd name="T11" fmla="*/ 957 h 957"/>
                <a:gd name="T12" fmla="*/ 1148 w 1148"/>
                <a:gd name="T13" fmla="*/ 957 h 957"/>
                <a:gd name="T14" fmla="*/ 1148 w 1148"/>
                <a:gd name="T15" fmla="*/ 0 h 957"/>
                <a:gd name="T16" fmla="*/ 0 w 1148"/>
                <a:gd name="T17"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957">
                  <a:moveTo>
                    <a:pt x="0" y="0"/>
                  </a:moveTo>
                  <a:lnTo>
                    <a:pt x="0" y="957"/>
                  </a:lnTo>
                  <a:lnTo>
                    <a:pt x="447" y="957"/>
                  </a:lnTo>
                  <a:lnTo>
                    <a:pt x="447" y="383"/>
                  </a:lnTo>
                  <a:lnTo>
                    <a:pt x="702" y="383"/>
                  </a:lnTo>
                  <a:lnTo>
                    <a:pt x="702" y="957"/>
                  </a:lnTo>
                  <a:lnTo>
                    <a:pt x="1148" y="957"/>
                  </a:lnTo>
                  <a:lnTo>
                    <a:pt x="1148"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19" name="Freeform 7"/>
            <p:cNvSpPr>
              <a:spLocks/>
            </p:cNvSpPr>
            <p:nvPr userDrawn="1"/>
          </p:nvSpPr>
          <p:spPr bwMode="gray">
            <a:xfrm>
              <a:off x="3244" y="2097"/>
              <a:ext cx="428" cy="485"/>
            </a:xfrm>
            <a:custGeom>
              <a:avLst/>
              <a:gdLst>
                <a:gd name="T0" fmla="*/ 322 w 428"/>
                <a:gd name="T1" fmla="*/ 300 h 485"/>
                <a:gd name="T2" fmla="*/ 97 w 428"/>
                <a:gd name="T3" fmla="*/ 0 h 485"/>
                <a:gd name="T4" fmla="*/ 0 w 428"/>
                <a:gd name="T5" fmla="*/ 0 h 485"/>
                <a:gd name="T6" fmla="*/ 0 w 428"/>
                <a:gd name="T7" fmla="*/ 485 h 485"/>
                <a:gd name="T8" fmla="*/ 104 w 428"/>
                <a:gd name="T9" fmla="*/ 485 h 485"/>
                <a:gd name="T10" fmla="*/ 104 w 428"/>
                <a:gd name="T11" fmla="*/ 180 h 485"/>
                <a:gd name="T12" fmla="*/ 338 w 428"/>
                <a:gd name="T13" fmla="*/ 485 h 485"/>
                <a:gd name="T14" fmla="*/ 428 w 428"/>
                <a:gd name="T15" fmla="*/ 485 h 485"/>
                <a:gd name="T16" fmla="*/ 428 w 428"/>
                <a:gd name="T17" fmla="*/ 0 h 485"/>
                <a:gd name="T18" fmla="*/ 322 w 428"/>
                <a:gd name="T19" fmla="*/ 0 h 485"/>
                <a:gd name="T20" fmla="*/ 322 w 428"/>
                <a:gd name="T21" fmla="*/ 30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8" h="485">
                  <a:moveTo>
                    <a:pt x="322" y="300"/>
                  </a:moveTo>
                  <a:lnTo>
                    <a:pt x="97" y="0"/>
                  </a:lnTo>
                  <a:lnTo>
                    <a:pt x="0" y="0"/>
                  </a:lnTo>
                  <a:lnTo>
                    <a:pt x="0" y="485"/>
                  </a:lnTo>
                  <a:lnTo>
                    <a:pt x="104" y="485"/>
                  </a:lnTo>
                  <a:lnTo>
                    <a:pt x="104" y="180"/>
                  </a:lnTo>
                  <a:lnTo>
                    <a:pt x="338" y="485"/>
                  </a:lnTo>
                  <a:lnTo>
                    <a:pt x="428" y="485"/>
                  </a:lnTo>
                  <a:lnTo>
                    <a:pt x="428" y="0"/>
                  </a:lnTo>
                  <a:lnTo>
                    <a:pt x="322" y="0"/>
                  </a:lnTo>
                  <a:lnTo>
                    <a:pt x="322"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0" name="Freeform 8"/>
            <p:cNvSpPr>
              <a:spLocks noEditPoints="1"/>
            </p:cNvSpPr>
            <p:nvPr userDrawn="1"/>
          </p:nvSpPr>
          <p:spPr bwMode="gray">
            <a:xfrm>
              <a:off x="3721" y="2206"/>
              <a:ext cx="362" cy="385"/>
            </a:xfrm>
            <a:custGeom>
              <a:avLst/>
              <a:gdLst>
                <a:gd name="T0" fmla="*/ 77 w 153"/>
                <a:gd name="T1" fmla="*/ 0 h 163"/>
                <a:gd name="T2" fmla="*/ 0 w 153"/>
                <a:gd name="T3" fmla="*/ 81 h 163"/>
                <a:gd name="T4" fmla="*/ 0 w 153"/>
                <a:gd name="T5" fmla="*/ 82 h 163"/>
                <a:gd name="T6" fmla="*/ 81 w 153"/>
                <a:gd name="T7" fmla="*/ 163 h 163"/>
                <a:gd name="T8" fmla="*/ 145 w 153"/>
                <a:gd name="T9" fmla="*/ 133 h 163"/>
                <a:gd name="T10" fmla="*/ 120 w 153"/>
                <a:gd name="T11" fmla="*/ 111 h 163"/>
                <a:gd name="T12" fmla="*/ 82 w 153"/>
                <a:gd name="T13" fmla="*/ 127 h 163"/>
                <a:gd name="T14" fmla="*/ 44 w 153"/>
                <a:gd name="T15" fmla="*/ 97 h 163"/>
                <a:gd name="T16" fmla="*/ 152 w 153"/>
                <a:gd name="T17" fmla="*/ 97 h 163"/>
                <a:gd name="T18" fmla="*/ 153 w 153"/>
                <a:gd name="T19" fmla="*/ 85 h 163"/>
                <a:gd name="T20" fmla="*/ 77 w 153"/>
                <a:gd name="T21" fmla="*/ 0 h 163"/>
                <a:gd name="T22" fmla="*/ 43 w 153"/>
                <a:gd name="T23" fmla="*/ 69 h 163"/>
                <a:gd name="T24" fmla="*/ 77 w 153"/>
                <a:gd name="T25" fmla="*/ 36 h 163"/>
                <a:gd name="T26" fmla="*/ 110 w 153"/>
                <a:gd name="T27" fmla="*/ 69 h 163"/>
                <a:gd name="T28" fmla="*/ 43 w 153"/>
                <a:gd name="T29"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63">
                  <a:moveTo>
                    <a:pt x="77" y="0"/>
                  </a:moveTo>
                  <a:cubicBezTo>
                    <a:pt x="32" y="0"/>
                    <a:pt x="0" y="37"/>
                    <a:pt x="0" y="81"/>
                  </a:cubicBezTo>
                  <a:cubicBezTo>
                    <a:pt x="0" y="82"/>
                    <a:pt x="0" y="82"/>
                    <a:pt x="0" y="82"/>
                  </a:cubicBezTo>
                  <a:cubicBezTo>
                    <a:pt x="0" y="130"/>
                    <a:pt x="35" y="163"/>
                    <a:pt x="81" y="163"/>
                  </a:cubicBezTo>
                  <a:cubicBezTo>
                    <a:pt x="110" y="163"/>
                    <a:pt x="131" y="152"/>
                    <a:pt x="145" y="133"/>
                  </a:cubicBezTo>
                  <a:cubicBezTo>
                    <a:pt x="120" y="111"/>
                    <a:pt x="120" y="111"/>
                    <a:pt x="120" y="111"/>
                  </a:cubicBezTo>
                  <a:cubicBezTo>
                    <a:pt x="108" y="122"/>
                    <a:pt x="97" y="127"/>
                    <a:pt x="82" y="127"/>
                  </a:cubicBezTo>
                  <a:cubicBezTo>
                    <a:pt x="62" y="127"/>
                    <a:pt x="48" y="117"/>
                    <a:pt x="44" y="97"/>
                  </a:cubicBezTo>
                  <a:cubicBezTo>
                    <a:pt x="152" y="97"/>
                    <a:pt x="152" y="97"/>
                    <a:pt x="152" y="97"/>
                  </a:cubicBezTo>
                  <a:cubicBezTo>
                    <a:pt x="153" y="93"/>
                    <a:pt x="153" y="88"/>
                    <a:pt x="153" y="85"/>
                  </a:cubicBezTo>
                  <a:cubicBezTo>
                    <a:pt x="153" y="41"/>
                    <a:pt x="129" y="0"/>
                    <a:pt x="77" y="0"/>
                  </a:cubicBezTo>
                  <a:close/>
                  <a:moveTo>
                    <a:pt x="43" y="69"/>
                  </a:moveTo>
                  <a:cubicBezTo>
                    <a:pt x="47" y="49"/>
                    <a:pt x="59" y="36"/>
                    <a:pt x="77" y="36"/>
                  </a:cubicBezTo>
                  <a:cubicBezTo>
                    <a:pt x="96" y="36"/>
                    <a:pt x="107" y="49"/>
                    <a:pt x="110" y="69"/>
                  </a:cubicBezTo>
                  <a:lnTo>
                    <a:pt x="43" y="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1" name="Freeform 9"/>
            <p:cNvSpPr>
              <a:spLocks/>
            </p:cNvSpPr>
            <p:nvPr userDrawn="1"/>
          </p:nvSpPr>
          <p:spPr bwMode="gray">
            <a:xfrm>
              <a:off x="4104" y="2121"/>
              <a:ext cx="234" cy="468"/>
            </a:xfrm>
            <a:custGeom>
              <a:avLst/>
              <a:gdLst>
                <a:gd name="T0" fmla="*/ 63 w 99"/>
                <a:gd name="T1" fmla="*/ 0 h 198"/>
                <a:gd name="T2" fmla="*/ 18 w 99"/>
                <a:gd name="T3" fmla="*/ 0 h 198"/>
                <a:gd name="T4" fmla="*/ 18 w 99"/>
                <a:gd name="T5" fmla="*/ 39 h 198"/>
                <a:gd name="T6" fmla="*/ 0 w 99"/>
                <a:gd name="T7" fmla="*/ 39 h 198"/>
                <a:gd name="T8" fmla="*/ 0 w 99"/>
                <a:gd name="T9" fmla="*/ 77 h 198"/>
                <a:gd name="T10" fmla="*/ 18 w 99"/>
                <a:gd name="T11" fmla="*/ 77 h 198"/>
                <a:gd name="T12" fmla="*/ 18 w 99"/>
                <a:gd name="T13" fmla="*/ 151 h 198"/>
                <a:gd name="T14" fmla="*/ 64 w 99"/>
                <a:gd name="T15" fmla="*/ 198 h 198"/>
                <a:gd name="T16" fmla="*/ 99 w 99"/>
                <a:gd name="T17" fmla="*/ 189 h 198"/>
                <a:gd name="T18" fmla="*/ 99 w 99"/>
                <a:gd name="T19" fmla="*/ 153 h 198"/>
                <a:gd name="T20" fmla="*/ 77 w 99"/>
                <a:gd name="T21" fmla="*/ 159 h 198"/>
                <a:gd name="T22" fmla="*/ 63 w 99"/>
                <a:gd name="T23" fmla="*/ 144 h 198"/>
                <a:gd name="T24" fmla="*/ 63 w 99"/>
                <a:gd name="T25" fmla="*/ 77 h 198"/>
                <a:gd name="T26" fmla="*/ 99 w 99"/>
                <a:gd name="T27" fmla="*/ 77 h 198"/>
                <a:gd name="T28" fmla="*/ 99 w 99"/>
                <a:gd name="T29" fmla="*/ 39 h 198"/>
                <a:gd name="T30" fmla="*/ 63 w 99"/>
                <a:gd name="T31" fmla="*/ 39 h 198"/>
                <a:gd name="T32" fmla="*/ 63 w 99"/>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198">
                  <a:moveTo>
                    <a:pt x="63" y="0"/>
                  </a:moveTo>
                  <a:cubicBezTo>
                    <a:pt x="18" y="0"/>
                    <a:pt x="18" y="0"/>
                    <a:pt x="18" y="0"/>
                  </a:cubicBezTo>
                  <a:cubicBezTo>
                    <a:pt x="18" y="39"/>
                    <a:pt x="18" y="39"/>
                    <a:pt x="18" y="39"/>
                  </a:cubicBezTo>
                  <a:cubicBezTo>
                    <a:pt x="0" y="39"/>
                    <a:pt x="0" y="39"/>
                    <a:pt x="0" y="39"/>
                  </a:cubicBezTo>
                  <a:cubicBezTo>
                    <a:pt x="0" y="77"/>
                    <a:pt x="0" y="77"/>
                    <a:pt x="0" y="77"/>
                  </a:cubicBezTo>
                  <a:cubicBezTo>
                    <a:pt x="18" y="77"/>
                    <a:pt x="18" y="77"/>
                    <a:pt x="18" y="77"/>
                  </a:cubicBezTo>
                  <a:cubicBezTo>
                    <a:pt x="18" y="151"/>
                    <a:pt x="18" y="151"/>
                    <a:pt x="18" y="151"/>
                  </a:cubicBezTo>
                  <a:cubicBezTo>
                    <a:pt x="18" y="187"/>
                    <a:pt x="37" y="198"/>
                    <a:pt x="64" y="198"/>
                  </a:cubicBezTo>
                  <a:cubicBezTo>
                    <a:pt x="79" y="198"/>
                    <a:pt x="89" y="194"/>
                    <a:pt x="99" y="189"/>
                  </a:cubicBezTo>
                  <a:cubicBezTo>
                    <a:pt x="99" y="153"/>
                    <a:pt x="99" y="153"/>
                    <a:pt x="99" y="153"/>
                  </a:cubicBezTo>
                  <a:cubicBezTo>
                    <a:pt x="92" y="157"/>
                    <a:pt x="85" y="159"/>
                    <a:pt x="77" y="159"/>
                  </a:cubicBezTo>
                  <a:cubicBezTo>
                    <a:pt x="67" y="159"/>
                    <a:pt x="63" y="154"/>
                    <a:pt x="63" y="144"/>
                  </a:cubicBezTo>
                  <a:cubicBezTo>
                    <a:pt x="63" y="77"/>
                    <a:pt x="63" y="77"/>
                    <a:pt x="63" y="77"/>
                  </a:cubicBezTo>
                  <a:cubicBezTo>
                    <a:pt x="99" y="77"/>
                    <a:pt x="99" y="77"/>
                    <a:pt x="99" y="77"/>
                  </a:cubicBezTo>
                  <a:cubicBezTo>
                    <a:pt x="99" y="39"/>
                    <a:pt x="99" y="39"/>
                    <a:pt x="99" y="39"/>
                  </a:cubicBezTo>
                  <a:cubicBezTo>
                    <a:pt x="63" y="39"/>
                    <a:pt x="63" y="39"/>
                    <a:pt x="63" y="39"/>
                  </a:cubicBezTo>
                  <a:lnTo>
                    <a:pt x="6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2" name="Freeform 10"/>
            <p:cNvSpPr>
              <a:spLocks noEditPoints="1"/>
            </p:cNvSpPr>
            <p:nvPr userDrawn="1"/>
          </p:nvSpPr>
          <p:spPr bwMode="gray">
            <a:xfrm>
              <a:off x="4886" y="2206"/>
              <a:ext cx="387" cy="487"/>
            </a:xfrm>
            <a:custGeom>
              <a:avLst/>
              <a:gdLst>
                <a:gd name="T0" fmla="*/ 93 w 164"/>
                <a:gd name="T1" fmla="*/ 0 h 206"/>
                <a:gd name="T2" fmla="*/ 44 w 164"/>
                <a:gd name="T3" fmla="*/ 26 h 206"/>
                <a:gd name="T4" fmla="*/ 44 w 164"/>
                <a:gd name="T5" fmla="*/ 3 h 206"/>
                <a:gd name="T6" fmla="*/ 0 w 164"/>
                <a:gd name="T7" fmla="*/ 3 h 206"/>
                <a:gd name="T8" fmla="*/ 0 w 164"/>
                <a:gd name="T9" fmla="*/ 206 h 206"/>
                <a:gd name="T10" fmla="*/ 44 w 164"/>
                <a:gd name="T11" fmla="*/ 206 h 206"/>
                <a:gd name="T12" fmla="*/ 44 w 164"/>
                <a:gd name="T13" fmla="*/ 139 h 206"/>
                <a:gd name="T14" fmla="*/ 93 w 164"/>
                <a:gd name="T15" fmla="*/ 162 h 206"/>
                <a:gd name="T16" fmla="*/ 164 w 164"/>
                <a:gd name="T17" fmla="*/ 81 h 206"/>
                <a:gd name="T18" fmla="*/ 164 w 164"/>
                <a:gd name="T19" fmla="*/ 81 h 206"/>
                <a:gd name="T20" fmla="*/ 93 w 164"/>
                <a:gd name="T21" fmla="*/ 0 h 206"/>
                <a:gd name="T22" fmla="*/ 120 w 164"/>
                <a:gd name="T23" fmla="*/ 81 h 206"/>
                <a:gd name="T24" fmla="*/ 81 w 164"/>
                <a:gd name="T25" fmla="*/ 124 h 206"/>
                <a:gd name="T26" fmla="*/ 44 w 164"/>
                <a:gd name="T27" fmla="*/ 81 h 206"/>
                <a:gd name="T28" fmla="*/ 44 w 164"/>
                <a:gd name="T29" fmla="*/ 81 h 206"/>
                <a:gd name="T30" fmla="*/ 81 w 164"/>
                <a:gd name="T31" fmla="*/ 38 h 206"/>
                <a:gd name="T32" fmla="*/ 120 w 164"/>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06">
                  <a:moveTo>
                    <a:pt x="93" y="0"/>
                  </a:moveTo>
                  <a:cubicBezTo>
                    <a:pt x="70"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5" y="151"/>
                    <a:pt x="69" y="162"/>
                    <a:pt x="93" y="162"/>
                  </a:cubicBezTo>
                  <a:cubicBezTo>
                    <a:pt x="130" y="162"/>
                    <a:pt x="164" y="133"/>
                    <a:pt x="164" y="81"/>
                  </a:cubicBezTo>
                  <a:cubicBezTo>
                    <a:pt x="164" y="81"/>
                    <a:pt x="164" y="81"/>
                    <a:pt x="164" y="81"/>
                  </a:cubicBezTo>
                  <a:cubicBezTo>
                    <a:pt x="164" y="29"/>
                    <a:pt x="129" y="0"/>
                    <a:pt x="93" y="0"/>
                  </a:cubicBezTo>
                  <a:close/>
                  <a:moveTo>
                    <a:pt x="120" y="81"/>
                  </a:moveTo>
                  <a:cubicBezTo>
                    <a:pt x="120" y="108"/>
                    <a:pt x="102" y="124"/>
                    <a:pt x="81" y="124"/>
                  </a:cubicBezTo>
                  <a:cubicBezTo>
                    <a:pt x="61" y="124"/>
                    <a:pt x="44" y="107"/>
                    <a:pt x="44" y="81"/>
                  </a:cubicBezTo>
                  <a:cubicBezTo>
                    <a:pt x="44" y="81"/>
                    <a:pt x="44" y="81"/>
                    <a:pt x="44" y="81"/>
                  </a:cubicBezTo>
                  <a:cubicBezTo>
                    <a:pt x="44" y="55"/>
                    <a:pt x="61" y="38"/>
                    <a:pt x="81" y="38"/>
                  </a:cubicBezTo>
                  <a:cubicBezTo>
                    <a:pt x="102" y="38"/>
                    <a:pt x="120" y="55"/>
                    <a:pt x="120"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3" name="Freeform 11"/>
            <p:cNvSpPr>
              <a:spLocks noEditPoints="1"/>
            </p:cNvSpPr>
            <p:nvPr userDrawn="1"/>
          </p:nvSpPr>
          <p:spPr bwMode="gray">
            <a:xfrm>
              <a:off x="5316" y="2206"/>
              <a:ext cx="385" cy="487"/>
            </a:xfrm>
            <a:custGeom>
              <a:avLst/>
              <a:gdLst>
                <a:gd name="T0" fmla="*/ 92 w 163"/>
                <a:gd name="T1" fmla="*/ 0 h 206"/>
                <a:gd name="T2" fmla="*/ 44 w 163"/>
                <a:gd name="T3" fmla="*/ 26 h 206"/>
                <a:gd name="T4" fmla="*/ 44 w 163"/>
                <a:gd name="T5" fmla="*/ 3 h 206"/>
                <a:gd name="T6" fmla="*/ 0 w 163"/>
                <a:gd name="T7" fmla="*/ 3 h 206"/>
                <a:gd name="T8" fmla="*/ 0 w 163"/>
                <a:gd name="T9" fmla="*/ 206 h 206"/>
                <a:gd name="T10" fmla="*/ 44 w 163"/>
                <a:gd name="T11" fmla="*/ 206 h 206"/>
                <a:gd name="T12" fmla="*/ 44 w 163"/>
                <a:gd name="T13" fmla="*/ 139 h 206"/>
                <a:gd name="T14" fmla="*/ 92 w 163"/>
                <a:gd name="T15" fmla="*/ 162 h 206"/>
                <a:gd name="T16" fmla="*/ 163 w 163"/>
                <a:gd name="T17" fmla="*/ 81 h 206"/>
                <a:gd name="T18" fmla="*/ 163 w 163"/>
                <a:gd name="T19" fmla="*/ 81 h 206"/>
                <a:gd name="T20" fmla="*/ 92 w 163"/>
                <a:gd name="T21" fmla="*/ 0 h 206"/>
                <a:gd name="T22" fmla="*/ 119 w 163"/>
                <a:gd name="T23" fmla="*/ 81 h 206"/>
                <a:gd name="T24" fmla="*/ 81 w 163"/>
                <a:gd name="T25" fmla="*/ 124 h 206"/>
                <a:gd name="T26" fmla="*/ 43 w 163"/>
                <a:gd name="T27" fmla="*/ 81 h 206"/>
                <a:gd name="T28" fmla="*/ 43 w 163"/>
                <a:gd name="T29" fmla="*/ 81 h 206"/>
                <a:gd name="T30" fmla="*/ 81 w 163"/>
                <a:gd name="T31" fmla="*/ 38 h 206"/>
                <a:gd name="T32" fmla="*/ 119 w 163"/>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206">
                  <a:moveTo>
                    <a:pt x="92" y="0"/>
                  </a:moveTo>
                  <a:cubicBezTo>
                    <a:pt x="69"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4" y="151"/>
                    <a:pt x="69" y="162"/>
                    <a:pt x="92" y="162"/>
                  </a:cubicBezTo>
                  <a:cubicBezTo>
                    <a:pt x="129" y="162"/>
                    <a:pt x="163" y="133"/>
                    <a:pt x="163" y="81"/>
                  </a:cubicBezTo>
                  <a:cubicBezTo>
                    <a:pt x="163" y="81"/>
                    <a:pt x="163" y="81"/>
                    <a:pt x="163" y="81"/>
                  </a:cubicBezTo>
                  <a:cubicBezTo>
                    <a:pt x="163" y="29"/>
                    <a:pt x="129" y="0"/>
                    <a:pt x="92" y="0"/>
                  </a:cubicBezTo>
                  <a:close/>
                  <a:moveTo>
                    <a:pt x="119" y="81"/>
                  </a:moveTo>
                  <a:cubicBezTo>
                    <a:pt x="119" y="108"/>
                    <a:pt x="102" y="124"/>
                    <a:pt x="81" y="124"/>
                  </a:cubicBezTo>
                  <a:cubicBezTo>
                    <a:pt x="60" y="124"/>
                    <a:pt x="43" y="107"/>
                    <a:pt x="43" y="81"/>
                  </a:cubicBezTo>
                  <a:cubicBezTo>
                    <a:pt x="43" y="81"/>
                    <a:pt x="43" y="81"/>
                    <a:pt x="43" y="81"/>
                  </a:cubicBezTo>
                  <a:cubicBezTo>
                    <a:pt x="43" y="55"/>
                    <a:pt x="60" y="38"/>
                    <a:pt x="81" y="38"/>
                  </a:cubicBezTo>
                  <a:cubicBezTo>
                    <a:pt x="102" y="38"/>
                    <a:pt x="119" y="55"/>
                    <a:pt x="119"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4" name="Freeform 12"/>
            <p:cNvSpPr>
              <a:spLocks noEditPoints="1"/>
            </p:cNvSpPr>
            <p:nvPr userDrawn="1"/>
          </p:nvSpPr>
          <p:spPr bwMode="gray">
            <a:xfrm>
              <a:off x="4364" y="2097"/>
              <a:ext cx="496" cy="485"/>
            </a:xfrm>
            <a:custGeom>
              <a:avLst/>
              <a:gdLst>
                <a:gd name="T0" fmla="*/ 201 w 496"/>
                <a:gd name="T1" fmla="*/ 0 h 485"/>
                <a:gd name="T2" fmla="*/ 0 w 496"/>
                <a:gd name="T3" fmla="*/ 485 h 485"/>
                <a:gd name="T4" fmla="*/ 109 w 496"/>
                <a:gd name="T5" fmla="*/ 485 h 485"/>
                <a:gd name="T6" fmla="*/ 151 w 496"/>
                <a:gd name="T7" fmla="*/ 376 h 485"/>
                <a:gd name="T8" fmla="*/ 343 w 496"/>
                <a:gd name="T9" fmla="*/ 376 h 485"/>
                <a:gd name="T10" fmla="*/ 385 w 496"/>
                <a:gd name="T11" fmla="*/ 485 h 485"/>
                <a:gd name="T12" fmla="*/ 496 w 496"/>
                <a:gd name="T13" fmla="*/ 485 h 485"/>
                <a:gd name="T14" fmla="*/ 295 w 496"/>
                <a:gd name="T15" fmla="*/ 0 h 485"/>
                <a:gd name="T16" fmla="*/ 201 w 496"/>
                <a:gd name="T17" fmla="*/ 0 h 485"/>
                <a:gd name="T18" fmla="*/ 182 w 496"/>
                <a:gd name="T19" fmla="*/ 284 h 485"/>
                <a:gd name="T20" fmla="*/ 246 w 496"/>
                <a:gd name="T21" fmla="*/ 128 h 485"/>
                <a:gd name="T22" fmla="*/ 309 w 496"/>
                <a:gd name="T23" fmla="*/ 284 h 485"/>
                <a:gd name="T24" fmla="*/ 182 w 496"/>
                <a:gd name="T25" fmla="*/ 28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485">
                  <a:moveTo>
                    <a:pt x="201" y="0"/>
                  </a:moveTo>
                  <a:lnTo>
                    <a:pt x="0" y="485"/>
                  </a:lnTo>
                  <a:lnTo>
                    <a:pt x="109" y="485"/>
                  </a:lnTo>
                  <a:lnTo>
                    <a:pt x="151" y="376"/>
                  </a:lnTo>
                  <a:lnTo>
                    <a:pt x="343" y="376"/>
                  </a:lnTo>
                  <a:lnTo>
                    <a:pt x="385" y="485"/>
                  </a:lnTo>
                  <a:lnTo>
                    <a:pt x="496" y="485"/>
                  </a:lnTo>
                  <a:lnTo>
                    <a:pt x="295" y="0"/>
                  </a:lnTo>
                  <a:lnTo>
                    <a:pt x="201" y="0"/>
                  </a:lnTo>
                  <a:close/>
                  <a:moveTo>
                    <a:pt x="182" y="284"/>
                  </a:moveTo>
                  <a:lnTo>
                    <a:pt x="246" y="128"/>
                  </a:lnTo>
                  <a:lnTo>
                    <a:pt x="309" y="284"/>
                  </a:lnTo>
                  <a:lnTo>
                    <a:pt x="182" y="28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5" name="Freeform 13"/>
            <p:cNvSpPr>
              <a:spLocks noEditPoints="1"/>
            </p:cNvSpPr>
            <p:nvPr userDrawn="1"/>
          </p:nvSpPr>
          <p:spPr bwMode="gray">
            <a:xfrm>
              <a:off x="5758" y="2232"/>
              <a:ext cx="52" cy="71"/>
            </a:xfrm>
            <a:custGeom>
              <a:avLst/>
              <a:gdLst>
                <a:gd name="T0" fmla="*/ 19 w 22"/>
                <a:gd name="T1" fmla="*/ 15 h 30"/>
                <a:gd name="T2" fmla="*/ 22 w 22"/>
                <a:gd name="T3" fmla="*/ 9 h 30"/>
                <a:gd name="T4" fmla="*/ 19 w 22"/>
                <a:gd name="T5" fmla="*/ 3 h 30"/>
                <a:gd name="T6" fmla="*/ 11 w 22"/>
                <a:gd name="T7" fmla="*/ 0 h 30"/>
                <a:gd name="T8" fmla="*/ 0 w 22"/>
                <a:gd name="T9" fmla="*/ 0 h 30"/>
                <a:gd name="T10" fmla="*/ 0 w 22"/>
                <a:gd name="T11" fmla="*/ 30 h 30"/>
                <a:gd name="T12" fmla="*/ 4 w 22"/>
                <a:gd name="T13" fmla="*/ 30 h 30"/>
                <a:gd name="T14" fmla="*/ 4 w 22"/>
                <a:gd name="T15" fmla="*/ 17 h 30"/>
                <a:gd name="T16" fmla="*/ 9 w 22"/>
                <a:gd name="T17" fmla="*/ 17 h 30"/>
                <a:gd name="T18" fmla="*/ 17 w 22"/>
                <a:gd name="T19" fmla="*/ 30 h 30"/>
                <a:gd name="T20" fmla="*/ 22 w 22"/>
                <a:gd name="T21" fmla="*/ 30 h 30"/>
                <a:gd name="T22" fmla="*/ 14 w 22"/>
                <a:gd name="T23" fmla="*/ 17 h 30"/>
                <a:gd name="T24" fmla="*/ 19 w 22"/>
                <a:gd name="T25" fmla="*/ 15 h 30"/>
                <a:gd name="T26" fmla="*/ 9 w 22"/>
                <a:gd name="T27" fmla="*/ 14 h 30"/>
                <a:gd name="T28" fmla="*/ 4 w 22"/>
                <a:gd name="T29" fmla="*/ 14 h 30"/>
                <a:gd name="T30" fmla="*/ 4 w 22"/>
                <a:gd name="T31" fmla="*/ 4 h 30"/>
                <a:gd name="T32" fmla="*/ 10 w 22"/>
                <a:gd name="T33" fmla="*/ 4 h 30"/>
                <a:gd name="T34" fmla="*/ 13 w 22"/>
                <a:gd name="T35" fmla="*/ 4 h 30"/>
                <a:gd name="T36" fmla="*/ 15 w 22"/>
                <a:gd name="T37" fmla="*/ 5 h 30"/>
                <a:gd name="T38" fmla="*/ 16 w 22"/>
                <a:gd name="T39" fmla="*/ 6 h 30"/>
                <a:gd name="T40" fmla="*/ 17 w 22"/>
                <a:gd name="T41" fmla="*/ 9 h 30"/>
                <a:gd name="T42" fmla="*/ 16 w 22"/>
                <a:gd name="T43" fmla="*/ 12 h 30"/>
                <a:gd name="T44" fmla="*/ 15 w 22"/>
                <a:gd name="T45" fmla="*/ 13 h 30"/>
                <a:gd name="T46" fmla="*/ 12 w 22"/>
                <a:gd name="T47" fmla="*/ 14 h 30"/>
                <a:gd name="T48" fmla="*/ 9 w 22"/>
                <a:gd name="T4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0">
                  <a:moveTo>
                    <a:pt x="19" y="15"/>
                  </a:moveTo>
                  <a:cubicBezTo>
                    <a:pt x="21" y="14"/>
                    <a:pt x="22" y="12"/>
                    <a:pt x="22" y="9"/>
                  </a:cubicBezTo>
                  <a:cubicBezTo>
                    <a:pt x="22" y="6"/>
                    <a:pt x="21" y="4"/>
                    <a:pt x="19" y="3"/>
                  </a:cubicBezTo>
                  <a:cubicBezTo>
                    <a:pt x="17" y="1"/>
                    <a:pt x="15" y="0"/>
                    <a:pt x="11" y="0"/>
                  </a:cubicBezTo>
                  <a:cubicBezTo>
                    <a:pt x="0" y="0"/>
                    <a:pt x="0" y="0"/>
                    <a:pt x="0" y="0"/>
                  </a:cubicBezTo>
                  <a:cubicBezTo>
                    <a:pt x="0" y="30"/>
                    <a:pt x="0" y="30"/>
                    <a:pt x="0" y="30"/>
                  </a:cubicBezTo>
                  <a:cubicBezTo>
                    <a:pt x="4" y="30"/>
                    <a:pt x="4" y="30"/>
                    <a:pt x="4" y="30"/>
                  </a:cubicBezTo>
                  <a:cubicBezTo>
                    <a:pt x="4" y="17"/>
                    <a:pt x="4" y="17"/>
                    <a:pt x="4" y="17"/>
                  </a:cubicBezTo>
                  <a:cubicBezTo>
                    <a:pt x="9" y="17"/>
                    <a:pt x="9" y="17"/>
                    <a:pt x="9" y="17"/>
                  </a:cubicBezTo>
                  <a:cubicBezTo>
                    <a:pt x="17" y="30"/>
                    <a:pt x="17" y="30"/>
                    <a:pt x="17" y="30"/>
                  </a:cubicBezTo>
                  <a:cubicBezTo>
                    <a:pt x="22" y="30"/>
                    <a:pt x="22" y="30"/>
                    <a:pt x="22" y="30"/>
                  </a:cubicBezTo>
                  <a:cubicBezTo>
                    <a:pt x="14" y="17"/>
                    <a:pt x="14" y="17"/>
                    <a:pt x="14" y="17"/>
                  </a:cubicBezTo>
                  <a:cubicBezTo>
                    <a:pt x="16" y="17"/>
                    <a:pt x="18" y="16"/>
                    <a:pt x="19" y="15"/>
                  </a:cubicBezTo>
                  <a:close/>
                  <a:moveTo>
                    <a:pt x="9" y="14"/>
                  </a:moveTo>
                  <a:cubicBezTo>
                    <a:pt x="4" y="14"/>
                    <a:pt x="4" y="14"/>
                    <a:pt x="4" y="14"/>
                  </a:cubicBezTo>
                  <a:cubicBezTo>
                    <a:pt x="4" y="4"/>
                    <a:pt x="4" y="4"/>
                    <a:pt x="4" y="4"/>
                  </a:cubicBezTo>
                  <a:cubicBezTo>
                    <a:pt x="10" y="4"/>
                    <a:pt x="10" y="4"/>
                    <a:pt x="10" y="4"/>
                  </a:cubicBezTo>
                  <a:cubicBezTo>
                    <a:pt x="11" y="4"/>
                    <a:pt x="12" y="4"/>
                    <a:pt x="13" y="4"/>
                  </a:cubicBezTo>
                  <a:cubicBezTo>
                    <a:pt x="14" y="4"/>
                    <a:pt x="14" y="5"/>
                    <a:pt x="15" y="5"/>
                  </a:cubicBezTo>
                  <a:cubicBezTo>
                    <a:pt x="16" y="5"/>
                    <a:pt x="16" y="6"/>
                    <a:pt x="16" y="6"/>
                  </a:cubicBezTo>
                  <a:cubicBezTo>
                    <a:pt x="17" y="7"/>
                    <a:pt x="17" y="8"/>
                    <a:pt x="17" y="9"/>
                  </a:cubicBezTo>
                  <a:cubicBezTo>
                    <a:pt x="17" y="10"/>
                    <a:pt x="17" y="11"/>
                    <a:pt x="16" y="12"/>
                  </a:cubicBezTo>
                  <a:cubicBezTo>
                    <a:pt x="16" y="12"/>
                    <a:pt x="15" y="13"/>
                    <a:pt x="15" y="13"/>
                  </a:cubicBezTo>
                  <a:cubicBezTo>
                    <a:pt x="14" y="13"/>
                    <a:pt x="13" y="13"/>
                    <a:pt x="12" y="14"/>
                  </a:cubicBezTo>
                  <a:cubicBezTo>
                    <a:pt x="11" y="14"/>
                    <a:pt x="10" y="14"/>
                    <a:pt x="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6" name="Freeform 14"/>
            <p:cNvSpPr>
              <a:spLocks noEditPoints="1"/>
            </p:cNvSpPr>
            <p:nvPr userDrawn="1"/>
          </p:nvSpPr>
          <p:spPr bwMode="gray">
            <a:xfrm>
              <a:off x="5720" y="2208"/>
              <a:ext cx="120" cy="121"/>
            </a:xfrm>
            <a:custGeom>
              <a:avLst/>
              <a:gdLst>
                <a:gd name="T0" fmla="*/ 49 w 51"/>
                <a:gd name="T1" fmla="*/ 15 h 51"/>
                <a:gd name="T2" fmla="*/ 44 w 51"/>
                <a:gd name="T3" fmla="*/ 7 h 51"/>
                <a:gd name="T4" fmla="*/ 35 w 51"/>
                <a:gd name="T5" fmla="*/ 2 h 51"/>
                <a:gd name="T6" fmla="*/ 26 w 51"/>
                <a:gd name="T7" fmla="*/ 0 h 51"/>
                <a:gd name="T8" fmla="*/ 16 w 51"/>
                <a:gd name="T9" fmla="*/ 2 h 51"/>
                <a:gd name="T10" fmla="*/ 8 w 51"/>
                <a:gd name="T11" fmla="*/ 7 h 51"/>
                <a:gd name="T12" fmla="*/ 2 w 51"/>
                <a:gd name="T13" fmla="*/ 15 h 51"/>
                <a:gd name="T14" fmla="*/ 0 w 51"/>
                <a:gd name="T15" fmla="*/ 25 h 51"/>
                <a:gd name="T16" fmla="*/ 2 w 51"/>
                <a:gd name="T17" fmla="*/ 35 h 51"/>
                <a:gd name="T18" fmla="*/ 8 w 51"/>
                <a:gd name="T19" fmla="*/ 44 h 51"/>
                <a:gd name="T20" fmla="*/ 16 w 51"/>
                <a:gd name="T21" fmla="*/ 49 h 51"/>
                <a:gd name="T22" fmla="*/ 26 w 51"/>
                <a:gd name="T23" fmla="*/ 51 h 51"/>
                <a:gd name="T24" fmla="*/ 35 w 51"/>
                <a:gd name="T25" fmla="*/ 49 h 51"/>
                <a:gd name="T26" fmla="*/ 44 w 51"/>
                <a:gd name="T27" fmla="*/ 44 h 51"/>
                <a:gd name="T28" fmla="*/ 49 w 51"/>
                <a:gd name="T29" fmla="*/ 35 h 51"/>
                <a:gd name="T30" fmla="*/ 51 w 51"/>
                <a:gd name="T31" fmla="*/ 25 h 51"/>
                <a:gd name="T32" fmla="*/ 49 w 51"/>
                <a:gd name="T33" fmla="*/ 15 h 51"/>
                <a:gd name="T34" fmla="*/ 45 w 51"/>
                <a:gd name="T35" fmla="*/ 34 h 51"/>
                <a:gd name="T36" fmla="*/ 41 w 51"/>
                <a:gd name="T37" fmla="*/ 41 h 51"/>
                <a:gd name="T38" fmla="*/ 34 w 51"/>
                <a:gd name="T39" fmla="*/ 45 h 51"/>
                <a:gd name="T40" fmla="*/ 26 w 51"/>
                <a:gd name="T41" fmla="*/ 47 h 51"/>
                <a:gd name="T42" fmla="*/ 17 w 51"/>
                <a:gd name="T43" fmla="*/ 45 h 51"/>
                <a:gd name="T44" fmla="*/ 11 w 51"/>
                <a:gd name="T45" fmla="*/ 41 h 51"/>
                <a:gd name="T46" fmla="*/ 6 w 51"/>
                <a:gd name="T47" fmla="*/ 34 h 51"/>
                <a:gd name="T48" fmla="*/ 5 w 51"/>
                <a:gd name="T49" fmla="*/ 25 h 51"/>
                <a:gd name="T50" fmla="*/ 6 w 51"/>
                <a:gd name="T51" fmla="*/ 17 h 51"/>
                <a:gd name="T52" fmla="*/ 11 w 51"/>
                <a:gd name="T53" fmla="*/ 10 h 51"/>
                <a:gd name="T54" fmla="*/ 17 w 51"/>
                <a:gd name="T55" fmla="*/ 5 h 51"/>
                <a:gd name="T56" fmla="*/ 26 w 51"/>
                <a:gd name="T57" fmla="*/ 4 h 51"/>
                <a:gd name="T58" fmla="*/ 34 w 51"/>
                <a:gd name="T59" fmla="*/ 5 h 51"/>
                <a:gd name="T60" fmla="*/ 41 w 51"/>
                <a:gd name="T61" fmla="*/ 10 h 51"/>
                <a:gd name="T62" fmla="*/ 45 w 51"/>
                <a:gd name="T63" fmla="*/ 17 h 51"/>
                <a:gd name="T64" fmla="*/ 47 w 51"/>
                <a:gd name="T65" fmla="*/ 25 h 51"/>
                <a:gd name="T66" fmla="*/ 45 w 51"/>
                <a:gd name="T67"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1">
                  <a:moveTo>
                    <a:pt x="49" y="15"/>
                  </a:moveTo>
                  <a:cubicBezTo>
                    <a:pt x="48" y="12"/>
                    <a:pt x="46" y="9"/>
                    <a:pt x="44" y="7"/>
                  </a:cubicBezTo>
                  <a:cubicBezTo>
                    <a:pt x="41" y="5"/>
                    <a:pt x="39" y="3"/>
                    <a:pt x="35" y="2"/>
                  </a:cubicBezTo>
                  <a:cubicBezTo>
                    <a:pt x="32" y="0"/>
                    <a:pt x="29" y="0"/>
                    <a:pt x="26" y="0"/>
                  </a:cubicBezTo>
                  <a:cubicBezTo>
                    <a:pt x="22" y="0"/>
                    <a:pt x="19" y="0"/>
                    <a:pt x="16" y="2"/>
                  </a:cubicBezTo>
                  <a:cubicBezTo>
                    <a:pt x="13" y="3"/>
                    <a:pt x="10" y="5"/>
                    <a:pt x="8" y="7"/>
                  </a:cubicBezTo>
                  <a:cubicBezTo>
                    <a:pt x="5" y="9"/>
                    <a:pt x="3" y="12"/>
                    <a:pt x="2" y="15"/>
                  </a:cubicBezTo>
                  <a:cubicBezTo>
                    <a:pt x="1" y="18"/>
                    <a:pt x="0" y="22"/>
                    <a:pt x="0" y="25"/>
                  </a:cubicBezTo>
                  <a:cubicBezTo>
                    <a:pt x="0" y="29"/>
                    <a:pt x="1" y="32"/>
                    <a:pt x="2" y="35"/>
                  </a:cubicBezTo>
                  <a:cubicBezTo>
                    <a:pt x="3" y="39"/>
                    <a:pt x="5" y="41"/>
                    <a:pt x="8" y="44"/>
                  </a:cubicBezTo>
                  <a:cubicBezTo>
                    <a:pt x="10" y="46"/>
                    <a:pt x="13" y="48"/>
                    <a:pt x="16" y="49"/>
                  </a:cubicBezTo>
                  <a:cubicBezTo>
                    <a:pt x="19" y="50"/>
                    <a:pt x="22" y="51"/>
                    <a:pt x="26" y="51"/>
                  </a:cubicBezTo>
                  <a:cubicBezTo>
                    <a:pt x="29" y="51"/>
                    <a:pt x="32" y="50"/>
                    <a:pt x="35" y="49"/>
                  </a:cubicBezTo>
                  <a:cubicBezTo>
                    <a:pt x="39" y="48"/>
                    <a:pt x="41" y="46"/>
                    <a:pt x="44" y="44"/>
                  </a:cubicBezTo>
                  <a:cubicBezTo>
                    <a:pt x="46" y="41"/>
                    <a:pt x="48" y="39"/>
                    <a:pt x="49" y="35"/>
                  </a:cubicBezTo>
                  <a:cubicBezTo>
                    <a:pt x="51" y="32"/>
                    <a:pt x="51" y="29"/>
                    <a:pt x="51" y="25"/>
                  </a:cubicBezTo>
                  <a:cubicBezTo>
                    <a:pt x="51" y="22"/>
                    <a:pt x="51" y="18"/>
                    <a:pt x="49" y="15"/>
                  </a:cubicBezTo>
                  <a:close/>
                  <a:moveTo>
                    <a:pt x="45" y="34"/>
                  </a:moveTo>
                  <a:cubicBezTo>
                    <a:pt x="44" y="37"/>
                    <a:pt x="42" y="39"/>
                    <a:pt x="41" y="41"/>
                  </a:cubicBezTo>
                  <a:cubicBezTo>
                    <a:pt x="39" y="43"/>
                    <a:pt x="36" y="44"/>
                    <a:pt x="34" y="45"/>
                  </a:cubicBezTo>
                  <a:cubicBezTo>
                    <a:pt x="31" y="47"/>
                    <a:pt x="29" y="47"/>
                    <a:pt x="26" y="47"/>
                  </a:cubicBezTo>
                  <a:cubicBezTo>
                    <a:pt x="23" y="47"/>
                    <a:pt x="20" y="47"/>
                    <a:pt x="17" y="45"/>
                  </a:cubicBezTo>
                  <a:cubicBezTo>
                    <a:pt x="15" y="44"/>
                    <a:pt x="12" y="43"/>
                    <a:pt x="11" y="41"/>
                  </a:cubicBezTo>
                  <a:cubicBezTo>
                    <a:pt x="9" y="39"/>
                    <a:pt x="7" y="37"/>
                    <a:pt x="6" y="34"/>
                  </a:cubicBezTo>
                  <a:cubicBezTo>
                    <a:pt x="5" y="31"/>
                    <a:pt x="5" y="28"/>
                    <a:pt x="5" y="25"/>
                  </a:cubicBezTo>
                  <a:cubicBezTo>
                    <a:pt x="5" y="22"/>
                    <a:pt x="5" y="19"/>
                    <a:pt x="6" y="17"/>
                  </a:cubicBezTo>
                  <a:cubicBezTo>
                    <a:pt x="7" y="14"/>
                    <a:pt x="9" y="12"/>
                    <a:pt x="11" y="10"/>
                  </a:cubicBezTo>
                  <a:cubicBezTo>
                    <a:pt x="12" y="8"/>
                    <a:pt x="15" y="6"/>
                    <a:pt x="17" y="5"/>
                  </a:cubicBezTo>
                  <a:cubicBezTo>
                    <a:pt x="20" y="4"/>
                    <a:pt x="23" y="4"/>
                    <a:pt x="26" y="4"/>
                  </a:cubicBezTo>
                  <a:cubicBezTo>
                    <a:pt x="29" y="4"/>
                    <a:pt x="31" y="4"/>
                    <a:pt x="34" y="5"/>
                  </a:cubicBezTo>
                  <a:cubicBezTo>
                    <a:pt x="36" y="6"/>
                    <a:pt x="39" y="8"/>
                    <a:pt x="41" y="10"/>
                  </a:cubicBezTo>
                  <a:cubicBezTo>
                    <a:pt x="42" y="12"/>
                    <a:pt x="44" y="14"/>
                    <a:pt x="45" y="17"/>
                  </a:cubicBezTo>
                  <a:cubicBezTo>
                    <a:pt x="46" y="19"/>
                    <a:pt x="47" y="22"/>
                    <a:pt x="47" y="25"/>
                  </a:cubicBezTo>
                  <a:cubicBezTo>
                    <a:pt x="47" y="28"/>
                    <a:pt x="46" y="31"/>
                    <a:pt x="45"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grpSp>
      <p:sp>
        <p:nvSpPr>
          <p:cNvPr id="27" name="Footer Placeholder 3"/>
          <p:cNvSpPr>
            <a:spLocks noGrp="1"/>
          </p:cNvSpPr>
          <p:nvPr>
            <p:ph type="ftr" sz="quarter" idx="2"/>
          </p:nvPr>
        </p:nvSpPr>
        <p:spPr>
          <a:xfrm>
            <a:off x="742249" y="8868333"/>
            <a:ext cx="4906171" cy="107722"/>
          </a:xfrm>
          <a:prstGeom prst="rect">
            <a:avLst/>
          </a:prstGeom>
        </p:spPr>
        <p:txBody>
          <a:bodyPr vert="horz" wrap="square" lIns="0" tIns="0" rIns="0" bIns="0" rtlCol="0" anchor="ctr">
            <a:spAutoFit/>
          </a:bodyPr>
          <a:lstStyle>
            <a:lvl1pPr algn="l">
              <a:defRPr sz="700">
                <a:solidFill>
                  <a:schemeClr val="bg2"/>
                </a:solidFill>
              </a:defRPr>
            </a:lvl1pPr>
          </a:lstStyle>
          <a:p>
            <a:r>
              <a:rPr lang="en-US"/>
              <a:t>© 2019 NetApp, Inc. All rights reserved. </a:t>
            </a:r>
            <a:endParaRPr lang="en-US" dirty="0"/>
          </a:p>
        </p:txBody>
      </p:sp>
      <p:sp>
        <p:nvSpPr>
          <p:cNvPr id="28" name="Slide Number Placeholder 5"/>
          <p:cNvSpPr>
            <a:spLocks noGrp="1"/>
          </p:cNvSpPr>
          <p:nvPr>
            <p:ph type="sldNum" sz="quarter" idx="3"/>
          </p:nvPr>
        </p:nvSpPr>
        <p:spPr>
          <a:xfrm>
            <a:off x="382587" y="8852944"/>
            <a:ext cx="261144" cy="123111"/>
          </a:xfrm>
          <a:prstGeom prst="rect">
            <a:avLst/>
          </a:prstGeom>
        </p:spPr>
        <p:txBody>
          <a:bodyPr vert="horz" wrap="square" lIns="0" tIns="0" rIns="0" bIns="0" rtlCol="0" anchor="ctr">
            <a:spAutoFit/>
          </a:bodyPr>
          <a:lstStyle>
            <a:lvl1pPr algn="l">
              <a:defRPr sz="800" b="1">
                <a:solidFill>
                  <a:schemeClr val="bg2"/>
                </a:solidFill>
              </a:defRPr>
            </a:lvl1pPr>
          </a:lstStyle>
          <a:p>
            <a:fld id="{16AA2537-0790-4789-A16C-397C663A3332}" type="slidenum">
              <a:rPr lang="en-US" smtClean="0"/>
              <a:pPr/>
              <a:t>‹#›</a:t>
            </a:fld>
            <a:endParaRPr lang="en-US" dirty="0"/>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77838" y="301625"/>
            <a:ext cx="5902325" cy="33194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28600" y="3813048"/>
            <a:ext cx="6400800" cy="4956048"/>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Click to edit Master text styles</a:t>
            </a:r>
          </a:p>
          <a:p>
            <a:pPr marL="168275" marR="0" lvl="1"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Second level</a:t>
            </a:r>
          </a:p>
          <a:p>
            <a:pPr marL="349250" marR="0" lvl="2"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Third level</a:t>
            </a:r>
          </a:p>
          <a:p>
            <a:pPr marL="517525" marR="0" lvl="3"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Fourth level</a:t>
            </a:r>
          </a:p>
          <a:p>
            <a:pPr marL="685800" marR="0" lvl="4"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Fifth level</a:t>
            </a:r>
          </a:p>
        </p:txBody>
      </p:sp>
      <p:grpSp>
        <p:nvGrpSpPr>
          <p:cNvPr id="22" name="NetApp Logo"/>
          <p:cNvGrpSpPr>
            <a:grpSpLocks noChangeAspect="1"/>
          </p:cNvGrpSpPr>
          <p:nvPr/>
        </p:nvGrpSpPr>
        <p:grpSpPr bwMode="gray">
          <a:xfrm>
            <a:off x="6176473" y="8839201"/>
            <a:ext cx="511222" cy="136854"/>
            <a:chOff x="1841" y="1625"/>
            <a:chExt cx="3997" cy="1070"/>
          </a:xfrm>
        </p:grpSpPr>
        <p:sp>
          <p:nvSpPr>
            <p:cNvPr id="23" name="AutoShape 4"/>
            <p:cNvSpPr>
              <a:spLocks noChangeAspect="1" noChangeArrowheads="1" noTextEdit="1"/>
            </p:cNvSpPr>
            <p:nvPr userDrawn="1"/>
          </p:nvSpPr>
          <p:spPr bwMode="gray">
            <a:xfrm>
              <a:off x="1841" y="1625"/>
              <a:ext cx="3997" cy="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4" name="Freeform 6"/>
            <p:cNvSpPr>
              <a:spLocks/>
            </p:cNvSpPr>
            <p:nvPr userDrawn="1"/>
          </p:nvSpPr>
          <p:spPr bwMode="gray">
            <a:xfrm>
              <a:off x="1841" y="1625"/>
              <a:ext cx="1148" cy="957"/>
            </a:xfrm>
            <a:custGeom>
              <a:avLst/>
              <a:gdLst>
                <a:gd name="T0" fmla="*/ 0 w 1148"/>
                <a:gd name="T1" fmla="*/ 0 h 957"/>
                <a:gd name="T2" fmla="*/ 0 w 1148"/>
                <a:gd name="T3" fmla="*/ 957 h 957"/>
                <a:gd name="T4" fmla="*/ 447 w 1148"/>
                <a:gd name="T5" fmla="*/ 957 h 957"/>
                <a:gd name="T6" fmla="*/ 447 w 1148"/>
                <a:gd name="T7" fmla="*/ 383 h 957"/>
                <a:gd name="T8" fmla="*/ 702 w 1148"/>
                <a:gd name="T9" fmla="*/ 383 h 957"/>
                <a:gd name="T10" fmla="*/ 702 w 1148"/>
                <a:gd name="T11" fmla="*/ 957 h 957"/>
                <a:gd name="T12" fmla="*/ 1148 w 1148"/>
                <a:gd name="T13" fmla="*/ 957 h 957"/>
                <a:gd name="T14" fmla="*/ 1148 w 1148"/>
                <a:gd name="T15" fmla="*/ 0 h 957"/>
                <a:gd name="T16" fmla="*/ 0 w 1148"/>
                <a:gd name="T17"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957">
                  <a:moveTo>
                    <a:pt x="0" y="0"/>
                  </a:moveTo>
                  <a:lnTo>
                    <a:pt x="0" y="957"/>
                  </a:lnTo>
                  <a:lnTo>
                    <a:pt x="447" y="957"/>
                  </a:lnTo>
                  <a:lnTo>
                    <a:pt x="447" y="383"/>
                  </a:lnTo>
                  <a:lnTo>
                    <a:pt x="702" y="383"/>
                  </a:lnTo>
                  <a:lnTo>
                    <a:pt x="702" y="957"/>
                  </a:lnTo>
                  <a:lnTo>
                    <a:pt x="1148" y="957"/>
                  </a:lnTo>
                  <a:lnTo>
                    <a:pt x="1148"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5" name="Freeform 7"/>
            <p:cNvSpPr>
              <a:spLocks/>
            </p:cNvSpPr>
            <p:nvPr userDrawn="1"/>
          </p:nvSpPr>
          <p:spPr bwMode="gray">
            <a:xfrm>
              <a:off x="3244" y="2097"/>
              <a:ext cx="428" cy="485"/>
            </a:xfrm>
            <a:custGeom>
              <a:avLst/>
              <a:gdLst>
                <a:gd name="T0" fmla="*/ 322 w 428"/>
                <a:gd name="T1" fmla="*/ 300 h 485"/>
                <a:gd name="T2" fmla="*/ 97 w 428"/>
                <a:gd name="T3" fmla="*/ 0 h 485"/>
                <a:gd name="T4" fmla="*/ 0 w 428"/>
                <a:gd name="T5" fmla="*/ 0 h 485"/>
                <a:gd name="T6" fmla="*/ 0 w 428"/>
                <a:gd name="T7" fmla="*/ 485 h 485"/>
                <a:gd name="T8" fmla="*/ 104 w 428"/>
                <a:gd name="T9" fmla="*/ 485 h 485"/>
                <a:gd name="T10" fmla="*/ 104 w 428"/>
                <a:gd name="T11" fmla="*/ 180 h 485"/>
                <a:gd name="T12" fmla="*/ 338 w 428"/>
                <a:gd name="T13" fmla="*/ 485 h 485"/>
                <a:gd name="T14" fmla="*/ 428 w 428"/>
                <a:gd name="T15" fmla="*/ 485 h 485"/>
                <a:gd name="T16" fmla="*/ 428 w 428"/>
                <a:gd name="T17" fmla="*/ 0 h 485"/>
                <a:gd name="T18" fmla="*/ 322 w 428"/>
                <a:gd name="T19" fmla="*/ 0 h 485"/>
                <a:gd name="T20" fmla="*/ 322 w 428"/>
                <a:gd name="T21" fmla="*/ 30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8" h="485">
                  <a:moveTo>
                    <a:pt x="322" y="300"/>
                  </a:moveTo>
                  <a:lnTo>
                    <a:pt x="97" y="0"/>
                  </a:lnTo>
                  <a:lnTo>
                    <a:pt x="0" y="0"/>
                  </a:lnTo>
                  <a:lnTo>
                    <a:pt x="0" y="485"/>
                  </a:lnTo>
                  <a:lnTo>
                    <a:pt x="104" y="485"/>
                  </a:lnTo>
                  <a:lnTo>
                    <a:pt x="104" y="180"/>
                  </a:lnTo>
                  <a:lnTo>
                    <a:pt x="338" y="485"/>
                  </a:lnTo>
                  <a:lnTo>
                    <a:pt x="428" y="485"/>
                  </a:lnTo>
                  <a:lnTo>
                    <a:pt x="428" y="0"/>
                  </a:lnTo>
                  <a:lnTo>
                    <a:pt x="322" y="0"/>
                  </a:lnTo>
                  <a:lnTo>
                    <a:pt x="322"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6" name="Freeform 8"/>
            <p:cNvSpPr>
              <a:spLocks noEditPoints="1"/>
            </p:cNvSpPr>
            <p:nvPr userDrawn="1"/>
          </p:nvSpPr>
          <p:spPr bwMode="gray">
            <a:xfrm>
              <a:off x="3721" y="2206"/>
              <a:ext cx="362" cy="385"/>
            </a:xfrm>
            <a:custGeom>
              <a:avLst/>
              <a:gdLst>
                <a:gd name="T0" fmla="*/ 77 w 153"/>
                <a:gd name="T1" fmla="*/ 0 h 163"/>
                <a:gd name="T2" fmla="*/ 0 w 153"/>
                <a:gd name="T3" fmla="*/ 81 h 163"/>
                <a:gd name="T4" fmla="*/ 0 w 153"/>
                <a:gd name="T5" fmla="*/ 82 h 163"/>
                <a:gd name="T6" fmla="*/ 81 w 153"/>
                <a:gd name="T7" fmla="*/ 163 h 163"/>
                <a:gd name="T8" fmla="*/ 145 w 153"/>
                <a:gd name="T9" fmla="*/ 133 h 163"/>
                <a:gd name="T10" fmla="*/ 120 w 153"/>
                <a:gd name="T11" fmla="*/ 111 h 163"/>
                <a:gd name="T12" fmla="*/ 82 w 153"/>
                <a:gd name="T13" fmla="*/ 127 h 163"/>
                <a:gd name="T14" fmla="*/ 44 w 153"/>
                <a:gd name="T15" fmla="*/ 97 h 163"/>
                <a:gd name="T16" fmla="*/ 152 w 153"/>
                <a:gd name="T17" fmla="*/ 97 h 163"/>
                <a:gd name="T18" fmla="*/ 153 w 153"/>
                <a:gd name="T19" fmla="*/ 85 h 163"/>
                <a:gd name="T20" fmla="*/ 77 w 153"/>
                <a:gd name="T21" fmla="*/ 0 h 163"/>
                <a:gd name="T22" fmla="*/ 43 w 153"/>
                <a:gd name="T23" fmla="*/ 69 h 163"/>
                <a:gd name="T24" fmla="*/ 77 w 153"/>
                <a:gd name="T25" fmla="*/ 36 h 163"/>
                <a:gd name="T26" fmla="*/ 110 w 153"/>
                <a:gd name="T27" fmla="*/ 69 h 163"/>
                <a:gd name="T28" fmla="*/ 43 w 153"/>
                <a:gd name="T29"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63">
                  <a:moveTo>
                    <a:pt x="77" y="0"/>
                  </a:moveTo>
                  <a:cubicBezTo>
                    <a:pt x="32" y="0"/>
                    <a:pt x="0" y="37"/>
                    <a:pt x="0" y="81"/>
                  </a:cubicBezTo>
                  <a:cubicBezTo>
                    <a:pt x="0" y="82"/>
                    <a:pt x="0" y="82"/>
                    <a:pt x="0" y="82"/>
                  </a:cubicBezTo>
                  <a:cubicBezTo>
                    <a:pt x="0" y="130"/>
                    <a:pt x="35" y="163"/>
                    <a:pt x="81" y="163"/>
                  </a:cubicBezTo>
                  <a:cubicBezTo>
                    <a:pt x="110" y="163"/>
                    <a:pt x="131" y="152"/>
                    <a:pt x="145" y="133"/>
                  </a:cubicBezTo>
                  <a:cubicBezTo>
                    <a:pt x="120" y="111"/>
                    <a:pt x="120" y="111"/>
                    <a:pt x="120" y="111"/>
                  </a:cubicBezTo>
                  <a:cubicBezTo>
                    <a:pt x="108" y="122"/>
                    <a:pt x="97" y="127"/>
                    <a:pt x="82" y="127"/>
                  </a:cubicBezTo>
                  <a:cubicBezTo>
                    <a:pt x="62" y="127"/>
                    <a:pt x="48" y="117"/>
                    <a:pt x="44" y="97"/>
                  </a:cubicBezTo>
                  <a:cubicBezTo>
                    <a:pt x="152" y="97"/>
                    <a:pt x="152" y="97"/>
                    <a:pt x="152" y="97"/>
                  </a:cubicBezTo>
                  <a:cubicBezTo>
                    <a:pt x="153" y="93"/>
                    <a:pt x="153" y="88"/>
                    <a:pt x="153" y="85"/>
                  </a:cubicBezTo>
                  <a:cubicBezTo>
                    <a:pt x="153" y="41"/>
                    <a:pt x="129" y="0"/>
                    <a:pt x="77" y="0"/>
                  </a:cubicBezTo>
                  <a:close/>
                  <a:moveTo>
                    <a:pt x="43" y="69"/>
                  </a:moveTo>
                  <a:cubicBezTo>
                    <a:pt x="47" y="49"/>
                    <a:pt x="59" y="36"/>
                    <a:pt x="77" y="36"/>
                  </a:cubicBezTo>
                  <a:cubicBezTo>
                    <a:pt x="96" y="36"/>
                    <a:pt x="107" y="49"/>
                    <a:pt x="110" y="69"/>
                  </a:cubicBezTo>
                  <a:lnTo>
                    <a:pt x="43" y="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7" name="Freeform 9"/>
            <p:cNvSpPr>
              <a:spLocks/>
            </p:cNvSpPr>
            <p:nvPr userDrawn="1"/>
          </p:nvSpPr>
          <p:spPr bwMode="gray">
            <a:xfrm>
              <a:off x="4104" y="2121"/>
              <a:ext cx="234" cy="468"/>
            </a:xfrm>
            <a:custGeom>
              <a:avLst/>
              <a:gdLst>
                <a:gd name="T0" fmla="*/ 63 w 99"/>
                <a:gd name="T1" fmla="*/ 0 h 198"/>
                <a:gd name="T2" fmla="*/ 18 w 99"/>
                <a:gd name="T3" fmla="*/ 0 h 198"/>
                <a:gd name="T4" fmla="*/ 18 w 99"/>
                <a:gd name="T5" fmla="*/ 39 h 198"/>
                <a:gd name="T6" fmla="*/ 0 w 99"/>
                <a:gd name="T7" fmla="*/ 39 h 198"/>
                <a:gd name="T8" fmla="*/ 0 w 99"/>
                <a:gd name="T9" fmla="*/ 77 h 198"/>
                <a:gd name="T10" fmla="*/ 18 w 99"/>
                <a:gd name="T11" fmla="*/ 77 h 198"/>
                <a:gd name="T12" fmla="*/ 18 w 99"/>
                <a:gd name="T13" fmla="*/ 151 h 198"/>
                <a:gd name="T14" fmla="*/ 64 w 99"/>
                <a:gd name="T15" fmla="*/ 198 h 198"/>
                <a:gd name="T16" fmla="*/ 99 w 99"/>
                <a:gd name="T17" fmla="*/ 189 h 198"/>
                <a:gd name="T18" fmla="*/ 99 w 99"/>
                <a:gd name="T19" fmla="*/ 153 h 198"/>
                <a:gd name="T20" fmla="*/ 77 w 99"/>
                <a:gd name="T21" fmla="*/ 159 h 198"/>
                <a:gd name="T22" fmla="*/ 63 w 99"/>
                <a:gd name="T23" fmla="*/ 144 h 198"/>
                <a:gd name="T24" fmla="*/ 63 w 99"/>
                <a:gd name="T25" fmla="*/ 77 h 198"/>
                <a:gd name="T26" fmla="*/ 99 w 99"/>
                <a:gd name="T27" fmla="*/ 77 h 198"/>
                <a:gd name="T28" fmla="*/ 99 w 99"/>
                <a:gd name="T29" fmla="*/ 39 h 198"/>
                <a:gd name="T30" fmla="*/ 63 w 99"/>
                <a:gd name="T31" fmla="*/ 39 h 198"/>
                <a:gd name="T32" fmla="*/ 63 w 99"/>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198">
                  <a:moveTo>
                    <a:pt x="63" y="0"/>
                  </a:moveTo>
                  <a:cubicBezTo>
                    <a:pt x="18" y="0"/>
                    <a:pt x="18" y="0"/>
                    <a:pt x="18" y="0"/>
                  </a:cubicBezTo>
                  <a:cubicBezTo>
                    <a:pt x="18" y="39"/>
                    <a:pt x="18" y="39"/>
                    <a:pt x="18" y="39"/>
                  </a:cubicBezTo>
                  <a:cubicBezTo>
                    <a:pt x="0" y="39"/>
                    <a:pt x="0" y="39"/>
                    <a:pt x="0" y="39"/>
                  </a:cubicBezTo>
                  <a:cubicBezTo>
                    <a:pt x="0" y="77"/>
                    <a:pt x="0" y="77"/>
                    <a:pt x="0" y="77"/>
                  </a:cubicBezTo>
                  <a:cubicBezTo>
                    <a:pt x="18" y="77"/>
                    <a:pt x="18" y="77"/>
                    <a:pt x="18" y="77"/>
                  </a:cubicBezTo>
                  <a:cubicBezTo>
                    <a:pt x="18" y="151"/>
                    <a:pt x="18" y="151"/>
                    <a:pt x="18" y="151"/>
                  </a:cubicBezTo>
                  <a:cubicBezTo>
                    <a:pt x="18" y="187"/>
                    <a:pt x="37" y="198"/>
                    <a:pt x="64" y="198"/>
                  </a:cubicBezTo>
                  <a:cubicBezTo>
                    <a:pt x="79" y="198"/>
                    <a:pt x="89" y="194"/>
                    <a:pt x="99" y="189"/>
                  </a:cubicBezTo>
                  <a:cubicBezTo>
                    <a:pt x="99" y="153"/>
                    <a:pt x="99" y="153"/>
                    <a:pt x="99" y="153"/>
                  </a:cubicBezTo>
                  <a:cubicBezTo>
                    <a:pt x="92" y="157"/>
                    <a:pt x="85" y="159"/>
                    <a:pt x="77" y="159"/>
                  </a:cubicBezTo>
                  <a:cubicBezTo>
                    <a:pt x="67" y="159"/>
                    <a:pt x="63" y="154"/>
                    <a:pt x="63" y="144"/>
                  </a:cubicBezTo>
                  <a:cubicBezTo>
                    <a:pt x="63" y="77"/>
                    <a:pt x="63" y="77"/>
                    <a:pt x="63" y="77"/>
                  </a:cubicBezTo>
                  <a:cubicBezTo>
                    <a:pt x="99" y="77"/>
                    <a:pt x="99" y="77"/>
                    <a:pt x="99" y="77"/>
                  </a:cubicBezTo>
                  <a:cubicBezTo>
                    <a:pt x="99" y="39"/>
                    <a:pt x="99" y="39"/>
                    <a:pt x="99" y="39"/>
                  </a:cubicBezTo>
                  <a:cubicBezTo>
                    <a:pt x="63" y="39"/>
                    <a:pt x="63" y="39"/>
                    <a:pt x="63" y="39"/>
                  </a:cubicBezTo>
                  <a:lnTo>
                    <a:pt x="6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8" name="Freeform 10"/>
            <p:cNvSpPr>
              <a:spLocks noEditPoints="1"/>
            </p:cNvSpPr>
            <p:nvPr userDrawn="1"/>
          </p:nvSpPr>
          <p:spPr bwMode="gray">
            <a:xfrm>
              <a:off x="4886" y="2206"/>
              <a:ext cx="387" cy="487"/>
            </a:xfrm>
            <a:custGeom>
              <a:avLst/>
              <a:gdLst>
                <a:gd name="T0" fmla="*/ 93 w 164"/>
                <a:gd name="T1" fmla="*/ 0 h 206"/>
                <a:gd name="T2" fmla="*/ 44 w 164"/>
                <a:gd name="T3" fmla="*/ 26 h 206"/>
                <a:gd name="T4" fmla="*/ 44 w 164"/>
                <a:gd name="T5" fmla="*/ 3 h 206"/>
                <a:gd name="T6" fmla="*/ 0 w 164"/>
                <a:gd name="T7" fmla="*/ 3 h 206"/>
                <a:gd name="T8" fmla="*/ 0 w 164"/>
                <a:gd name="T9" fmla="*/ 206 h 206"/>
                <a:gd name="T10" fmla="*/ 44 w 164"/>
                <a:gd name="T11" fmla="*/ 206 h 206"/>
                <a:gd name="T12" fmla="*/ 44 w 164"/>
                <a:gd name="T13" fmla="*/ 139 h 206"/>
                <a:gd name="T14" fmla="*/ 93 w 164"/>
                <a:gd name="T15" fmla="*/ 162 h 206"/>
                <a:gd name="T16" fmla="*/ 164 w 164"/>
                <a:gd name="T17" fmla="*/ 81 h 206"/>
                <a:gd name="T18" fmla="*/ 164 w 164"/>
                <a:gd name="T19" fmla="*/ 81 h 206"/>
                <a:gd name="T20" fmla="*/ 93 w 164"/>
                <a:gd name="T21" fmla="*/ 0 h 206"/>
                <a:gd name="T22" fmla="*/ 120 w 164"/>
                <a:gd name="T23" fmla="*/ 81 h 206"/>
                <a:gd name="T24" fmla="*/ 81 w 164"/>
                <a:gd name="T25" fmla="*/ 124 h 206"/>
                <a:gd name="T26" fmla="*/ 44 w 164"/>
                <a:gd name="T27" fmla="*/ 81 h 206"/>
                <a:gd name="T28" fmla="*/ 44 w 164"/>
                <a:gd name="T29" fmla="*/ 81 h 206"/>
                <a:gd name="T30" fmla="*/ 81 w 164"/>
                <a:gd name="T31" fmla="*/ 38 h 206"/>
                <a:gd name="T32" fmla="*/ 120 w 164"/>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06">
                  <a:moveTo>
                    <a:pt x="93" y="0"/>
                  </a:moveTo>
                  <a:cubicBezTo>
                    <a:pt x="70"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5" y="151"/>
                    <a:pt x="69" y="162"/>
                    <a:pt x="93" y="162"/>
                  </a:cubicBezTo>
                  <a:cubicBezTo>
                    <a:pt x="130" y="162"/>
                    <a:pt x="164" y="133"/>
                    <a:pt x="164" y="81"/>
                  </a:cubicBezTo>
                  <a:cubicBezTo>
                    <a:pt x="164" y="81"/>
                    <a:pt x="164" y="81"/>
                    <a:pt x="164" y="81"/>
                  </a:cubicBezTo>
                  <a:cubicBezTo>
                    <a:pt x="164" y="29"/>
                    <a:pt x="129" y="0"/>
                    <a:pt x="93" y="0"/>
                  </a:cubicBezTo>
                  <a:close/>
                  <a:moveTo>
                    <a:pt x="120" y="81"/>
                  </a:moveTo>
                  <a:cubicBezTo>
                    <a:pt x="120" y="108"/>
                    <a:pt x="102" y="124"/>
                    <a:pt x="81" y="124"/>
                  </a:cubicBezTo>
                  <a:cubicBezTo>
                    <a:pt x="61" y="124"/>
                    <a:pt x="44" y="107"/>
                    <a:pt x="44" y="81"/>
                  </a:cubicBezTo>
                  <a:cubicBezTo>
                    <a:pt x="44" y="81"/>
                    <a:pt x="44" y="81"/>
                    <a:pt x="44" y="81"/>
                  </a:cubicBezTo>
                  <a:cubicBezTo>
                    <a:pt x="44" y="55"/>
                    <a:pt x="61" y="38"/>
                    <a:pt x="81" y="38"/>
                  </a:cubicBezTo>
                  <a:cubicBezTo>
                    <a:pt x="102" y="38"/>
                    <a:pt x="120" y="55"/>
                    <a:pt x="120"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9" name="Freeform 11"/>
            <p:cNvSpPr>
              <a:spLocks noEditPoints="1"/>
            </p:cNvSpPr>
            <p:nvPr userDrawn="1"/>
          </p:nvSpPr>
          <p:spPr bwMode="gray">
            <a:xfrm>
              <a:off x="5316" y="2206"/>
              <a:ext cx="385" cy="487"/>
            </a:xfrm>
            <a:custGeom>
              <a:avLst/>
              <a:gdLst>
                <a:gd name="T0" fmla="*/ 92 w 163"/>
                <a:gd name="T1" fmla="*/ 0 h 206"/>
                <a:gd name="T2" fmla="*/ 44 w 163"/>
                <a:gd name="T3" fmla="*/ 26 h 206"/>
                <a:gd name="T4" fmla="*/ 44 w 163"/>
                <a:gd name="T5" fmla="*/ 3 h 206"/>
                <a:gd name="T6" fmla="*/ 0 w 163"/>
                <a:gd name="T7" fmla="*/ 3 h 206"/>
                <a:gd name="T8" fmla="*/ 0 w 163"/>
                <a:gd name="T9" fmla="*/ 206 h 206"/>
                <a:gd name="T10" fmla="*/ 44 w 163"/>
                <a:gd name="T11" fmla="*/ 206 h 206"/>
                <a:gd name="T12" fmla="*/ 44 w 163"/>
                <a:gd name="T13" fmla="*/ 139 h 206"/>
                <a:gd name="T14" fmla="*/ 92 w 163"/>
                <a:gd name="T15" fmla="*/ 162 h 206"/>
                <a:gd name="T16" fmla="*/ 163 w 163"/>
                <a:gd name="T17" fmla="*/ 81 h 206"/>
                <a:gd name="T18" fmla="*/ 163 w 163"/>
                <a:gd name="T19" fmla="*/ 81 h 206"/>
                <a:gd name="T20" fmla="*/ 92 w 163"/>
                <a:gd name="T21" fmla="*/ 0 h 206"/>
                <a:gd name="T22" fmla="*/ 119 w 163"/>
                <a:gd name="T23" fmla="*/ 81 h 206"/>
                <a:gd name="T24" fmla="*/ 81 w 163"/>
                <a:gd name="T25" fmla="*/ 124 h 206"/>
                <a:gd name="T26" fmla="*/ 43 w 163"/>
                <a:gd name="T27" fmla="*/ 81 h 206"/>
                <a:gd name="T28" fmla="*/ 43 w 163"/>
                <a:gd name="T29" fmla="*/ 81 h 206"/>
                <a:gd name="T30" fmla="*/ 81 w 163"/>
                <a:gd name="T31" fmla="*/ 38 h 206"/>
                <a:gd name="T32" fmla="*/ 119 w 163"/>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206">
                  <a:moveTo>
                    <a:pt x="92" y="0"/>
                  </a:moveTo>
                  <a:cubicBezTo>
                    <a:pt x="69"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4" y="151"/>
                    <a:pt x="69" y="162"/>
                    <a:pt x="92" y="162"/>
                  </a:cubicBezTo>
                  <a:cubicBezTo>
                    <a:pt x="129" y="162"/>
                    <a:pt x="163" y="133"/>
                    <a:pt x="163" y="81"/>
                  </a:cubicBezTo>
                  <a:cubicBezTo>
                    <a:pt x="163" y="81"/>
                    <a:pt x="163" y="81"/>
                    <a:pt x="163" y="81"/>
                  </a:cubicBezTo>
                  <a:cubicBezTo>
                    <a:pt x="163" y="29"/>
                    <a:pt x="129" y="0"/>
                    <a:pt x="92" y="0"/>
                  </a:cubicBezTo>
                  <a:close/>
                  <a:moveTo>
                    <a:pt x="119" y="81"/>
                  </a:moveTo>
                  <a:cubicBezTo>
                    <a:pt x="119" y="108"/>
                    <a:pt x="102" y="124"/>
                    <a:pt x="81" y="124"/>
                  </a:cubicBezTo>
                  <a:cubicBezTo>
                    <a:pt x="60" y="124"/>
                    <a:pt x="43" y="107"/>
                    <a:pt x="43" y="81"/>
                  </a:cubicBezTo>
                  <a:cubicBezTo>
                    <a:pt x="43" y="81"/>
                    <a:pt x="43" y="81"/>
                    <a:pt x="43" y="81"/>
                  </a:cubicBezTo>
                  <a:cubicBezTo>
                    <a:pt x="43" y="55"/>
                    <a:pt x="60" y="38"/>
                    <a:pt x="81" y="38"/>
                  </a:cubicBezTo>
                  <a:cubicBezTo>
                    <a:pt x="102" y="38"/>
                    <a:pt x="119" y="55"/>
                    <a:pt x="119"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30" name="Freeform 12"/>
            <p:cNvSpPr>
              <a:spLocks noEditPoints="1"/>
            </p:cNvSpPr>
            <p:nvPr userDrawn="1"/>
          </p:nvSpPr>
          <p:spPr bwMode="gray">
            <a:xfrm>
              <a:off x="4364" y="2097"/>
              <a:ext cx="496" cy="485"/>
            </a:xfrm>
            <a:custGeom>
              <a:avLst/>
              <a:gdLst>
                <a:gd name="T0" fmla="*/ 201 w 496"/>
                <a:gd name="T1" fmla="*/ 0 h 485"/>
                <a:gd name="T2" fmla="*/ 0 w 496"/>
                <a:gd name="T3" fmla="*/ 485 h 485"/>
                <a:gd name="T4" fmla="*/ 109 w 496"/>
                <a:gd name="T5" fmla="*/ 485 h 485"/>
                <a:gd name="T6" fmla="*/ 151 w 496"/>
                <a:gd name="T7" fmla="*/ 376 h 485"/>
                <a:gd name="T8" fmla="*/ 343 w 496"/>
                <a:gd name="T9" fmla="*/ 376 h 485"/>
                <a:gd name="T10" fmla="*/ 385 w 496"/>
                <a:gd name="T11" fmla="*/ 485 h 485"/>
                <a:gd name="T12" fmla="*/ 496 w 496"/>
                <a:gd name="T13" fmla="*/ 485 h 485"/>
                <a:gd name="T14" fmla="*/ 295 w 496"/>
                <a:gd name="T15" fmla="*/ 0 h 485"/>
                <a:gd name="T16" fmla="*/ 201 w 496"/>
                <a:gd name="T17" fmla="*/ 0 h 485"/>
                <a:gd name="T18" fmla="*/ 182 w 496"/>
                <a:gd name="T19" fmla="*/ 284 h 485"/>
                <a:gd name="T20" fmla="*/ 246 w 496"/>
                <a:gd name="T21" fmla="*/ 128 h 485"/>
                <a:gd name="T22" fmla="*/ 309 w 496"/>
                <a:gd name="T23" fmla="*/ 284 h 485"/>
                <a:gd name="T24" fmla="*/ 182 w 496"/>
                <a:gd name="T25" fmla="*/ 28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485">
                  <a:moveTo>
                    <a:pt x="201" y="0"/>
                  </a:moveTo>
                  <a:lnTo>
                    <a:pt x="0" y="485"/>
                  </a:lnTo>
                  <a:lnTo>
                    <a:pt x="109" y="485"/>
                  </a:lnTo>
                  <a:lnTo>
                    <a:pt x="151" y="376"/>
                  </a:lnTo>
                  <a:lnTo>
                    <a:pt x="343" y="376"/>
                  </a:lnTo>
                  <a:lnTo>
                    <a:pt x="385" y="485"/>
                  </a:lnTo>
                  <a:lnTo>
                    <a:pt x="496" y="485"/>
                  </a:lnTo>
                  <a:lnTo>
                    <a:pt x="295" y="0"/>
                  </a:lnTo>
                  <a:lnTo>
                    <a:pt x="201" y="0"/>
                  </a:lnTo>
                  <a:close/>
                  <a:moveTo>
                    <a:pt x="182" y="284"/>
                  </a:moveTo>
                  <a:lnTo>
                    <a:pt x="246" y="128"/>
                  </a:lnTo>
                  <a:lnTo>
                    <a:pt x="309" y="284"/>
                  </a:lnTo>
                  <a:lnTo>
                    <a:pt x="182" y="28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31" name="Freeform 13"/>
            <p:cNvSpPr>
              <a:spLocks noEditPoints="1"/>
            </p:cNvSpPr>
            <p:nvPr userDrawn="1"/>
          </p:nvSpPr>
          <p:spPr bwMode="gray">
            <a:xfrm>
              <a:off x="5758" y="2232"/>
              <a:ext cx="52" cy="71"/>
            </a:xfrm>
            <a:custGeom>
              <a:avLst/>
              <a:gdLst>
                <a:gd name="T0" fmla="*/ 19 w 22"/>
                <a:gd name="T1" fmla="*/ 15 h 30"/>
                <a:gd name="T2" fmla="*/ 22 w 22"/>
                <a:gd name="T3" fmla="*/ 9 h 30"/>
                <a:gd name="T4" fmla="*/ 19 w 22"/>
                <a:gd name="T5" fmla="*/ 3 h 30"/>
                <a:gd name="T6" fmla="*/ 11 w 22"/>
                <a:gd name="T7" fmla="*/ 0 h 30"/>
                <a:gd name="T8" fmla="*/ 0 w 22"/>
                <a:gd name="T9" fmla="*/ 0 h 30"/>
                <a:gd name="T10" fmla="*/ 0 w 22"/>
                <a:gd name="T11" fmla="*/ 30 h 30"/>
                <a:gd name="T12" fmla="*/ 4 w 22"/>
                <a:gd name="T13" fmla="*/ 30 h 30"/>
                <a:gd name="T14" fmla="*/ 4 w 22"/>
                <a:gd name="T15" fmla="*/ 17 h 30"/>
                <a:gd name="T16" fmla="*/ 9 w 22"/>
                <a:gd name="T17" fmla="*/ 17 h 30"/>
                <a:gd name="T18" fmla="*/ 17 w 22"/>
                <a:gd name="T19" fmla="*/ 30 h 30"/>
                <a:gd name="T20" fmla="*/ 22 w 22"/>
                <a:gd name="T21" fmla="*/ 30 h 30"/>
                <a:gd name="T22" fmla="*/ 14 w 22"/>
                <a:gd name="T23" fmla="*/ 17 h 30"/>
                <a:gd name="T24" fmla="*/ 19 w 22"/>
                <a:gd name="T25" fmla="*/ 15 h 30"/>
                <a:gd name="T26" fmla="*/ 9 w 22"/>
                <a:gd name="T27" fmla="*/ 14 h 30"/>
                <a:gd name="T28" fmla="*/ 4 w 22"/>
                <a:gd name="T29" fmla="*/ 14 h 30"/>
                <a:gd name="T30" fmla="*/ 4 w 22"/>
                <a:gd name="T31" fmla="*/ 4 h 30"/>
                <a:gd name="T32" fmla="*/ 10 w 22"/>
                <a:gd name="T33" fmla="*/ 4 h 30"/>
                <a:gd name="T34" fmla="*/ 13 w 22"/>
                <a:gd name="T35" fmla="*/ 4 h 30"/>
                <a:gd name="T36" fmla="*/ 15 w 22"/>
                <a:gd name="T37" fmla="*/ 5 h 30"/>
                <a:gd name="T38" fmla="*/ 16 w 22"/>
                <a:gd name="T39" fmla="*/ 6 h 30"/>
                <a:gd name="T40" fmla="*/ 17 w 22"/>
                <a:gd name="T41" fmla="*/ 9 h 30"/>
                <a:gd name="T42" fmla="*/ 16 w 22"/>
                <a:gd name="T43" fmla="*/ 12 h 30"/>
                <a:gd name="T44" fmla="*/ 15 w 22"/>
                <a:gd name="T45" fmla="*/ 13 h 30"/>
                <a:gd name="T46" fmla="*/ 12 w 22"/>
                <a:gd name="T47" fmla="*/ 14 h 30"/>
                <a:gd name="T48" fmla="*/ 9 w 22"/>
                <a:gd name="T4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0">
                  <a:moveTo>
                    <a:pt x="19" y="15"/>
                  </a:moveTo>
                  <a:cubicBezTo>
                    <a:pt x="21" y="14"/>
                    <a:pt x="22" y="12"/>
                    <a:pt x="22" y="9"/>
                  </a:cubicBezTo>
                  <a:cubicBezTo>
                    <a:pt x="22" y="6"/>
                    <a:pt x="21" y="4"/>
                    <a:pt x="19" y="3"/>
                  </a:cubicBezTo>
                  <a:cubicBezTo>
                    <a:pt x="17" y="1"/>
                    <a:pt x="15" y="0"/>
                    <a:pt x="11" y="0"/>
                  </a:cubicBezTo>
                  <a:cubicBezTo>
                    <a:pt x="0" y="0"/>
                    <a:pt x="0" y="0"/>
                    <a:pt x="0" y="0"/>
                  </a:cubicBezTo>
                  <a:cubicBezTo>
                    <a:pt x="0" y="30"/>
                    <a:pt x="0" y="30"/>
                    <a:pt x="0" y="30"/>
                  </a:cubicBezTo>
                  <a:cubicBezTo>
                    <a:pt x="4" y="30"/>
                    <a:pt x="4" y="30"/>
                    <a:pt x="4" y="30"/>
                  </a:cubicBezTo>
                  <a:cubicBezTo>
                    <a:pt x="4" y="17"/>
                    <a:pt x="4" y="17"/>
                    <a:pt x="4" y="17"/>
                  </a:cubicBezTo>
                  <a:cubicBezTo>
                    <a:pt x="9" y="17"/>
                    <a:pt x="9" y="17"/>
                    <a:pt x="9" y="17"/>
                  </a:cubicBezTo>
                  <a:cubicBezTo>
                    <a:pt x="17" y="30"/>
                    <a:pt x="17" y="30"/>
                    <a:pt x="17" y="30"/>
                  </a:cubicBezTo>
                  <a:cubicBezTo>
                    <a:pt x="22" y="30"/>
                    <a:pt x="22" y="30"/>
                    <a:pt x="22" y="30"/>
                  </a:cubicBezTo>
                  <a:cubicBezTo>
                    <a:pt x="14" y="17"/>
                    <a:pt x="14" y="17"/>
                    <a:pt x="14" y="17"/>
                  </a:cubicBezTo>
                  <a:cubicBezTo>
                    <a:pt x="16" y="17"/>
                    <a:pt x="18" y="16"/>
                    <a:pt x="19" y="15"/>
                  </a:cubicBezTo>
                  <a:close/>
                  <a:moveTo>
                    <a:pt x="9" y="14"/>
                  </a:moveTo>
                  <a:cubicBezTo>
                    <a:pt x="4" y="14"/>
                    <a:pt x="4" y="14"/>
                    <a:pt x="4" y="14"/>
                  </a:cubicBezTo>
                  <a:cubicBezTo>
                    <a:pt x="4" y="4"/>
                    <a:pt x="4" y="4"/>
                    <a:pt x="4" y="4"/>
                  </a:cubicBezTo>
                  <a:cubicBezTo>
                    <a:pt x="10" y="4"/>
                    <a:pt x="10" y="4"/>
                    <a:pt x="10" y="4"/>
                  </a:cubicBezTo>
                  <a:cubicBezTo>
                    <a:pt x="11" y="4"/>
                    <a:pt x="12" y="4"/>
                    <a:pt x="13" y="4"/>
                  </a:cubicBezTo>
                  <a:cubicBezTo>
                    <a:pt x="14" y="4"/>
                    <a:pt x="14" y="5"/>
                    <a:pt x="15" y="5"/>
                  </a:cubicBezTo>
                  <a:cubicBezTo>
                    <a:pt x="16" y="5"/>
                    <a:pt x="16" y="6"/>
                    <a:pt x="16" y="6"/>
                  </a:cubicBezTo>
                  <a:cubicBezTo>
                    <a:pt x="17" y="7"/>
                    <a:pt x="17" y="8"/>
                    <a:pt x="17" y="9"/>
                  </a:cubicBezTo>
                  <a:cubicBezTo>
                    <a:pt x="17" y="10"/>
                    <a:pt x="17" y="11"/>
                    <a:pt x="16" y="12"/>
                  </a:cubicBezTo>
                  <a:cubicBezTo>
                    <a:pt x="16" y="12"/>
                    <a:pt x="15" y="13"/>
                    <a:pt x="15" y="13"/>
                  </a:cubicBezTo>
                  <a:cubicBezTo>
                    <a:pt x="14" y="13"/>
                    <a:pt x="13" y="13"/>
                    <a:pt x="12" y="14"/>
                  </a:cubicBezTo>
                  <a:cubicBezTo>
                    <a:pt x="11" y="14"/>
                    <a:pt x="10" y="14"/>
                    <a:pt x="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32" name="Freeform 14"/>
            <p:cNvSpPr>
              <a:spLocks noEditPoints="1"/>
            </p:cNvSpPr>
            <p:nvPr userDrawn="1"/>
          </p:nvSpPr>
          <p:spPr bwMode="gray">
            <a:xfrm>
              <a:off x="5720" y="2208"/>
              <a:ext cx="120" cy="121"/>
            </a:xfrm>
            <a:custGeom>
              <a:avLst/>
              <a:gdLst>
                <a:gd name="T0" fmla="*/ 49 w 51"/>
                <a:gd name="T1" fmla="*/ 15 h 51"/>
                <a:gd name="T2" fmla="*/ 44 w 51"/>
                <a:gd name="T3" fmla="*/ 7 h 51"/>
                <a:gd name="T4" fmla="*/ 35 w 51"/>
                <a:gd name="T5" fmla="*/ 2 h 51"/>
                <a:gd name="T6" fmla="*/ 26 w 51"/>
                <a:gd name="T7" fmla="*/ 0 h 51"/>
                <a:gd name="T8" fmla="*/ 16 w 51"/>
                <a:gd name="T9" fmla="*/ 2 h 51"/>
                <a:gd name="T10" fmla="*/ 8 w 51"/>
                <a:gd name="T11" fmla="*/ 7 h 51"/>
                <a:gd name="T12" fmla="*/ 2 w 51"/>
                <a:gd name="T13" fmla="*/ 15 h 51"/>
                <a:gd name="T14" fmla="*/ 0 w 51"/>
                <a:gd name="T15" fmla="*/ 25 h 51"/>
                <a:gd name="T16" fmla="*/ 2 w 51"/>
                <a:gd name="T17" fmla="*/ 35 h 51"/>
                <a:gd name="T18" fmla="*/ 8 w 51"/>
                <a:gd name="T19" fmla="*/ 44 h 51"/>
                <a:gd name="T20" fmla="*/ 16 w 51"/>
                <a:gd name="T21" fmla="*/ 49 h 51"/>
                <a:gd name="T22" fmla="*/ 26 w 51"/>
                <a:gd name="T23" fmla="*/ 51 h 51"/>
                <a:gd name="T24" fmla="*/ 35 w 51"/>
                <a:gd name="T25" fmla="*/ 49 h 51"/>
                <a:gd name="T26" fmla="*/ 44 w 51"/>
                <a:gd name="T27" fmla="*/ 44 h 51"/>
                <a:gd name="T28" fmla="*/ 49 w 51"/>
                <a:gd name="T29" fmla="*/ 35 h 51"/>
                <a:gd name="T30" fmla="*/ 51 w 51"/>
                <a:gd name="T31" fmla="*/ 25 h 51"/>
                <a:gd name="T32" fmla="*/ 49 w 51"/>
                <a:gd name="T33" fmla="*/ 15 h 51"/>
                <a:gd name="T34" fmla="*/ 45 w 51"/>
                <a:gd name="T35" fmla="*/ 34 h 51"/>
                <a:gd name="T36" fmla="*/ 41 w 51"/>
                <a:gd name="T37" fmla="*/ 41 h 51"/>
                <a:gd name="T38" fmla="*/ 34 w 51"/>
                <a:gd name="T39" fmla="*/ 45 h 51"/>
                <a:gd name="T40" fmla="*/ 26 w 51"/>
                <a:gd name="T41" fmla="*/ 47 h 51"/>
                <a:gd name="T42" fmla="*/ 17 w 51"/>
                <a:gd name="T43" fmla="*/ 45 h 51"/>
                <a:gd name="T44" fmla="*/ 11 w 51"/>
                <a:gd name="T45" fmla="*/ 41 h 51"/>
                <a:gd name="T46" fmla="*/ 6 w 51"/>
                <a:gd name="T47" fmla="*/ 34 h 51"/>
                <a:gd name="T48" fmla="*/ 5 w 51"/>
                <a:gd name="T49" fmla="*/ 25 h 51"/>
                <a:gd name="T50" fmla="*/ 6 w 51"/>
                <a:gd name="T51" fmla="*/ 17 h 51"/>
                <a:gd name="T52" fmla="*/ 11 w 51"/>
                <a:gd name="T53" fmla="*/ 10 h 51"/>
                <a:gd name="T54" fmla="*/ 17 w 51"/>
                <a:gd name="T55" fmla="*/ 5 h 51"/>
                <a:gd name="T56" fmla="*/ 26 w 51"/>
                <a:gd name="T57" fmla="*/ 4 h 51"/>
                <a:gd name="T58" fmla="*/ 34 w 51"/>
                <a:gd name="T59" fmla="*/ 5 h 51"/>
                <a:gd name="T60" fmla="*/ 41 w 51"/>
                <a:gd name="T61" fmla="*/ 10 h 51"/>
                <a:gd name="T62" fmla="*/ 45 w 51"/>
                <a:gd name="T63" fmla="*/ 17 h 51"/>
                <a:gd name="T64" fmla="*/ 47 w 51"/>
                <a:gd name="T65" fmla="*/ 25 h 51"/>
                <a:gd name="T66" fmla="*/ 45 w 51"/>
                <a:gd name="T67"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1">
                  <a:moveTo>
                    <a:pt x="49" y="15"/>
                  </a:moveTo>
                  <a:cubicBezTo>
                    <a:pt x="48" y="12"/>
                    <a:pt x="46" y="9"/>
                    <a:pt x="44" y="7"/>
                  </a:cubicBezTo>
                  <a:cubicBezTo>
                    <a:pt x="41" y="5"/>
                    <a:pt x="39" y="3"/>
                    <a:pt x="35" y="2"/>
                  </a:cubicBezTo>
                  <a:cubicBezTo>
                    <a:pt x="32" y="0"/>
                    <a:pt x="29" y="0"/>
                    <a:pt x="26" y="0"/>
                  </a:cubicBezTo>
                  <a:cubicBezTo>
                    <a:pt x="22" y="0"/>
                    <a:pt x="19" y="0"/>
                    <a:pt x="16" y="2"/>
                  </a:cubicBezTo>
                  <a:cubicBezTo>
                    <a:pt x="13" y="3"/>
                    <a:pt x="10" y="5"/>
                    <a:pt x="8" y="7"/>
                  </a:cubicBezTo>
                  <a:cubicBezTo>
                    <a:pt x="5" y="9"/>
                    <a:pt x="3" y="12"/>
                    <a:pt x="2" y="15"/>
                  </a:cubicBezTo>
                  <a:cubicBezTo>
                    <a:pt x="1" y="18"/>
                    <a:pt x="0" y="22"/>
                    <a:pt x="0" y="25"/>
                  </a:cubicBezTo>
                  <a:cubicBezTo>
                    <a:pt x="0" y="29"/>
                    <a:pt x="1" y="32"/>
                    <a:pt x="2" y="35"/>
                  </a:cubicBezTo>
                  <a:cubicBezTo>
                    <a:pt x="3" y="39"/>
                    <a:pt x="5" y="41"/>
                    <a:pt x="8" y="44"/>
                  </a:cubicBezTo>
                  <a:cubicBezTo>
                    <a:pt x="10" y="46"/>
                    <a:pt x="13" y="48"/>
                    <a:pt x="16" y="49"/>
                  </a:cubicBezTo>
                  <a:cubicBezTo>
                    <a:pt x="19" y="50"/>
                    <a:pt x="22" y="51"/>
                    <a:pt x="26" y="51"/>
                  </a:cubicBezTo>
                  <a:cubicBezTo>
                    <a:pt x="29" y="51"/>
                    <a:pt x="32" y="50"/>
                    <a:pt x="35" y="49"/>
                  </a:cubicBezTo>
                  <a:cubicBezTo>
                    <a:pt x="39" y="48"/>
                    <a:pt x="41" y="46"/>
                    <a:pt x="44" y="44"/>
                  </a:cubicBezTo>
                  <a:cubicBezTo>
                    <a:pt x="46" y="41"/>
                    <a:pt x="48" y="39"/>
                    <a:pt x="49" y="35"/>
                  </a:cubicBezTo>
                  <a:cubicBezTo>
                    <a:pt x="51" y="32"/>
                    <a:pt x="51" y="29"/>
                    <a:pt x="51" y="25"/>
                  </a:cubicBezTo>
                  <a:cubicBezTo>
                    <a:pt x="51" y="22"/>
                    <a:pt x="51" y="18"/>
                    <a:pt x="49" y="15"/>
                  </a:cubicBezTo>
                  <a:close/>
                  <a:moveTo>
                    <a:pt x="45" y="34"/>
                  </a:moveTo>
                  <a:cubicBezTo>
                    <a:pt x="44" y="37"/>
                    <a:pt x="42" y="39"/>
                    <a:pt x="41" y="41"/>
                  </a:cubicBezTo>
                  <a:cubicBezTo>
                    <a:pt x="39" y="43"/>
                    <a:pt x="36" y="44"/>
                    <a:pt x="34" y="45"/>
                  </a:cubicBezTo>
                  <a:cubicBezTo>
                    <a:pt x="31" y="47"/>
                    <a:pt x="29" y="47"/>
                    <a:pt x="26" y="47"/>
                  </a:cubicBezTo>
                  <a:cubicBezTo>
                    <a:pt x="23" y="47"/>
                    <a:pt x="20" y="47"/>
                    <a:pt x="17" y="45"/>
                  </a:cubicBezTo>
                  <a:cubicBezTo>
                    <a:pt x="15" y="44"/>
                    <a:pt x="12" y="43"/>
                    <a:pt x="11" y="41"/>
                  </a:cubicBezTo>
                  <a:cubicBezTo>
                    <a:pt x="9" y="39"/>
                    <a:pt x="7" y="37"/>
                    <a:pt x="6" y="34"/>
                  </a:cubicBezTo>
                  <a:cubicBezTo>
                    <a:pt x="5" y="31"/>
                    <a:pt x="5" y="28"/>
                    <a:pt x="5" y="25"/>
                  </a:cubicBezTo>
                  <a:cubicBezTo>
                    <a:pt x="5" y="22"/>
                    <a:pt x="5" y="19"/>
                    <a:pt x="6" y="17"/>
                  </a:cubicBezTo>
                  <a:cubicBezTo>
                    <a:pt x="7" y="14"/>
                    <a:pt x="9" y="12"/>
                    <a:pt x="11" y="10"/>
                  </a:cubicBezTo>
                  <a:cubicBezTo>
                    <a:pt x="12" y="8"/>
                    <a:pt x="15" y="6"/>
                    <a:pt x="17" y="5"/>
                  </a:cubicBezTo>
                  <a:cubicBezTo>
                    <a:pt x="20" y="4"/>
                    <a:pt x="23" y="4"/>
                    <a:pt x="26" y="4"/>
                  </a:cubicBezTo>
                  <a:cubicBezTo>
                    <a:pt x="29" y="4"/>
                    <a:pt x="31" y="4"/>
                    <a:pt x="34" y="5"/>
                  </a:cubicBezTo>
                  <a:cubicBezTo>
                    <a:pt x="36" y="6"/>
                    <a:pt x="39" y="8"/>
                    <a:pt x="41" y="10"/>
                  </a:cubicBezTo>
                  <a:cubicBezTo>
                    <a:pt x="42" y="12"/>
                    <a:pt x="44" y="14"/>
                    <a:pt x="45" y="17"/>
                  </a:cubicBezTo>
                  <a:cubicBezTo>
                    <a:pt x="46" y="19"/>
                    <a:pt x="47" y="22"/>
                    <a:pt x="47" y="25"/>
                  </a:cubicBezTo>
                  <a:cubicBezTo>
                    <a:pt x="47" y="28"/>
                    <a:pt x="46" y="31"/>
                    <a:pt x="45"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grpSp>
      <p:sp>
        <p:nvSpPr>
          <p:cNvPr id="18" name="Footer Placeholder 3"/>
          <p:cNvSpPr>
            <a:spLocks noGrp="1"/>
          </p:cNvSpPr>
          <p:nvPr>
            <p:ph type="ftr" sz="quarter" idx="4"/>
          </p:nvPr>
        </p:nvSpPr>
        <p:spPr>
          <a:xfrm>
            <a:off x="742249" y="8868333"/>
            <a:ext cx="4906171" cy="107722"/>
          </a:xfrm>
          <a:prstGeom prst="rect">
            <a:avLst/>
          </a:prstGeom>
        </p:spPr>
        <p:txBody>
          <a:bodyPr vert="horz" wrap="square" lIns="0" tIns="0" rIns="0" bIns="0" rtlCol="0" anchor="ctr">
            <a:spAutoFit/>
          </a:bodyPr>
          <a:lstStyle>
            <a:lvl1pPr algn="l">
              <a:defRPr sz="700">
                <a:solidFill>
                  <a:schemeClr val="bg2"/>
                </a:solidFill>
              </a:defRPr>
            </a:lvl1pPr>
          </a:lstStyle>
          <a:p>
            <a:r>
              <a:rPr lang="en-US"/>
              <a:t>© 2019 NetApp, Inc. All rights reserved. </a:t>
            </a:r>
            <a:endParaRPr lang="en-US" dirty="0"/>
          </a:p>
        </p:txBody>
      </p:sp>
      <p:sp>
        <p:nvSpPr>
          <p:cNvPr id="33" name="Slide Number Placeholder 5"/>
          <p:cNvSpPr>
            <a:spLocks noGrp="1"/>
          </p:cNvSpPr>
          <p:nvPr>
            <p:ph type="sldNum" sz="quarter" idx="5"/>
          </p:nvPr>
        </p:nvSpPr>
        <p:spPr>
          <a:xfrm>
            <a:off x="382587" y="8852944"/>
            <a:ext cx="261144" cy="123111"/>
          </a:xfrm>
          <a:prstGeom prst="rect">
            <a:avLst/>
          </a:prstGeom>
        </p:spPr>
        <p:txBody>
          <a:bodyPr vert="horz" wrap="square" lIns="0" tIns="0" rIns="0" bIns="0" rtlCol="0" anchor="ctr">
            <a:spAutoFit/>
          </a:bodyPr>
          <a:lstStyle>
            <a:lvl1pPr algn="l">
              <a:defRPr sz="800" b="1">
                <a:solidFill>
                  <a:schemeClr val="bg2"/>
                </a:solidFill>
              </a:defRPr>
            </a:lvl1pPr>
          </a:lstStyle>
          <a:p>
            <a:fld id="{16AA2537-0790-4789-A16C-397C663A3332}"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notesStyle>
    <a:lvl1pPr marL="0"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1pPr>
    <a:lvl2pPr marL="168275"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2pPr>
    <a:lvl3pPr marL="349250"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3pPr>
    <a:lvl4pPr marL="517525"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4pPr>
    <a:lvl5pPr marL="685800"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netapp-trident.readthedocs.io/en/stable-v18.10/introduction.html"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docs.netapp.com/us-en/occm/reference_new_occm.html"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301625"/>
            <a:ext cx="5902325" cy="3319463"/>
          </a:xfrm>
        </p:spPr>
      </p:sp>
      <p:sp>
        <p:nvSpPr>
          <p:cNvPr id="3" name="Notes Placeholder 2"/>
          <p:cNvSpPr>
            <a:spLocks noGrp="1"/>
          </p:cNvSpPr>
          <p:nvPr>
            <p:ph type="body" idx="1"/>
          </p:nvPr>
        </p:nvSpPr>
        <p:spPr/>
        <p:txBody>
          <a:bodyPr>
            <a:normAutofit/>
          </a:bodyPr>
          <a:lstStyle/>
          <a:p>
            <a:r>
              <a:rPr lang="en-US" b="1" dirty="0"/>
              <a:t>Instructor Notes</a:t>
            </a:r>
            <a:br>
              <a:rPr lang="en-US" dirty="0"/>
            </a:br>
            <a:endParaRPr lang="en-US" dirty="0"/>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F6F2E50C-4E84-447C-8F9D-282DF4D9D37E}"/>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A93F8605-5140-469C-B325-486F824454C2}"/>
              </a:ext>
            </a:extLst>
          </p:cNvPr>
          <p:cNvSpPr>
            <a:spLocks noGrp="1"/>
          </p:cNvSpPr>
          <p:nvPr>
            <p:ph type="sldNum" sz="quarter" idx="5"/>
          </p:nvPr>
        </p:nvSpPr>
        <p:spPr/>
        <p:txBody>
          <a:bodyPr/>
          <a:lstStyle/>
          <a:p>
            <a:fld id="{16AA2537-0790-4789-A16C-397C663A3332}" type="slidenum">
              <a:rPr lang="en-US" smtClean="0"/>
              <a:pPr/>
              <a:t>1</a:t>
            </a:fld>
            <a:endParaRPr lang="en-US" dirty="0"/>
          </a:p>
        </p:txBody>
      </p:sp>
    </p:spTree>
    <p:extLst>
      <p:ext uri="{BB962C8B-B14F-4D97-AF65-F5344CB8AC3E}">
        <p14:creationId xmlns:p14="http://schemas.microsoft.com/office/powerpoint/2010/main" val="3891666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1775" indent="-231775">
              <a:spcBef>
                <a:spcPts val="360"/>
              </a:spcBef>
              <a:spcAft>
                <a:spcPts val="0"/>
              </a:spcAft>
              <a:buClr>
                <a:schemeClr val="accent1"/>
              </a:buClr>
              <a:defRPr/>
            </a:pPr>
            <a:r>
              <a:rPr lang="en-US" b="1" dirty="0"/>
              <a:t>Instructor Notes</a:t>
            </a:r>
          </a:p>
          <a:p>
            <a:pPr marL="231775" indent="-231775">
              <a:spcBef>
                <a:spcPts val="360"/>
              </a:spcBef>
              <a:spcAft>
                <a:spcPts val="0"/>
              </a:spcAft>
              <a:buClr>
                <a:schemeClr val="accent1"/>
              </a:buClr>
              <a:defRPr/>
            </a:pPr>
            <a:r>
              <a:rPr lang="en-US" dirty="0"/>
              <a:t>Goal of slide: Introduce</a:t>
            </a:r>
            <a:r>
              <a:rPr lang="en-US" baseline="0" dirty="0"/>
              <a:t> the </a:t>
            </a:r>
            <a:r>
              <a:rPr lang="en-US" baseline="0" dirty="0">
                <a:solidFill>
                  <a:srgbClr val="000000"/>
                </a:solidFill>
              </a:rPr>
              <a:t>3</a:t>
            </a:r>
            <a:r>
              <a:rPr lang="en-US" baseline="0" dirty="0"/>
              <a:t> key drivers or values of </a:t>
            </a:r>
            <a:r>
              <a:rPr lang="en-US" baseline="0" dirty="0">
                <a:solidFill>
                  <a:srgbClr val="000000"/>
                </a:solidFill>
              </a:rPr>
              <a:t>NPS</a:t>
            </a:r>
            <a:r>
              <a:rPr lang="en-US" baseline="0" dirty="0"/>
              <a:t>.</a:t>
            </a:r>
          </a:p>
          <a:p>
            <a:pPr marL="231775" lvl="0" indent="-231775" algn="l">
              <a:spcBef>
                <a:spcPts val="360"/>
              </a:spcBef>
              <a:spcAft>
                <a:spcPts val="0"/>
              </a:spcAft>
              <a:buClr>
                <a:schemeClr val="accent1"/>
              </a:buClr>
              <a:defRPr/>
            </a:pPr>
            <a:r>
              <a:rPr lang="en-US" baseline="0" dirty="0"/>
              <a:t>For companies looking for a hybrid cloud solution, </a:t>
            </a:r>
            <a:r>
              <a:rPr lang="en-US" baseline="0" dirty="0">
                <a:solidFill>
                  <a:srgbClr val="000000"/>
                </a:solidFill>
              </a:rPr>
              <a:t>NPS </a:t>
            </a:r>
            <a:r>
              <a:rPr lang="en-US" dirty="0">
                <a:solidFill>
                  <a:srgbClr val="000000"/>
                </a:solidFill>
              </a:rPr>
              <a:t>for Cloud</a:t>
            </a:r>
            <a:r>
              <a:rPr lang="en-US" dirty="0"/>
              <a:t> places data and compute </a:t>
            </a:r>
            <a:r>
              <a:rPr lang="en-US" b="1" dirty="0">
                <a:solidFill>
                  <a:schemeClr val="accent1"/>
                </a:solidFill>
              </a:rPr>
              <a:t>next to the cloud</a:t>
            </a:r>
            <a:r>
              <a:rPr lang="en-US" dirty="0"/>
              <a:t>,</a:t>
            </a:r>
          </a:p>
          <a:p>
            <a:pPr marL="231775" lvl="0" indent="-231775" algn="l">
              <a:spcBef>
                <a:spcPts val="360"/>
              </a:spcBef>
              <a:spcAft>
                <a:spcPts val="0"/>
              </a:spcAft>
              <a:buClr>
                <a:schemeClr val="accent1"/>
              </a:buClr>
              <a:defRPr/>
            </a:pPr>
            <a:r>
              <a:rPr lang="en-US" dirty="0">
                <a:solidFill>
                  <a:srgbClr val="000000"/>
                </a:solidFill>
              </a:rPr>
              <a:t>scaling</a:t>
            </a:r>
            <a:r>
              <a:rPr lang="en-US" dirty="0"/>
              <a:t> capacity, performance, and data recovery with </a:t>
            </a:r>
            <a:r>
              <a:rPr lang="en-US" dirty="0">
                <a:solidFill>
                  <a:srgbClr val="000000"/>
                </a:solidFill>
              </a:rPr>
              <a:t>data control</a:t>
            </a:r>
            <a:r>
              <a:rPr lang="en-US" dirty="0"/>
              <a:t>.</a:t>
            </a:r>
          </a:p>
          <a:p>
            <a:pPr marL="231775" lvl="0" indent="-231775">
              <a:spcBef>
                <a:spcPts val="360"/>
              </a:spcBef>
              <a:spcAft>
                <a:spcPts val="0"/>
              </a:spcAft>
              <a:buClr>
                <a:schemeClr val="accent1"/>
              </a:buClr>
              <a:defRPr/>
            </a:pPr>
            <a:r>
              <a:rPr kumimoji="0" lang="en-US"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It provides data sovereignty for organizations that are concerned about compliance and governance. </a:t>
            </a:r>
          </a:p>
          <a:p>
            <a:pPr marL="231775" indent="-231775">
              <a:spcBef>
                <a:spcPts val="360"/>
              </a:spcBef>
              <a:spcAft>
                <a:spcPts val="0"/>
              </a:spcAft>
              <a:buClr>
                <a:schemeClr val="accent1"/>
              </a:buClr>
              <a:defRPr/>
            </a:pPr>
            <a:r>
              <a:rPr kumimoji="0" lang="en-US"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And it provides excellent performance and low latency. </a:t>
            </a:r>
          </a:p>
          <a:p>
            <a:pPr marL="231775" lvl="0" indent="-231775">
              <a:spcBef>
                <a:spcPts val="360"/>
              </a:spcBef>
              <a:spcAft>
                <a:spcPts val="0"/>
              </a:spcAft>
              <a:buClr>
                <a:schemeClr val="accent1"/>
              </a:buClr>
              <a:defRPr/>
            </a:pPr>
            <a:endParaRPr lang="en-US" kern="0" dirty="0">
              <a:solidFill>
                <a:srgbClr val="000000"/>
              </a:solidFill>
              <a:latin typeface="Arial" panose="020B0604020202020204" pitchFamily="34" charset="0"/>
              <a:ea typeface="+mn-ea"/>
              <a:cs typeface="Arial" panose="020B0604020202020204" pitchFamily="34" charset="0"/>
            </a:endParaRPr>
          </a:p>
          <a:p>
            <a:pPr>
              <a:spcBef>
                <a:spcPts val="360"/>
              </a:spcBef>
              <a:spcAft>
                <a:spcPts val="0"/>
              </a:spcAft>
            </a:pPr>
            <a:r>
              <a:rPr lang="en-US" b="1" dirty="0"/>
              <a:t>Student Notes</a:t>
            </a:r>
          </a:p>
          <a:p>
            <a:pPr>
              <a:spcBef>
                <a:spcPts val="360"/>
              </a:spcBef>
              <a:spcAft>
                <a:spcPts val="0"/>
              </a:spcAft>
            </a:pPr>
            <a:r>
              <a:rPr lang="en-US" b="0" dirty="0"/>
              <a:t>Enable choice with multicloud connectivity:</a:t>
            </a:r>
          </a:p>
          <a:p>
            <a:pPr marL="171450" indent="-171450">
              <a:spcBef>
                <a:spcPts val="360"/>
              </a:spcBef>
              <a:spcAft>
                <a:spcPts val="0"/>
              </a:spcAft>
              <a:buFont typeface="Wingdings" panose="05000000000000000000" pitchFamily="2" charset="2"/>
              <a:buChar char="§"/>
            </a:pPr>
            <a:r>
              <a:rPr lang="en-US" dirty="0"/>
              <a:t>Connect to </a:t>
            </a:r>
            <a:r>
              <a:rPr lang="en-US" dirty="0">
                <a:solidFill>
                  <a:srgbClr val="000000"/>
                </a:solidFill>
              </a:rPr>
              <a:t>AWS</a:t>
            </a:r>
            <a:r>
              <a:rPr lang="en-US" dirty="0"/>
              <a:t>, </a:t>
            </a:r>
            <a:r>
              <a:rPr lang="en-US" dirty="0">
                <a:solidFill>
                  <a:srgbClr val="000000"/>
                </a:solidFill>
              </a:rPr>
              <a:t>Azure, or</a:t>
            </a:r>
            <a:r>
              <a:rPr lang="en-US" b="0" dirty="0"/>
              <a:t> </a:t>
            </a:r>
            <a:r>
              <a:rPr lang="en-US" b="0" i="0" kern="1200" dirty="0">
                <a:solidFill>
                  <a:schemeClr val="tx1"/>
                </a:solidFill>
                <a:effectLst/>
                <a:latin typeface="Arial" panose="020B0604020202020204" pitchFamily="34" charset="0"/>
                <a:ea typeface="+mn-ea"/>
                <a:cs typeface="Arial" panose="020B0604020202020204" pitchFamily="34" charset="0"/>
              </a:rPr>
              <a:t>Google Cloud Platform</a:t>
            </a:r>
            <a:r>
              <a:rPr lang="en-US" b="0" dirty="0"/>
              <a:t> throug</a:t>
            </a:r>
            <a:r>
              <a:rPr lang="en-US" dirty="0"/>
              <a:t>h a dedicated network connection</a:t>
            </a:r>
          </a:p>
          <a:p>
            <a:pPr marL="171450" indent="-171450">
              <a:spcBef>
                <a:spcPts val="360"/>
              </a:spcBef>
              <a:spcAft>
                <a:spcPts val="0"/>
              </a:spcAft>
              <a:buFont typeface="Wingdings" panose="05000000000000000000" pitchFamily="2" charset="2"/>
              <a:buChar char="§"/>
            </a:pPr>
            <a:r>
              <a:rPr lang="en-US" dirty="0"/>
              <a:t>Connect to and switch cloud providers at any time</a:t>
            </a:r>
          </a:p>
          <a:p>
            <a:pPr marL="171450" indent="-171450">
              <a:spcBef>
                <a:spcPts val="360"/>
              </a:spcBef>
              <a:spcAft>
                <a:spcPts val="0"/>
              </a:spcAft>
              <a:buFont typeface="Wingdings" panose="05000000000000000000" pitchFamily="2" charset="2"/>
              <a:buChar char="§"/>
            </a:pPr>
            <a:r>
              <a:rPr lang="en-US" dirty="0"/>
              <a:t>Avoid vendor lock-in and costly data migrations</a:t>
            </a:r>
            <a:endParaRPr lang="en-US" b="1" dirty="0"/>
          </a:p>
          <a:p>
            <a:pPr marL="0" marR="0" indent="0" algn="l" defTabSz="949328" rtl="0" eaLnBrk="1" fontAlgn="auto" latinLnBrk="0" hangingPunct="1">
              <a:lnSpc>
                <a:spcPct val="100000"/>
              </a:lnSpc>
              <a:spcBef>
                <a:spcPts val="360"/>
              </a:spcBef>
              <a:spcAft>
                <a:spcPts val="0"/>
              </a:spcAft>
              <a:buClrTx/>
              <a:buSzTx/>
              <a:buFont typeface="Arial" panose="020B0604020202020204" pitchFamily="34" charset="0"/>
              <a:buNone/>
              <a:tabLst/>
              <a:defRPr/>
            </a:pPr>
            <a:r>
              <a:rPr lang="en-US" dirty="0"/>
              <a:t>NetApp</a:t>
            </a:r>
            <a:r>
              <a:rPr lang="en-US" baseline="0" dirty="0"/>
              <a:t> Private Storage for Cloud (NPS for Cloud) has the following m</a:t>
            </a:r>
            <a:r>
              <a:rPr lang="en-US" dirty="0"/>
              <a:t>inimum requirements:</a:t>
            </a:r>
          </a:p>
          <a:p>
            <a:pPr marL="342900" indent="-342900">
              <a:spcBef>
                <a:spcPts val="360"/>
              </a:spcBef>
              <a:spcAft>
                <a:spcPts val="0"/>
              </a:spcAft>
              <a:buFont typeface="Wingdings" panose="05000000000000000000" pitchFamily="2" charset="2"/>
              <a:buChar char="§"/>
              <a:defRPr/>
            </a:pPr>
            <a:r>
              <a:rPr lang="en-US" dirty="0"/>
              <a:t>NetApp storage (FAS, </a:t>
            </a:r>
            <a:r>
              <a:rPr lang="en-US" dirty="0">
                <a:solidFill>
                  <a:srgbClr val="000000"/>
                </a:solidFill>
              </a:rPr>
              <a:t>AFF</a:t>
            </a:r>
            <a:r>
              <a:rPr lang="en-US" dirty="0"/>
              <a:t>, and SolidFire clusters)</a:t>
            </a:r>
            <a:endParaRPr kumimoji="0" lang="en-US" i="0" u="none" strike="noStrike" kern="0" cap="none" spc="0" normalizeH="0" baseline="0" noProof="0" dirty="0">
              <a:ln>
                <a:noFill/>
              </a:ln>
              <a:solidFill>
                <a:srgbClr val="000000"/>
              </a:solidFill>
              <a:effectLst/>
              <a:uLnTx/>
              <a:uFillTx/>
            </a:endParaRPr>
          </a:p>
          <a:p>
            <a:pPr marL="342900" lvl="0" indent="-342900">
              <a:spcBef>
                <a:spcPts val="360"/>
              </a:spcBef>
              <a:spcAft>
                <a:spcPts val="0"/>
              </a:spcAft>
              <a:buFont typeface="Wingdings" panose="05000000000000000000" pitchFamily="2" charset="2"/>
              <a:buChar char="§"/>
              <a:defRPr/>
            </a:pPr>
            <a:r>
              <a:rPr kumimoji="0" lang="en-US" i="0" u="none" strike="noStrike" kern="0" cap="none" spc="0" normalizeH="0" baseline="0" noProof="0" dirty="0">
                <a:ln>
                  <a:noFill/>
                </a:ln>
                <a:solidFill>
                  <a:srgbClr val="000000"/>
                </a:solidFill>
                <a:effectLst/>
                <a:uLnTx/>
                <a:uFillTx/>
              </a:rPr>
              <a:t>Cisco (or other) </a:t>
            </a:r>
            <a:r>
              <a:rPr lang="en-US" kern="0" dirty="0">
                <a:solidFill>
                  <a:srgbClr val="000000"/>
                </a:solidFill>
              </a:rPr>
              <a:t>r</a:t>
            </a:r>
            <a:r>
              <a:rPr kumimoji="0" lang="en-US" i="0" u="none" strike="noStrike" kern="0" cap="none" spc="0" normalizeH="0" baseline="0" noProof="0" dirty="0">
                <a:ln>
                  <a:noFill/>
                </a:ln>
                <a:solidFill>
                  <a:srgbClr val="000000"/>
                </a:solidFill>
                <a:effectLst/>
                <a:uLnTx/>
                <a:uFillTx/>
              </a:rPr>
              <a:t>outer, firewall, and VPN </a:t>
            </a:r>
            <a:r>
              <a:rPr lang="en-US" kern="0" dirty="0">
                <a:solidFill>
                  <a:srgbClr val="000000"/>
                </a:solidFill>
              </a:rPr>
              <a:t>c</a:t>
            </a:r>
            <a:r>
              <a:rPr kumimoji="0" lang="en-US" i="0" u="none" strike="noStrike" kern="0" cap="none" spc="0" normalizeH="0" baseline="0" noProof="0" dirty="0">
                <a:ln>
                  <a:noFill/>
                </a:ln>
                <a:solidFill>
                  <a:srgbClr val="000000"/>
                </a:solidFill>
                <a:effectLst/>
                <a:uLnTx/>
                <a:uFillTx/>
              </a:rPr>
              <a:t>oncentrator</a:t>
            </a:r>
          </a:p>
          <a:p>
            <a:pPr marL="342900" lvl="0" indent="-342900">
              <a:spcBef>
                <a:spcPts val="360"/>
              </a:spcBef>
              <a:spcAft>
                <a:spcPts val="0"/>
              </a:spcAft>
              <a:buFont typeface="Wingdings" panose="05000000000000000000" pitchFamily="2" charset="2"/>
              <a:buChar char="§"/>
              <a:defRPr/>
            </a:pPr>
            <a:r>
              <a:rPr lang="en-US" kern="0" dirty="0">
                <a:solidFill>
                  <a:srgbClr val="000000"/>
                </a:solidFill>
              </a:rPr>
              <a:t>Colocation cabinet at Equinix (or other colocation facility)</a:t>
            </a:r>
            <a:endParaRPr kumimoji="0" lang="en-US" i="1" strike="noStrike" kern="0" cap="none" spc="0" normalizeH="0" baseline="0" noProof="0" dirty="0">
              <a:ln>
                <a:noFill/>
              </a:ln>
              <a:solidFill>
                <a:schemeClr val="accent1"/>
              </a:solidFill>
              <a:effectLst/>
              <a:uLnTx/>
              <a:uFillTx/>
            </a:endParaRPr>
          </a:p>
          <a:p>
            <a:pPr marL="342900" indent="-342900">
              <a:spcBef>
                <a:spcPts val="360"/>
              </a:spcBef>
              <a:spcAft>
                <a:spcPts val="0"/>
              </a:spcAft>
              <a:buFont typeface="Wingdings" panose="05000000000000000000" pitchFamily="2" charset="2"/>
              <a:buChar char="§"/>
              <a:defRPr/>
            </a:pPr>
            <a:r>
              <a:rPr lang="en-US" kern="0" dirty="0">
                <a:solidFill>
                  <a:srgbClr val="000000"/>
                </a:solidFill>
              </a:rPr>
              <a:t>Equinix Cloud Exchange or cross-connect to communication service provider (CSP)</a:t>
            </a:r>
            <a:endParaRPr lang="en-US" kern="0" dirty="0">
              <a:solidFill>
                <a:srgbClr val="000000"/>
              </a:solidFill>
              <a:latin typeface="Arial"/>
            </a:endParaRPr>
          </a:p>
          <a:p>
            <a:pPr marL="342900" indent="-342900">
              <a:spcBef>
                <a:spcPts val="360"/>
              </a:spcBef>
              <a:spcAft>
                <a:spcPts val="0"/>
              </a:spcAft>
              <a:buFont typeface="Wingdings" panose="05000000000000000000" pitchFamily="2" charset="2"/>
              <a:buChar char="§"/>
              <a:defRPr/>
            </a:pPr>
            <a:r>
              <a:rPr lang="en-US" kern="0" dirty="0">
                <a:solidFill>
                  <a:srgbClr val="000000"/>
                </a:solidFill>
              </a:rPr>
              <a:t>Contract with cloud service providers</a:t>
            </a:r>
          </a:p>
          <a:p>
            <a:pPr marL="342900" indent="-342900">
              <a:spcBef>
                <a:spcPts val="360"/>
              </a:spcBef>
              <a:spcAft>
                <a:spcPts val="0"/>
              </a:spcAft>
              <a:buFont typeface="Wingdings" panose="05000000000000000000" pitchFamily="2" charset="2"/>
              <a:buChar char="§"/>
              <a:defRPr/>
            </a:pPr>
            <a:r>
              <a:rPr lang="en-US" kern="0" dirty="0">
                <a:solidFill>
                  <a:srgbClr val="000000"/>
                </a:solidFill>
              </a:rPr>
              <a:t>Professional services, installation, and integration</a:t>
            </a:r>
          </a:p>
        </p:txBody>
      </p:sp>
      <p:sp>
        <p:nvSpPr>
          <p:cNvPr id="6" name="Footer Placeholder 5">
            <a:extLst>
              <a:ext uri="{FF2B5EF4-FFF2-40B4-BE49-F238E27FC236}">
                <a16:creationId xmlns:a16="http://schemas.microsoft.com/office/drawing/2014/main" id="{91756468-6D55-42B2-84A7-491C4F4287F0}"/>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C681ED0-F109-4478-AA27-0DEFEE5922A9}"/>
              </a:ext>
            </a:extLst>
          </p:cNvPr>
          <p:cNvSpPr>
            <a:spLocks noGrp="1"/>
          </p:cNvSpPr>
          <p:nvPr>
            <p:ph type="sldNum" sz="quarter" idx="5"/>
          </p:nvPr>
        </p:nvSpPr>
        <p:spPr/>
        <p:txBody>
          <a:bodyPr/>
          <a:lstStyle/>
          <a:p>
            <a:fld id="{16AA2537-0790-4789-A16C-397C663A3332}" type="slidenum">
              <a:rPr lang="en-US" smtClean="0"/>
              <a:pPr/>
              <a:t>10</a:t>
            </a:fld>
            <a:endParaRPr lang="en-US" dirty="0"/>
          </a:p>
        </p:txBody>
      </p:sp>
    </p:spTree>
    <p:extLst>
      <p:ext uri="{BB962C8B-B14F-4D97-AF65-F5344CB8AC3E}">
        <p14:creationId xmlns:p14="http://schemas.microsoft.com/office/powerpoint/2010/main" val="3753494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b="1" dirty="0"/>
              <a:t>Purpose of this slide:</a:t>
            </a:r>
            <a:r>
              <a:rPr lang="en-US" dirty="0"/>
              <a:t> Define the transport</a:t>
            </a:r>
            <a:r>
              <a:rPr lang="en-US" baseline="0" dirty="0"/>
              <a:t> layer and </a:t>
            </a:r>
            <a:r>
              <a:rPr lang="en-US" dirty="0"/>
              <a:t>describe how NetApp</a:t>
            </a:r>
            <a:r>
              <a:rPr lang="en-US" baseline="0" dirty="0"/>
              <a:t> technologies deliver a common data transport.</a:t>
            </a:r>
            <a:endParaRPr lang="en-US" dirty="0"/>
          </a:p>
          <a:p>
            <a:r>
              <a:rPr lang="en-US" b="1" dirty="0"/>
              <a:t>Key points: </a:t>
            </a:r>
            <a:r>
              <a:rPr lang="en-US" dirty="0">
                <a:latin typeface="Arial" panose="020B0604020202020204" pitchFamily="34" charset="0"/>
                <a:cs typeface="Arial" panose="020B0604020202020204" pitchFamily="34" charset="0"/>
              </a:rPr>
              <a:t>The transport layer provides a common data protocol that connects all </a:t>
            </a:r>
            <a:r>
              <a:rPr lang="en-US" dirty="0">
                <a:solidFill>
                  <a:srgbClr val="000000"/>
                </a:solidFill>
                <a:latin typeface="Arial" panose="020B0604020202020204" pitchFamily="34" charset="0"/>
                <a:cs typeface="Arial" panose="020B0604020202020204" pitchFamily="34" charset="0"/>
              </a:rPr>
              <a:t>platforms</a:t>
            </a:r>
            <a:r>
              <a:rPr lang="en-US" dirty="0">
                <a:latin typeface="Arial" panose="020B0604020202020204" pitchFamily="34" charset="0"/>
                <a:cs typeface="Arial" panose="020B0604020202020204" pitchFamily="34" charset="0"/>
              </a:rPr>
              <a:t> in the </a:t>
            </a:r>
            <a:r>
              <a:rPr lang="en-US" dirty="0">
                <a:solidFill>
                  <a:srgbClr val="000000"/>
                </a:solidFill>
                <a:latin typeface="Arial" panose="020B0604020202020204" pitchFamily="34" charset="0"/>
                <a:cs typeface="Arial" panose="020B0604020202020204" pitchFamily="34" charset="0"/>
              </a:rPr>
              <a:t>Data Fabric</a:t>
            </a:r>
            <a:r>
              <a:rPr lang="en-US" dirty="0">
                <a:latin typeface="Arial" panose="020B0604020202020204" pitchFamily="34" charset="0"/>
                <a:cs typeface="Arial" panose="020B0604020202020204" pitchFamily="34" charset="0"/>
              </a:rPr>
              <a:t> to seamlessly transfer data in bulk. Common data transport connects all of the components of the </a:t>
            </a:r>
            <a:r>
              <a:rPr lang="en-US" dirty="0">
                <a:solidFill>
                  <a:srgbClr val="000000"/>
                </a:solidFill>
                <a:latin typeface="Arial" panose="020B0604020202020204" pitchFamily="34" charset="0"/>
                <a:cs typeface="Arial" panose="020B0604020202020204" pitchFamily="34" charset="0"/>
              </a:rPr>
              <a:t>Data Fabric</a:t>
            </a:r>
            <a:r>
              <a:rPr lang="en-US" dirty="0">
                <a:latin typeface="Arial" panose="020B0604020202020204" pitchFamily="34" charset="0"/>
                <a:cs typeface="Arial" panose="020B0604020202020204" pitchFamily="34" charset="0"/>
              </a:rPr>
              <a:t> with each other and with clouds. </a:t>
            </a:r>
          </a:p>
          <a:p>
            <a:endParaRPr lang="en-US" dirty="0"/>
          </a:p>
          <a:p>
            <a:pPr defTabSz="932605">
              <a:buFont typeface="Arial" panose="020B0604020202020204" pitchFamily="34" charset="0"/>
              <a:buChar char="​"/>
              <a:defRPr/>
            </a:pPr>
            <a:r>
              <a:rPr lang="en-US" b="1" dirty="0"/>
              <a:t>Student Notes </a:t>
            </a:r>
            <a:br>
              <a:rPr lang="en-US" dirty="0"/>
            </a:br>
            <a:r>
              <a:rPr lang="en-US" dirty="0">
                <a:latin typeface="Arial" panose="020B0604020202020204" pitchFamily="34" charset="0"/>
                <a:cs typeface="Arial" panose="020B0604020202020204" pitchFamily="34" charset="0"/>
              </a:rPr>
              <a:t>The key to successfully moving data in your </a:t>
            </a:r>
            <a:r>
              <a:rPr lang="en-US" dirty="0">
                <a:solidFill>
                  <a:srgbClr val="000000"/>
                </a:solidFill>
                <a:latin typeface="Arial" panose="020B0604020202020204" pitchFamily="34" charset="0"/>
                <a:cs typeface="Arial" panose="020B0604020202020204" pitchFamily="34" charset="0"/>
              </a:rPr>
              <a:t>Data Fabric</a:t>
            </a:r>
            <a:r>
              <a:rPr lang="en-US" dirty="0">
                <a:latin typeface="Arial" panose="020B0604020202020204" pitchFamily="34" charset="0"/>
                <a:cs typeface="Arial" panose="020B0604020202020204" pitchFamily="34" charset="0"/>
              </a:rPr>
              <a:t> is to have a shared data protocol transport. This transport mechanism enables applications to access data where it is needed most: in a cloud, across storage tiers, or across clusters. Applications are not aware of any data movement.</a:t>
            </a:r>
          </a:p>
          <a:p>
            <a:endParaRPr lang="en-US" dirty="0">
              <a:latin typeface="Arial" panose="020B0604020202020204" pitchFamily="34" charset="0"/>
              <a:cs typeface="Arial" panose="020B0604020202020204" pitchFamily="34" charset="0"/>
            </a:endParaRPr>
          </a:p>
          <a:p>
            <a:pPr defTabSz="932605">
              <a:buFont typeface="Arial" panose="020B0604020202020204" pitchFamily="34" charset="0"/>
              <a:buChar char="​"/>
              <a:defRPr/>
            </a:pPr>
            <a:r>
              <a:rPr lang="en-US" dirty="0">
                <a:latin typeface="Arial" panose="020B0604020202020204" pitchFamily="34" charset="0"/>
                <a:cs typeface="Arial" panose="020B0604020202020204" pitchFamily="34" charset="0"/>
              </a:rPr>
              <a:t>With a shared data transport, </a:t>
            </a:r>
            <a:r>
              <a:rPr lang="en-US" dirty="0">
                <a:solidFill>
                  <a:srgbClr val="000000"/>
                </a:solidFill>
                <a:latin typeface="Arial" panose="020B0604020202020204" pitchFamily="34" charset="0"/>
                <a:cs typeface="Arial" panose="020B0604020202020204" pitchFamily="34" charset="0"/>
              </a:rPr>
              <a:t>systems </a:t>
            </a:r>
            <a:r>
              <a:rPr lang="en-US" dirty="0">
                <a:latin typeface="Arial" panose="020B0604020202020204" pitchFamily="34" charset="0"/>
                <a:cs typeface="Arial" panose="020B0604020202020204" pitchFamily="34" charset="0"/>
              </a:rPr>
              <a:t>can interoperate and move data efficiently between them by using SnapMirror replication or SnapVault backup capabilities. Not only does this transport enable interoperability, it also preserves deduplication and compression storage efficiencies. Data does not rehydrate when moving from one endpoint to another. This transport is the fastest way to move data in bulk </a:t>
            </a:r>
            <a:r>
              <a:rPr lang="en-US" dirty="0">
                <a:solidFill>
                  <a:srgbClr val="000000"/>
                </a:solidFill>
                <a:latin typeface="Arial" panose="020B0604020202020204" pitchFamily="34" charset="0"/>
                <a:cs typeface="Arial" panose="020B0604020202020204" pitchFamily="34" charset="0"/>
              </a:rPr>
              <a:t>in </a:t>
            </a:r>
            <a:r>
              <a:rPr lang="en-US" dirty="0">
                <a:latin typeface="Arial" panose="020B0604020202020204" pitchFamily="34" charset="0"/>
                <a:cs typeface="Arial" panose="020B0604020202020204" pitchFamily="34" charset="0"/>
              </a:rPr>
              <a:t>the fabric. It is especially important when the fabric spans WANs for hybrid cloud architectures.</a:t>
            </a:r>
          </a:p>
          <a:p>
            <a:endParaRPr lang="en-US" dirty="0">
              <a:latin typeface="Arial" panose="020B0604020202020204" pitchFamily="34" charset="0"/>
              <a:cs typeface="Arial" panose="020B0604020202020204" pitchFamily="34" charset="0"/>
            </a:endParaRPr>
          </a:p>
        </p:txBody>
      </p:sp>
      <p:sp>
        <p:nvSpPr>
          <p:cNvPr id="6" name="Footer Placeholder 5">
            <a:extLst>
              <a:ext uri="{FF2B5EF4-FFF2-40B4-BE49-F238E27FC236}">
                <a16:creationId xmlns:a16="http://schemas.microsoft.com/office/drawing/2014/main" id="{3D6D67F5-D693-4BE0-8D0C-EFEC66E67659}"/>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3D4F0EB7-F0C9-4CC4-A098-830DA0EAD7E2}"/>
              </a:ext>
            </a:extLst>
          </p:cNvPr>
          <p:cNvSpPr>
            <a:spLocks noGrp="1"/>
          </p:cNvSpPr>
          <p:nvPr>
            <p:ph type="sldNum" sz="quarter" idx="5"/>
          </p:nvPr>
        </p:nvSpPr>
        <p:spPr/>
        <p:txBody>
          <a:bodyPr/>
          <a:lstStyle/>
          <a:p>
            <a:fld id="{16AA2537-0790-4789-A16C-397C663A3332}" type="slidenum">
              <a:rPr lang="en-US" smtClean="0"/>
              <a:pPr/>
              <a:t>11</a:t>
            </a:fld>
            <a:endParaRPr lang="en-US" dirty="0"/>
          </a:p>
        </p:txBody>
      </p:sp>
    </p:spTree>
    <p:extLst>
      <p:ext uri="{BB962C8B-B14F-4D97-AF65-F5344CB8AC3E}">
        <p14:creationId xmlns:p14="http://schemas.microsoft.com/office/powerpoint/2010/main" val="1236935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b="1" dirty="0"/>
              <a:t>Purpose of this slide:</a:t>
            </a:r>
            <a:r>
              <a:rPr lang="en-US" dirty="0"/>
              <a:t> Explain the importance of automatic</a:t>
            </a:r>
            <a:r>
              <a:rPr lang="en-US" baseline="0" dirty="0"/>
              <a:t> object store data tiering in a </a:t>
            </a:r>
            <a:r>
              <a:rPr lang="en-US" baseline="0" dirty="0">
                <a:solidFill>
                  <a:srgbClr val="000000"/>
                </a:solidFill>
              </a:rPr>
              <a:t>Data Fabric</a:t>
            </a:r>
            <a:r>
              <a:rPr lang="en-US" baseline="0" dirty="0"/>
              <a:t>.</a:t>
            </a:r>
            <a:endParaRPr lang="en-US" dirty="0"/>
          </a:p>
          <a:p>
            <a:r>
              <a:rPr lang="en-US" b="1" dirty="0"/>
              <a:t>Key points: </a:t>
            </a:r>
            <a:r>
              <a:rPr lang="en-US" dirty="0">
                <a:latin typeface="Arial" panose="020B0604020202020204" pitchFamily="34" charset="0"/>
                <a:cs typeface="Arial" panose="020B0604020202020204" pitchFamily="34" charset="0"/>
              </a:rPr>
              <a:t>Data has temperature – what is hot today </a:t>
            </a:r>
            <a:r>
              <a:rPr lang="en-US" dirty="0">
                <a:solidFill>
                  <a:srgbClr val="000000"/>
                </a:solidFill>
                <a:latin typeface="Arial" panose="020B0604020202020204" pitchFamily="34" charset="0"/>
                <a:cs typeface="Arial" panose="020B0604020202020204" pitchFamily="34" charset="0"/>
              </a:rPr>
              <a:t>may</a:t>
            </a:r>
            <a:r>
              <a:rPr lang="en-US" dirty="0">
                <a:latin typeface="Arial" panose="020B0604020202020204" pitchFamily="34" charset="0"/>
                <a:cs typeface="Arial" panose="020B0604020202020204" pitchFamily="34" charset="0"/>
              </a:rPr>
              <a:t> turn cold tomorrow. Intelligently and automatically moving data to the tier that best suits its access patterns helps optimize data availability.</a:t>
            </a:r>
          </a:p>
          <a:p>
            <a:r>
              <a:rPr lang="en-US" dirty="0">
                <a:solidFill>
                  <a:srgbClr val="000000"/>
                </a:solidFill>
                <a:latin typeface="Arial" panose="020B0604020202020204" pitchFamily="34" charset="0"/>
                <a:cs typeface="Arial" panose="020B0604020202020204" pitchFamily="34" charset="0"/>
              </a:rPr>
              <a:t>Note that for</a:t>
            </a:r>
            <a:r>
              <a:rPr lang="en-US" dirty="0">
                <a:latin typeface="Arial" panose="020B0604020202020204" pitchFamily="34" charset="0"/>
                <a:cs typeface="Arial" panose="020B0604020202020204" pitchFamily="34" charset="0"/>
              </a:rPr>
              <a:t> AFF and ONTAP Select can also tier to the Public Cloud but for simplicity of this image only showing to </a:t>
            </a:r>
            <a:r>
              <a:rPr lang="en-US" dirty="0">
                <a:solidFill>
                  <a:srgbClr val="000000"/>
                </a:solidFill>
                <a:latin typeface="Arial" panose="020B0604020202020204" pitchFamily="34" charset="0"/>
                <a:cs typeface="Arial" panose="020B0604020202020204" pitchFamily="34" charset="0"/>
              </a:rPr>
              <a:t>StorageGrid</a:t>
            </a:r>
            <a:r>
              <a:rPr lang="en-US" dirty="0">
                <a:latin typeface="Arial" panose="020B0604020202020204" pitchFamily="34" charset="0"/>
                <a:cs typeface="Arial" panose="020B0604020202020204" pitchFamily="34" charset="0"/>
              </a:rPr>
              <a:t>.</a:t>
            </a:r>
          </a:p>
          <a:p>
            <a:endParaRPr lang="en-US" dirty="0"/>
          </a:p>
          <a:p>
            <a:pPr marL="0" marR="0" lvl="0" indent="0" algn="l" defTabSz="932605"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a:t>Student Notes </a:t>
            </a:r>
            <a:br>
              <a:rPr lang="en-US" dirty="0"/>
            </a:br>
            <a:r>
              <a:rPr lang="en-US" dirty="0"/>
              <a:t>This automatic object store data tiering is implemented in ONTAP 9.2 software with the FabricPool feature. </a:t>
            </a:r>
            <a:r>
              <a:rPr lang="en-US" dirty="0">
                <a:solidFill>
                  <a:srgbClr val="000000"/>
                </a:solidFill>
              </a:rPr>
              <a:t>This</a:t>
            </a:r>
            <a:r>
              <a:rPr lang="en-US" dirty="0"/>
              <a:t> object data tiering is not used as a backup or for disaster recovery. It is storing cool data (</a:t>
            </a:r>
            <a:r>
              <a:rPr lang="en-US" dirty="0">
                <a:solidFill>
                  <a:srgbClr val="000000"/>
                </a:solidFill>
              </a:rPr>
              <a:t>for example,</a:t>
            </a:r>
            <a:r>
              <a:rPr lang="en-US" dirty="0"/>
              <a:t> </a:t>
            </a:r>
            <a:r>
              <a:rPr lang="en-US" dirty="0">
                <a:solidFill>
                  <a:srgbClr val="000000"/>
                </a:solidFill>
              </a:rPr>
              <a:t>Snapshot</a:t>
            </a:r>
            <a:r>
              <a:rPr lang="en-US" dirty="0"/>
              <a:t> copies) on a more appropriate tier. </a:t>
            </a:r>
            <a:r>
              <a:rPr lang="en-US" dirty="0">
                <a:solidFill>
                  <a:srgbClr val="000000"/>
                </a:solidFill>
              </a:rPr>
              <a:t>ONTAP</a:t>
            </a:r>
            <a:r>
              <a:rPr lang="en-US" baseline="0" dirty="0"/>
              <a:t> software understands the access patterns of your data and automatically moves it to the tier that best suits the observed patterns.</a:t>
            </a:r>
          </a:p>
        </p:txBody>
      </p:sp>
      <p:sp>
        <p:nvSpPr>
          <p:cNvPr id="6" name="Footer Placeholder 5">
            <a:extLst>
              <a:ext uri="{FF2B5EF4-FFF2-40B4-BE49-F238E27FC236}">
                <a16:creationId xmlns:a16="http://schemas.microsoft.com/office/drawing/2014/main" id="{DD94D335-F192-4624-8BCB-E62C4C165FFD}"/>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E43529CC-A8CF-4072-8F12-9DC5EC9CD322}"/>
              </a:ext>
            </a:extLst>
          </p:cNvPr>
          <p:cNvSpPr>
            <a:spLocks noGrp="1"/>
          </p:cNvSpPr>
          <p:nvPr>
            <p:ph type="sldNum" sz="quarter" idx="5"/>
          </p:nvPr>
        </p:nvSpPr>
        <p:spPr/>
        <p:txBody>
          <a:bodyPr/>
          <a:lstStyle/>
          <a:p>
            <a:fld id="{16AA2537-0790-4789-A16C-397C663A3332}" type="slidenum">
              <a:rPr lang="en-US" smtClean="0"/>
              <a:pPr/>
              <a:t>12</a:t>
            </a:fld>
            <a:endParaRPr lang="en-US" dirty="0"/>
          </a:p>
        </p:txBody>
      </p:sp>
    </p:spTree>
    <p:extLst>
      <p:ext uri="{BB962C8B-B14F-4D97-AF65-F5344CB8AC3E}">
        <p14:creationId xmlns:p14="http://schemas.microsoft.com/office/powerpoint/2010/main" val="10760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6" name="Footer Placeholder 5">
            <a:extLst>
              <a:ext uri="{FF2B5EF4-FFF2-40B4-BE49-F238E27FC236}">
                <a16:creationId xmlns:a16="http://schemas.microsoft.com/office/drawing/2014/main" id="{8CD0238A-EF45-45C5-BE1C-969431618618}"/>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D785C6F6-2B12-4CD6-9745-DC1E2E95DBD4}"/>
              </a:ext>
            </a:extLst>
          </p:cNvPr>
          <p:cNvSpPr>
            <a:spLocks noGrp="1"/>
          </p:cNvSpPr>
          <p:nvPr>
            <p:ph type="sldNum" sz="quarter" idx="5"/>
          </p:nvPr>
        </p:nvSpPr>
        <p:spPr/>
        <p:txBody>
          <a:bodyPr/>
          <a:lstStyle/>
          <a:p>
            <a:fld id="{16AA2537-0790-4789-A16C-397C663A3332}" type="slidenum">
              <a:rPr lang="en-US" smtClean="0"/>
              <a:pPr/>
              <a:t>13</a:t>
            </a:fld>
            <a:endParaRPr lang="en-US" dirty="0"/>
          </a:p>
        </p:txBody>
      </p:sp>
    </p:spTree>
    <p:extLst>
      <p:ext uri="{BB962C8B-B14F-4D97-AF65-F5344CB8AC3E}">
        <p14:creationId xmlns:p14="http://schemas.microsoft.com/office/powerpoint/2010/main" val="1313519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sz="1000" b="0" i="0" kern="1200" dirty="0">
                <a:solidFill>
                  <a:srgbClr val="000000"/>
                </a:solidFill>
                <a:effectLst/>
                <a:latin typeface="Arial" panose="020B0604020202020204" pitchFamily="34" charset="0"/>
                <a:ea typeface="+mn-ea"/>
                <a:cs typeface="Arial" panose="020B0604020202020204" pitchFamily="34" charset="0"/>
              </a:rPr>
              <a:t>Whether</a:t>
            </a:r>
            <a:r>
              <a:rPr lang="en-US" sz="1000" b="0" i="0" kern="1200" dirty="0">
                <a:solidFill>
                  <a:schemeClr val="tx1"/>
                </a:solidFill>
                <a:effectLst/>
                <a:latin typeface="Arial" panose="020B0604020202020204" pitchFamily="34" charset="0"/>
                <a:ea typeface="+mn-ea"/>
                <a:cs typeface="Arial" panose="020B0604020202020204" pitchFamily="34" charset="0"/>
              </a:rPr>
              <a:t> you are an </a:t>
            </a: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IT manager</a:t>
            </a:r>
            <a:r>
              <a:rPr lang="en-US" sz="1000" b="0" i="0" kern="1200" dirty="0">
                <a:solidFill>
                  <a:schemeClr val="tx1"/>
                </a:solidFill>
                <a:effectLst/>
                <a:latin typeface="Arial" panose="020B0604020202020204" pitchFamily="34" charset="0"/>
                <a:ea typeface="+mn-ea"/>
                <a:cs typeface="Arial" panose="020B0604020202020204" pitchFamily="34" charset="0"/>
              </a:rPr>
              <a:t> looking to operate an application in the cloud, a </a:t>
            </a: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Data Scientist</a:t>
            </a: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utilizing</a:t>
            </a:r>
            <a:r>
              <a:rPr lang="en-US" sz="1000" b="0" i="0" kern="1200" dirty="0">
                <a:solidFill>
                  <a:schemeClr val="tx1"/>
                </a:solidFill>
                <a:effectLst/>
                <a:latin typeface="Arial" panose="020B0604020202020204" pitchFamily="34" charset="0"/>
                <a:ea typeface="+mn-ea"/>
                <a:cs typeface="Arial" panose="020B0604020202020204" pitchFamily="34" charset="0"/>
              </a:rPr>
              <a:t> big data in the cloud, or a </a:t>
            </a: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Developer</a:t>
            </a:r>
            <a:r>
              <a:rPr lang="en-US" sz="1000" b="0" i="0" kern="1200" dirty="0">
                <a:solidFill>
                  <a:schemeClr val="tx1"/>
                </a:solidFill>
                <a:effectLst/>
                <a:latin typeface="Arial" panose="020B0604020202020204" pitchFamily="34" charset="0"/>
                <a:ea typeface="+mn-ea"/>
                <a:cs typeface="Arial" panose="020B0604020202020204" pitchFamily="34" charset="0"/>
              </a:rPr>
              <a:t> building a new best-in-class </a:t>
            </a:r>
            <a:r>
              <a:rPr lang="en-US" sz="1000" b="0" i="0" kern="1200" dirty="0">
                <a:solidFill>
                  <a:srgbClr val="000000"/>
                </a:solidFill>
                <a:effectLst/>
                <a:latin typeface="Arial" panose="020B0604020202020204" pitchFamily="34" charset="0"/>
                <a:ea typeface="+mn-ea"/>
                <a:cs typeface="Arial" panose="020B0604020202020204" pitchFamily="34" charset="0"/>
              </a:rPr>
              <a:t>SaaS</a:t>
            </a:r>
            <a:r>
              <a:rPr lang="en-US" sz="1000" b="0" i="0" kern="1200" dirty="0">
                <a:solidFill>
                  <a:schemeClr val="tx1"/>
                </a:solidFill>
                <a:effectLst/>
                <a:latin typeface="Arial" panose="020B0604020202020204" pitchFamily="34" charset="0"/>
                <a:ea typeface="+mn-ea"/>
                <a:cs typeface="Arial" panose="020B0604020202020204" pitchFamily="34" charset="0"/>
              </a:rPr>
              <a:t>, NetApp Cloud Data Services can provide you with enterprise-class solutions delivered by the company that developed ONTAP®, the #1 data management software in the </a:t>
            </a:r>
            <a:r>
              <a:rPr lang="en-US" sz="1000" b="0" i="0" kern="1200" dirty="0">
                <a:solidFill>
                  <a:srgbClr val="000000"/>
                </a:solidFill>
                <a:effectLst/>
                <a:latin typeface="Arial" panose="020B0604020202020204" pitchFamily="34" charset="0"/>
                <a:ea typeface="+mn-ea"/>
                <a:cs typeface="Arial" panose="020B0604020202020204" pitchFamily="34" charset="0"/>
              </a:rPr>
              <a:t>world</a:t>
            </a:r>
            <a:r>
              <a:rPr lang="en-US" sz="1000" b="0" i="0" kern="1200" dirty="0">
                <a:solidFill>
                  <a:schemeClr val="tx1"/>
                </a:solidFill>
                <a:effectLst/>
                <a:latin typeface="Arial" panose="020B0604020202020204" pitchFamily="34" charset="0"/>
                <a:ea typeface="+mn-ea"/>
                <a:cs typeface="Arial" panose="020B0604020202020204" pitchFamily="34" charset="0"/>
              </a:rPr>
              <a:t>.</a:t>
            </a:r>
            <a:endParaRPr lang="en-US" baseline="0" dirty="0"/>
          </a:p>
        </p:txBody>
      </p:sp>
      <p:sp>
        <p:nvSpPr>
          <p:cNvPr id="6" name="Footer Placeholder 5">
            <a:extLst>
              <a:ext uri="{FF2B5EF4-FFF2-40B4-BE49-F238E27FC236}">
                <a16:creationId xmlns:a16="http://schemas.microsoft.com/office/drawing/2014/main" id="{CB87F833-5F9D-4461-859B-C7FFEC7CEF14}"/>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51ECE7C0-D248-4469-B699-62FC550F431D}"/>
              </a:ext>
            </a:extLst>
          </p:cNvPr>
          <p:cNvSpPr>
            <a:spLocks noGrp="1"/>
          </p:cNvSpPr>
          <p:nvPr>
            <p:ph type="sldNum" sz="quarter" idx="5"/>
          </p:nvPr>
        </p:nvSpPr>
        <p:spPr/>
        <p:txBody>
          <a:bodyPr/>
          <a:lstStyle/>
          <a:p>
            <a:fld id="{16AA2537-0790-4789-A16C-397C663A3332}" type="slidenum">
              <a:rPr lang="en-US" smtClean="0"/>
              <a:pPr/>
              <a:t>14</a:t>
            </a:fld>
            <a:endParaRPr lang="en-US" dirty="0"/>
          </a:p>
        </p:txBody>
      </p:sp>
    </p:spTree>
    <p:extLst>
      <p:ext uri="{BB962C8B-B14F-4D97-AF65-F5344CB8AC3E}">
        <p14:creationId xmlns:p14="http://schemas.microsoft.com/office/powerpoint/2010/main" val="680107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endParaRPr lang="en-US" dirty="0"/>
          </a:p>
          <a:p>
            <a:endParaRPr lang="en-US" dirty="0"/>
          </a:p>
          <a:p>
            <a:r>
              <a:rPr lang="en-US" b="1" dirty="0"/>
              <a:t>Student Notes</a:t>
            </a:r>
            <a:endParaRPr lang="en-US" dirty="0"/>
          </a:p>
          <a:p>
            <a:r>
              <a:rPr lang="en-US" dirty="0">
                <a:solidFill>
                  <a:srgbClr val="000000"/>
                </a:solidFill>
              </a:rPr>
              <a:t>NetApp</a:t>
            </a:r>
            <a:r>
              <a:rPr lang="en-US" dirty="0"/>
              <a:t> cloud data services provide a full stack of services to deploy, run, monitor, maintain, and manage cloud services in the biggest public clouds. These services enable customers to avoid that </a:t>
            </a:r>
            <a:r>
              <a:rPr lang="en-US" dirty="0">
                <a:solidFill>
                  <a:srgbClr val="000000"/>
                </a:solidFill>
              </a:rPr>
              <a:t>work</a:t>
            </a:r>
            <a:r>
              <a:rPr lang="en-US" dirty="0"/>
              <a:t>.</a:t>
            </a:r>
          </a:p>
          <a:p>
            <a:endParaRPr lang="en-US" dirty="0"/>
          </a:p>
          <a:p>
            <a:r>
              <a:rPr lang="en-US" dirty="0"/>
              <a:t>This illustration is used throughout the course to help you to visualize the cloud data services in respect to where they are typically used.</a:t>
            </a:r>
          </a:p>
          <a:p>
            <a:endParaRPr lang="en-US" dirty="0"/>
          </a:p>
          <a:p>
            <a:r>
              <a:rPr lang="en-US" dirty="0"/>
              <a:t>Your NetApp cloud data services journey starts with the location of your data. For example, your data could be in any of the following:</a:t>
            </a:r>
          </a:p>
          <a:p>
            <a:pPr marL="171450" indent="-171450">
              <a:buFont typeface="Wingdings" panose="05000000000000000000" pitchFamily="2" charset="2"/>
              <a:buChar char="§"/>
            </a:pPr>
            <a:r>
              <a:rPr lang="en-US" dirty="0"/>
              <a:t>A private or public cloud like Amazon Web Services (AWS), Google Cloud, or Microsoft Azure</a:t>
            </a:r>
          </a:p>
          <a:p>
            <a:pPr marL="171450" indent="-171450">
              <a:buFont typeface="Wingdings" panose="05000000000000000000" pitchFamily="2" charset="2"/>
              <a:buChar char="§"/>
            </a:pPr>
            <a:r>
              <a:rPr lang="en-US" dirty="0"/>
              <a:t>A </a:t>
            </a:r>
            <a:r>
              <a:rPr lang="en-US" dirty="0">
                <a:solidFill>
                  <a:srgbClr val="000000"/>
                </a:solidFill>
              </a:rPr>
              <a:t>SaaS</a:t>
            </a:r>
            <a:r>
              <a:rPr lang="en-US" dirty="0"/>
              <a:t> application like Microsoft Office 365 or Salesforce</a:t>
            </a:r>
          </a:p>
          <a:p>
            <a:pPr marL="171450" indent="-171450">
              <a:buFont typeface="Wingdings" panose="05000000000000000000" pitchFamily="2" charset="2"/>
              <a:buChar char="§"/>
            </a:pPr>
            <a:r>
              <a:rPr lang="en-US" dirty="0"/>
              <a:t>An on-premises data center or service provider </a:t>
            </a:r>
          </a:p>
          <a:p>
            <a:endParaRPr lang="en-US" dirty="0"/>
          </a:p>
          <a:p>
            <a:r>
              <a:rPr lang="en-US" dirty="0"/>
              <a:t>NetApp cloud </a:t>
            </a:r>
            <a:r>
              <a:rPr lang="en-US" dirty="0">
                <a:solidFill>
                  <a:srgbClr val="000000"/>
                </a:solidFill>
              </a:rPr>
              <a:t>services have</a:t>
            </a:r>
            <a:r>
              <a:rPr lang="en-US" dirty="0"/>
              <a:t> many offerings, which are grouped into four categories:</a:t>
            </a:r>
          </a:p>
          <a:p>
            <a:pPr marL="171450" indent="-171450">
              <a:buFont typeface="Wingdings" panose="05000000000000000000" pitchFamily="2" charset="2"/>
              <a:buChar char="§"/>
            </a:pPr>
            <a:r>
              <a:rPr lang="en-US" dirty="0"/>
              <a:t>Cloud Storage, which includes </a:t>
            </a:r>
            <a:r>
              <a:rPr lang="en-US" dirty="0">
                <a:solidFill>
                  <a:srgbClr val="000000"/>
                </a:solidFill>
              </a:rPr>
              <a:t>Cloud Volumes Service</a:t>
            </a:r>
            <a:r>
              <a:rPr lang="en-US" dirty="0"/>
              <a:t>, Azure NetApp Files, and </a:t>
            </a:r>
            <a:r>
              <a:rPr lang="en-US" dirty="0">
                <a:solidFill>
                  <a:srgbClr val="000000"/>
                </a:solidFill>
              </a:rPr>
              <a:t>Cloud Volumes ONTAP</a:t>
            </a:r>
          </a:p>
          <a:p>
            <a:pPr marL="171450" indent="-171450">
              <a:buFont typeface="Wingdings" panose="05000000000000000000" pitchFamily="2" charset="2"/>
              <a:buChar char="§"/>
            </a:pPr>
            <a:r>
              <a:rPr lang="en-US" dirty="0"/>
              <a:t>Data </a:t>
            </a:r>
            <a:r>
              <a:rPr lang="en-US" dirty="0">
                <a:solidFill>
                  <a:srgbClr val="000000"/>
                </a:solidFill>
              </a:rPr>
              <a:t>Services, which includes</a:t>
            </a:r>
            <a:r>
              <a:rPr lang="en-US" dirty="0"/>
              <a:t> Cloud Sync service and </a:t>
            </a:r>
            <a:r>
              <a:rPr lang="en-US" dirty="0">
                <a:solidFill>
                  <a:srgbClr val="000000"/>
                </a:solidFill>
              </a:rPr>
              <a:t>SaaS Backup</a:t>
            </a:r>
            <a:r>
              <a:rPr lang="en-US" dirty="0"/>
              <a:t> </a:t>
            </a:r>
          </a:p>
          <a:p>
            <a:pPr marL="171450" indent="-171450">
              <a:buFont typeface="Wingdings" panose="05000000000000000000" pitchFamily="2" charset="2"/>
              <a:buChar char="§"/>
            </a:pPr>
            <a:r>
              <a:rPr lang="en-US" dirty="0">
                <a:solidFill>
                  <a:srgbClr val="000000"/>
                </a:solidFill>
              </a:rPr>
              <a:t>Cloud Controls</a:t>
            </a:r>
            <a:r>
              <a:rPr lang="en-US" dirty="0"/>
              <a:t>, which includes Cloud Manager, APIs, and NetApp </a:t>
            </a:r>
            <a:r>
              <a:rPr lang="en-US" dirty="0">
                <a:solidFill>
                  <a:srgbClr val="000000"/>
                </a:solidFill>
              </a:rPr>
              <a:t>Kubernetes</a:t>
            </a:r>
            <a:r>
              <a:rPr lang="en-US" dirty="0"/>
              <a:t> Service</a:t>
            </a:r>
          </a:p>
          <a:p>
            <a:pPr marL="171450" indent="-171450">
              <a:buFont typeface="Wingdings" panose="05000000000000000000" pitchFamily="2" charset="2"/>
              <a:buChar char="§"/>
            </a:pPr>
            <a:r>
              <a:rPr lang="en-US" dirty="0"/>
              <a:t>Cloud Analytics, which includes </a:t>
            </a:r>
            <a:r>
              <a:rPr lang="en-US" dirty="0">
                <a:solidFill>
                  <a:srgbClr val="000000"/>
                </a:solidFill>
              </a:rPr>
              <a:t>Cloud Insights</a:t>
            </a:r>
          </a:p>
        </p:txBody>
      </p:sp>
      <p:sp>
        <p:nvSpPr>
          <p:cNvPr id="5" name="Footer Placeholder 4">
            <a:extLst>
              <a:ext uri="{FF2B5EF4-FFF2-40B4-BE49-F238E27FC236}">
                <a16:creationId xmlns:a16="http://schemas.microsoft.com/office/drawing/2014/main" id="{F1E13F42-2F7C-43F9-A6DB-36ED9AE6C154}"/>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0DB4AC6C-32F2-49AB-9F86-BABF5905E88C}"/>
              </a:ext>
            </a:extLst>
          </p:cNvPr>
          <p:cNvSpPr>
            <a:spLocks noGrp="1"/>
          </p:cNvSpPr>
          <p:nvPr>
            <p:ph type="sldNum" sz="quarter" idx="5"/>
          </p:nvPr>
        </p:nvSpPr>
        <p:spPr/>
        <p:txBody>
          <a:bodyPr/>
          <a:lstStyle/>
          <a:p>
            <a:fld id="{16AA2537-0790-4789-A16C-397C663A3332}" type="slidenum">
              <a:rPr lang="en-US" smtClean="0"/>
              <a:pPr/>
              <a:t>15</a:t>
            </a:fld>
            <a:endParaRPr lang="en-US" dirty="0"/>
          </a:p>
        </p:txBody>
      </p:sp>
    </p:spTree>
    <p:extLst>
      <p:ext uri="{BB962C8B-B14F-4D97-AF65-F5344CB8AC3E}">
        <p14:creationId xmlns:p14="http://schemas.microsoft.com/office/powerpoint/2010/main" val="1335472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b="1" dirty="0"/>
          </a:p>
          <a:p>
            <a:r>
              <a:rPr lang="en-US" b="1" dirty="0"/>
              <a:t>Student Notes</a:t>
            </a:r>
          </a:p>
          <a:p>
            <a:r>
              <a:rPr lang="en-US" dirty="0"/>
              <a:t>There are many workloads that can be run in the cloud. Following are the most frequently seen:</a:t>
            </a:r>
          </a:p>
          <a:p>
            <a:pPr marL="171450" indent="-171450">
              <a:buFont typeface="Wingdings" panose="05000000000000000000" pitchFamily="2" charset="2"/>
              <a:buChar char="§"/>
            </a:pPr>
            <a:r>
              <a:rPr lang="en-US" dirty="0"/>
              <a:t>Enterprise applications, which typically require uninterrupted, secure, and efficient operation</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srgbClr val="000000"/>
                </a:solidFill>
              </a:rPr>
              <a:t>SaaS</a:t>
            </a:r>
            <a:r>
              <a:rPr lang="en-US" dirty="0"/>
              <a:t> app development, which requires the ability to </a:t>
            </a:r>
            <a:r>
              <a:rPr lang="en-US" dirty="0">
                <a:solidFill>
                  <a:srgbClr val="000000"/>
                </a:solidFill>
              </a:rPr>
              <a:t>scale up</a:t>
            </a:r>
            <a:r>
              <a:rPr lang="en-US" dirty="0"/>
              <a:t> at a reduced cost </a:t>
            </a:r>
            <a:r>
              <a:rPr lang="en-US" dirty="0">
                <a:solidFill>
                  <a:srgbClr val="000000"/>
                </a:solidFill>
              </a:rPr>
              <a:t>while</a:t>
            </a:r>
            <a:r>
              <a:rPr lang="en-US" dirty="0"/>
              <a:t> staying fast and agile</a:t>
            </a:r>
          </a:p>
          <a:p>
            <a:pPr marL="171450" indent="-171450">
              <a:buFont typeface="Wingdings" panose="05000000000000000000" pitchFamily="2" charset="2"/>
              <a:buChar char="§"/>
            </a:pPr>
            <a:r>
              <a:rPr lang="en-US" dirty="0"/>
              <a:t>Disaster recovery, which requires a cost-effective cloud secondary copy that supports seamless and quick failover and failback</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Backup and archive, which requires simple and easy management of data to guard from threats or accidental deletion</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File services, which require simple file access, sharing, protection, and management in any geography or scale</a:t>
            </a:r>
          </a:p>
          <a:p>
            <a:pPr marL="171450" marR="0" lvl="0" indent="-1714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t>Analytics, which requires using data management, collaboration, and mobility services to analyze massive amounts of data</a:t>
            </a:r>
          </a:p>
          <a:p>
            <a:pPr marL="171450" indent="-171450">
              <a:buFont typeface="Wingdings" panose="05000000000000000000" pitchFamily="2" charset="2"/>
              <a:buChar char="§"/>
            </a:pPr>
            <a:r>
              <a:rPr lang="en-US" dirty="0">
                <a:solidFill>
                  <a:srgbClr val="000000"/>
                </a:solidFill>
              </a:rPr>
              <a:t>DevOps, which requires</a:t>
            </a:r>
            <a:r>
              <a:rPr lang="en-US" dirty="0"/>
              <a:t> durable, high-performance, on-demand, and instant volume creation</a:t>
            </a:r>
          </a:p>
          <a:p>
            <a:pPr marL="171450" indent="-171450">
              <a:buFont typeface="Wingdings" panose="05000000000000000000" pitchFamily="2" charset="2"/>
              <a:buChar char="§"/>
            </a:pPr>
            <a:r>
              <a:rPr lang="en-US" dirty="0"/>
              <a:t>Database, which requires an extra level of performance and protection guarantees</a:t>
            </a:r>
          </a:p>
          <a:p>
            <a:pPr marL="0" indent="0">
              <a:buFontTx/>
              <a:buNone/>
            </a:pPr>
            <a:endParaRPr lang="en-US" dirty="0"/>
          </a:p>
          <a:p>
            <a:pPr marL="0" indent="0">
              <a:buFontTx/>
              <a:buNone/>
            </a:pPr>
            <a:r>
              <a:rPr lang="en-US" dirty="0"/>
              <a:t>As you can see, each workload has specific requirements. Knowing the requirements for your workload helps you to determine the service offering that best fits your needs. </a:t>
            </a:r>
            <a:r>
              <a:rPr lang="en-US" dirty="0">
                <a:solidFill>
                  <a:srgbClr val="000000"/>
                </a:solidFill>
              </a:rPr>
              <a:t>Cloud Central</a:t>
            </a:r>
            <a:r>
              <a:rPr lang="en-US" dirty="0"/>
              <a:t> provides guidance in </a:t>
            </a:r>
            <a:r>
              <a:rPr lang="en-US" dirty="0">
                <a:solidFill>
                  <a:srgbClr val="000000"/>
                </a:solidFill>
              </a:rPr>
              <a:t>choosing</a:t>
            </a:r>
            <a:r>
              <a:rPr lang="en-US" dirty="0"/>
              <a:t> the best service for each of the workloads from the workloads menu. </a:t>
            </a:r>
          </a:p>
        </p:txBody>
      </p:sp>
      <p:sp>
        <p:nvSpPr>
          <p:cNvPr id="5" name="Footer Placeholder 4">
            <a:extLst>
              <a:ext uri="{FF2B5EF4-FFF2-40B4-BE49-F238E27FC236}">
                <a16:creationId xmlns:a16="http://schemas.microsoft.com/office/drawing/2014/main" id="{29427912-C377-4DCD-9DEF-12F135C7135C}"/>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9CB4BAA2-6D40-417A-9E57-2242A49E4AD1}"/>
              </a:ext>
            </a:extLst>
          </p:cNvPr>
          <p:cNvSpPr>
            <a:spLocks noGrp="1"/>
          </p:cNvSpPr>
          <p:nvPr>
            <p:ph type="sldNum" sz="quarter" idx="5"/>
          </p:nvPr>
        </p:nvSpPr>
        <p:spPr/>
        <p:txBody>
          <a:bodyPr/>
          <a:lstStyle/>
          <a:p>
            <a:fld id="{16AA2537-0790-4789-A16C-397C663A3332}" type="slidenum">
              <a:rPr lang="en-US" smtClean="0"/>
              <a:pPr/>
              <a:t>16</a:t>
            </a:fld>
            <a:endParaRPr lang="en-US" dirty="0"/>
          </a:p>
        </p:txBody>
      </p:sp>
    </p:spTree>
    <p:extLst>
      <p:ext uri="{BB962C8B-B14F-4D97-AF65-F5344CB8AC3E}">
        <p14:creationId xmlns:p14="http://schemas.microsoft.com/office/powerpoint/2010/main" val="1754843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b="1" dirty="0"/>
          </a:p>
          <a:p>
            <a:r>
              <a:rPr lang="en-US" b="1" dirty="0"/>
              <a:t>Student Notes</a:t>
            </a:r>
          </a:p>
          <a:p>
            <a:r>
              <a:rPr lang="en-US" dirty="0"/>
              <a:t>NetApp cloud data services are available for all major public cloud service providers and for on-premises private clouds. Availability of a particular service in a particular cloud depends on the use case and maturity of the service.</a:t>
            </a:r>
          </a:p>
          <a:p>
            <a:endParaRPr lang="en-US" dirty="0"/>
          </a:p>
          <a:p>
            <a:r>
              <a:rPr lang="en-US" b="1" dirty="0"/>
              <a:t>Cloud Storage</a:t>
            </a:r>
          </a:p>
          <a:p>
            <a:pPr marL="171450" indent="-171450">
              <a:buFont typeface="Wingdings" panose="05000000000000000000" pitchFamily="2" charset="2"/>
              <a:buChar char="§"/>
            </a:pPr>
            <a:r>
              <a:rPr lang="en-US" dirty="0">
                <a:solidFill>
                  <a:srgbClr val="000000"/>
                </a:solidFill>
              </a:rPr>
              <a:t>Cloud Volumes ONTAP</a:t>
            </a:r>
            <a:r>
              <a:rPr lang="en-US" dirty="0"/>
              <a:t> </a:t>
            </a:r>
            <a:r>
              <a:rPr lang="en-US" dirty="0">
                <a:solidFill>
                  <a:srgbClr val="000000"/>
                </a:solidFill>
              </a:rPr>
              <a:t>is </a:t>
            </a:r>
            <a:r>
              <a:rPr lang="en-US" dirty="0"/>
              <a:t>supported on Azure and </a:t>
            </a:r>
            <a:r>
              <a:rPr lang="en-US" dirty="0">
                <a:solidFill>
                  <a:srgbClr val="000000"/>
                </a:solidFill>
              </a:rPr>
              <a:t>AWS</a:t>
            </a:r>
            <a:r>
              <a:rPr lang="en-US" dirty="0"/>
              <a:t>.</a:t>
            </a:r>
          </a:p>
          <a:p>
            <a:pPr marL="171450" indent="-171450">
              <a:buFont typeface="Wingdings" panose="05000000000000000000" pitchFamily="2" charset="2"/>
              <a:buChar char="§"/>
            </a:pPr>
            <a:r>
              <a:rPr lang="en-US" dirty="0">
                <a:solidFill>
                  <a:srgbClr val="000000"/>
                </a:solidFill>
              </a:rPr>
              <a:t>Cloud Volumes Service</a:t>
            </a:r>
            <a:r>
              <a:rPr lang="en-US" dirty="0"/>
              <a:t> is available for </a:t>
            </a:r>
            <a:r>
              <a:rPr lang="en-US" dirty="0">
                <a:solidFill>
                  <a:srgbClr val="000000"/>
                </a:solidFill>
              </a:rPr>
              <a:t>AWS</a:t>
            </a:r>
            <a:r>
              <a:rPr lang="en-US" dirty="0"/>
              <a:t> and Google Cloud Platform.</a:t>
            </a:r>
          </a:p>
          <a:p>
            <a:pPr marL="171450" indent="-171450">
              <a:buFont typeface="Wingdings" panose="05000000000000000000" pitchFamily="2" charset="2"/>
              <a:buChar char="§"/>
            </a:pPr>
            <a:r>
              <a:rPr lang="en-US" dirty="0"/>
              <a:t>Azure NetApp Files is available exclusively for Azure.</a:t>
            </a:r>
          </a:p>
          <a:p>
            <a:r>
              <a:rPr lang="en-US" b="1" dirty="0"/>
              <a:t>Data Services</a:t>
            </a:r>
          </a:p>
          <a:p>
            <a:pPr marL="171450" indent="-171450">
              <a:buFont typeface="Wingdings" panose="05000000000000000000" pitchFamily="2" charset="2"/>
              <a:buChar char="§"/>
            </a:pPr>
            <a:r>
              <a:rPr lang="en-US" dirty="0"/>
              <a:t>Cloud Sync service is available for all these clouds.</a:t>
            </a:r>
          </a:p>
          <a:p>
            <a:pPr marL="171450" indent="-171450">
              <a:buFont typeface="Wingdings" panose="05000000000000000000" pitchFamily="2" charset="2"/>
              <a:buChar char="§"/>
            </a:pPr>
            <a:r>
              <a:rPr lang="en-US" dirty="0">
                <a:solidFill>
                  <a:srgbClr val="000000"/>
                </a:solidFill>
              </a:rPr>
              <a:t>SaaS Backup</a:t>
            </a:r>
            <a:r>
              <a:rPr lang="en-US" dirty="0"/>
              <a:t> </a:t>
            </a:r>
            <a:r>
              <a:rPr lang="en-US" dirty="0">
                <a:solidFill>
                  <a:srgbClr val="000000"/>
                </a:solidFill>
              </a:rPr>
              <a:t>is </a:t>
            </a:r>
            <a:r>
              <a:rPr lang="en-US" dirty="0"/>
              <a:t>available for Azure, </a:t>
            </a:r>
            <a:r>
              <a:rPr lang="en-US" dirty="0">
                <a:solidFill>
                  <a:srgbClr val="000000"/>
                </a:solidFill>
              </a:rPr>
              <a:t>AWS</a:t>
            </a:r>
            <a:r>
              <a:rPr lang="en-US" dirty="0"/>
              <a:t>, and private clouds.</a:t>
            </a:r>
          </a:p>
          <a:p>
            <a:pPr marL="171450" indent="-171450">
              <a:buFont typeface="Wingdings" panose="05000000000000000000" pitchFamily="2" charset="2"/>
              <a:buChar char="§"/>
            </a:pPr>
            <a:r>
              <a:rPr lang="en-US" dirty="0"/>
              <a:t>Cloud Tiering is available as a </a:t>
            </a:r>
            <a:r>
              <a:rPr lang="en-US" dirty="0">
                <a:solidFill>
                  <a:srgbClr val="000000"/>
                </a:solidFill>
              </a:rPr>
              <a:t>SaaS</a:t>
            </a:r>
            <a:r>
              <a:rPr lang="en-US" dirty="0"/>
              <a:t> offering to tier data from on-premises to the cloud and is only available for </a:t>
            </a:r>
            <a:r>
              <a:rPr lang="en-US" dirty="0">
                <a:solidFill>
                  <a:srgbClr val="000000"/>
                </a:solidFill>
              </a:rPr>
              <a:t>AWS</a:t>
            </a:r>
            <a:r>
              <a:rPr lang="en-US" dirty="0"/>
              <a:t>. </a:t>
            </a:r>
            <a:r>
              <a:rPr lang="en-US" dirty="0">
                <a:solidFill>
                  <a:srgbClr val="000000"/>
                </a:solidFill>
              </a:rPr>
              <a:t>This</a:t>
            </a:r>
            <a:r>
              <a:rPr lang="en-US" dirty="0"/>
              <a:t> product is not the same as data tiering for </a:t>
            </a:r>
            <a:r>
              <a:rPr lang="en-US" dirty="0">
                <a:solidFill>
                  <a:srgbClr val="000000"/>
                </a:solidFill>
              </a:rPr>
              <a:t>Cloud Volumes ONTAP</a:t>
            </a:r>
            <a:r>
              <a:rPr lang="en-US" dirty="0"/>
              <a:t>, which is available for both </a:t>
            </a:r>
            <a:r>
              <a:rPr lang="en-US" dirty="0">
                <a:solidFill>
                  <a:srgbClr val="000000"/>
                </a:solidFill>
              </a:rPr>
              <a:t>AWS</a:t>
            </a:r>
            <a:r>
              <a:rPr lang="en-US" dirty="0"/>
              <a:t> and Azure.</a:t>
            </a:r>
          </a:p>
          <a:p>
            <a:r>
              <a:rPr lang="en-US" b="1" dirty="0">
                <a:solidFill>
                  <a:srgbClr val="000000"/>
                </a:solidFill>
              </a:rPr>
              <a:t>Cloud Controls</a:t>
            </a:r>
          </a:p>
          <a:p>
            <a:pPr marL="171450" indent="-171450">
              <a:buFont typeface="Wingdings" panose="05000000000000000000" pitchFamily="2" charset="2"/>
              <a:buChar char="§"/>
            </a:pPr>
            <a:r>
              <a:rPr lang="en-US" dirty="0"/>
              <a:t>OnCommand Cloud Manager, which is primarily used for </a:t>
            </a:r>
            <a:r>
              <a:rPr lang="en-US" dirty="0">
                <a:solidFill>
                  <a:srgbClr val="000000"/>
                </a:solidFill>
              </a:rPr>
              <a:t>Cloud Volumes ONTAP</a:t>
            </a:r>
            <a:r>
              <a:rPr lang="en-US" dirty="0"/>
              <a:t>, is also supported on Azure and </a:t>
            </a:r>
            <a:r>
              <a:rPr lang="en-US" dirty="0">
                <a:solidFill>
                  <a:srgbClr val="000000"/>
                </a:solidFill>
              </a:rPr>
              <a:t>AWS</a:t>
            </a:r>
            <a:r>
              <a:rPr lang="en-US" dirty="0"/>
              <a:t>.</a:t>
            </a:r>
          </a:p>
          <a:p>
            <a:pPr marL="171450" indent="-171450">
              <a:buFont typeface="Wingdings" panose="05000000000000000000" pitchFamily="2" charset="2"/>
              <a:buChar char="§"/>
            </a:pPr>
            <a:r>
              <a:rPr lang="en-US" dirty="0"/>
              <a:t>NetApp </a:t>
            </a:r>
            <a:r>
              <a:rPr lang="en-US" dirty="0">
                <a:solidFill>
                  <a:srgbClr val="000000"/>
                </a:solidFill>
              </a:rPr>
              <a:t>Kubernetes</a:t>
            </a:r>
            <a:r>
              <a:rPr lang="en-US" dirty="0"/>
              <a:t> Service is available for all these clouds.</a:t>
            </a:r>
          </a:p>
          <a:p>
            <a:r>
              <a:rPr lang="en-US" b="1" dirty="0"/>
              <a:t>Cloud Analytics</a:t>
            </a:r>
          </a:p>
          <a:p>
            <a:pPr marL="171450" indent="-171450">
              <a:buFont typeface="Wingdings" panose="05000000000000000000" pitchFamily="2" charset="2"/>
              <a:buChar char="§"/>
            </a:pPr>
            <a:r>
              <a:rPr lang="en-US" dirty="0">
                <a:solidFill>
                  <a:srgbClr val="000000"/>
                </a:solidFill>
              </a:rPr>
              <a:t>Cloud Insights</a:t>
            </a:r>
            <a:r>
              <a:rPr lang="en-US" dirty="0"/>
              <a:t> is available for all these public clouds.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service offerings are added and availability is expanded, this map changes. </a:t>
            </a:r>
            <a:r>
              <a:rPr lang="en-US" dirty="0">
                <a:solidFill>
                  <a:srgbClr val="000000"/>
                </a:solidFill>
              </a:rPr>
              <a:t>Cloud Central</a:t>
            </a:r>
            <a:r>
              <a:rPr lang="en-US" dirty="0"/>
              <a:t> provides the most current information.</a:t>
            </a:r>
          </a:p>
        </p:txBody>
      </p:sp>
      <p:sp>
        <p:nvSpPr>
          <p:cNvPr id="5" name="Footer Placeholder 4">
            <a:extLst>
              <a:ext uri="{FF2B5EF4-FFF2-40B4-BE49-F238E27FC236}">
                <a16:creationId xmlns:a16="http://schemas.microsoft.com/office/drawing/2014/main" id="{A6A55383-19F9-477C-9244-8022751CF44F}"/>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EF9E9839-F6FC-4D83-863E-CA059540C3F3}"/>
              </a:ext>
            </a:extLst>
          </p:cNvPr>
          <p:cNvSpPr>
            <a:spLocks noGrp="1"/>
          </p:cNvSpPr>
          <p:nvPr>
            <p:ph type="sldNum" sz="quarter" idx="5"/>
          </p:nvPr>
        </p:nvSpPr>
        <p:spPr/>
        <p:txBody>
          <a:bodyPr/>
          <a:lstStyle/>
          <a:p>
            <a:fld id="{16AA2537-0790-4789-A16C-397C663A3332}" type="slidenum">
              <a:rPr lang="en-US" smtClean="0"/>
              <a:pPr/>
              <a:t>17</a:t>
            </a:fld>
            <a:endParaRPr lang="en-US" dirty="0"/>
          </a:p>
        </p:txBody>
      </p:sp>
    </p:spTree>
    <p:extLst>
      <p:ext uri="{BB962C8B-B14F-4D97-AF65-F5344CB8AC3E}">
        <p14:creationId xmlns:p14="http://schemas.microsoft.com/office/powerpoint/2010/main" val="3123064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solidFill>
                  <a:srgbClr val="000000"/>
                </a:solidFill>
              </a:rPr>
              <a:t>We</a:t>
            </a:r>
            <a:r>
              <a:rPr lang="en-US" b="0" dirty="0"/>
              <a:t> </a:t>
            </a:r>
            <a:r>
              <a:rPr lang="en-US" b="0" dirty="0">
                <a:solidFill>
                  <a:srgbClr val="000000"/>
                </a:solidFill>
              </a:rPr>
              <a:t>will talk</a:t>
            </a:r>
            <a:r>
              <a:rPr lang="en-US" b="0" dirty="0"/>
              <a:t> about the Cloud Storage in this section.</a:t>
            </a:r>
          </a:p>
        </p:txBody>
      </p:sp>
      <p:sp>
        <p:nvSpPr>
          <p:cNvPr id="5" name="Footer Placeholder 4">
            <a:extLst>
              <a:ext uri="{FF2B5EF4-FFF2-40B4-BE49-F238E27FC236}">
                <a16:creationId xmlns:a16="http://schemas.microsoft.com/office/drawing/2014/main" id="{BE09A375-12B0-421D-8E9D-85AF0D642FF1}"/>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F8ACE5BA-601F-4409-A16A-0131BE8E5D27}"/>
              </a:ext>
            </a:extLst>
          </p:cNvPr>
          <p:cNvSpPr>
            <a:spLocks noGrp="1"/>
          </p:cNvSpPr>
          <p:nvPr>
            <p:ph type="sldNum" sz="quarter" idx="5"/>
          </p:nvPr>
        </p:nvSpPr>
        <p:spPr/>
        <p:txBody>
          <a:bodyPr/>
          <a:lstStyle/>
          <a:p>
            <a:fld id="{16AA2537-0790-4789-A16C-397C663A3332}" type="slidenum">
              <a:rPr lang="en-US" smtClean="0"/>
              <a:pPr/>
              <a:t>18</a:t>
            </a:fld>
            <a:endParaRPr lang="en-US" dirty="0"/>
          </a:p>
        </p:txBody>
      </p:sp>
    </p:spTree>
    <p:extLst>
      <p:ext uri="{BB962C8B-B14F-4D97-AF65-F5344CB8AC3E}">
        <p14:creationId xmlns:p14="http://schemas.microsoft.com/office/powerpoint/2010/main" val="1505319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C548BD42-C7A6-4093-A805-A9E17FF40813}"/>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66477E86-4380-43A7-BCC0-96737CD24D84}"/>
              </a:ext>
            </a:extLst>
          </p:cNvPr>
          <p:cNvSpPr>
            <a:spLocks noGrp="1"/>
          </p:cNvSpPr>
          <p:nvPr>
            <p:ph type="sldNum" sz="quarter" idx="5"/>
          </p:nvPr>
        </p:nvSpPr>
        <p:spPr/>
        <p:txBody>
          <a:bodyPr/>
          <a:lstStyle/>
          <a:p>
            <a:fld id="{16AA2537-0790-4789-A16C-397C663A3332}" type="slidenum">
              <a:rPr lang="en-US" smtClean="0"/>
              <a:pPr/>
              <a:t>19</a:t>
            </a:fld>
            <a:endParaRPr lang="en-US" dirty="0"/>
          </a:p>
        </p:txBody>
      </p:sp>
    </p:spTree>
    <p:extLst>
      <p:ext uri="{BB962C8B-B14F-4D97-AF65-F5344CB8AC3E}">
        <p14:creationId xmlns:p14="http://schemas.microsoft.com/office/powerpoint/2010/main" val="417792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301625"/>
            <a:ext cx="5902325" cy="3319463"/>
          </a:xfrm>
        </p:spPr>
      </p:sp>
      <p:sp>
        <p:nvSpPr>
          <p:cNvPr id="3" name="Notes Placeholder 2"/>
          <p:cNvSpPr>
            <a:spLocks noGrp="1"/>
          </p:cNvSpPr>
          <p:nvPr>
            <p:ph type="body" idx="1"/>
          </p:nvPr>
        </p:nvSpPr>
        <p:spPr/>
        <p:txBody>
          <a:bodyPr/>
          <a:lstStyle/>
          <a:p>
            <a:r>
              <a:rPr lang="en-US" b="1" dirty="0"/>
              <a:t>Instructor Notes</a:t>
            </a:r>
            <a:endParaRPr lang="en-US" dirty="0"/>
          </a:p>
          <a:p>
            <a:r>
              <a:rPr lang="en-US" dirty="0">
                <a:solidFill>
                  <a:srgbClr val="000000"/>
                </a:solidFill>
              </a:rPr>
              <a:t>Note that some</a:t>
            </a:r>
            <a:r>
              <a:rPr lang="en-US" dirty="0"/>
              <a:t> of this information is learned via the PowerPoint slides, like the </a:t>
            </a:r>
            <a:r>
              <a:rPr lang="en-US" dirty="0">
                <a:solidFill>
                  <a:srgbClr val="000000"/>
                </a:solidFill>
              </a:rPr>
              <a:t>data fabric</a:t>
            </a:r>
            <a:r>
              <a:rPr lang="en-US" dirty="0"/>
              <a:t> vision and </a:t>
            </a:r>
            <a:r>
              <a:rPr lang="en-US" dirty="0">
                <a:solidFill>
                  <a:srgbClr val="000000"/>
                </a:solidFill>
              </a:rPr>
              <a:t>the Cloud Data Services</a:t>
            </a:r>
            <a:r>
              <a:rPr lang="en-US" dirty="0"/>
              <a:t>. The others such as creating </a:t>
            </a:r>
            <a:r>
              <a:rPr lang="en-US" dirty="0">
                <a:solidFill>
                  <a:srgbClr val="000000"/>
                </a:solidFill>
              </a:rPr>
              <a:t>AWS</a:t>
            </a:r>
            <a:r>
              <a:rPr lang="en-US" dirty="0"/>
              <a:t> users and </a:t>
            </a:r>
            <a:r>
              <a:rPr lang="en-US" dirty="0">
                <a:solidFill>
                  <a:srgbClr val="000000"/>
                </a:solidFill>
              </a:rPr>
              <a:t>PowerShell</a:t>
            </a:r>
            <a:r>
              <a:rPr lang="en-US" dirty="0"/>
              <a:t> are learned via the </a:t>
            </a:r>
            <a:r>
              <a:rPr lang="en-US" dirty="0">
                <a:solidFill>
                  <a:srgbClr val="000000"/>
                </a:solidFill>
              </a:rPr>
              <a:t>lab exercises</a:t>
            </a:r>
            <a:r>
              <a:rPr lang="en-US" dirty="0"/>
              <a:t>.</a:t>
            </a:r>
          </a:p>
          <a:p>
            <a:endParaRPr lang="en-US" dirty="0"/>
          </a:p>
          <a:p>
            <a:r>
              <a:rPr lang="en-US" b="1" dirty="0"/>
              <a:t>Student Notes </a:t>
            </a:r>
            <a:br>
              <a:rPr lang="en-US" dirty="0"/>
            </a:br>
            <a:endParaRPr lang="en-US" dirty="0"/>
          </a:p>
          <a:p>
            <a:endParaRPr lang="en-US" i="0" baseline="0" dirty="0"/>
          </a:p>
        </p:txBody>
      </p:sp>
      <p:sp>
        <p:nvSpPr>
          <p:cNvPr id="6" name="Footer Placeholder 5">
            <a:extLst>
              <a:ext uri="{FF2B5EF4-FFF2-40B4-BE49-F238E27FC236}">
                <a16:creationId xmlns:a16="http://schemas.microsoft.com/office/drawing/2014/main" id="{0E3CF89B-386C-4466-AAD4-E7B2AC8C3EA7}"/>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33DC1D1-9EDF-43EB-B80E-FF60AA6C8492}"/>
              </a:ext>
            </a:extLst>
          </p:cNvPr>
          <p:cNvSpPr>
            <a:spLocks noGrp="1"/>
          </p:cNvSpPr>
          <p:nvPr>
            <p:ph type="sldNum" sz="quarter" idx="5"/>
          </p:nvPr>
        </p:nvSpPr>
        <p:spPr/>
        <p:txBody>
          <a:bodyPr/>
          <a:lstStyle/>
          <a:p>
            <a:fld id="{16AA2537-0790-4789-A16C-397C663A3332}" type="slidenum">
              <a:rPr lang="en-US" smtClean="0"/>
              <a:pPr/>
              <a:t>2</a:t>
            </a:fld>
            <a:endParaRPr lang="en-US" dirty="0"/>
          </a:p>
        </p:txBody>
      </p:sp>
    </p:spTree>
    <p:extLst>
      <p:ext uri="{BB962C8B-B14F-4D97-AF65-F5344CB8AC3E}">
        <p14:creationId xmlns:p14="http://schemas.microsoft.com/office/powerpoint/2010/main" val="308639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Amazon Elastic File System (Amazon EFS) is the first native NFS service on </a:t>
            </a:r>
            <a:r>
              <a:rPr lang="en-US" dirty="0">
                <a:solidFill>
                  <a:srgbClr val="000000"/>
                </a:solidFill>
              </a:rPr>
              <a:t>AWS</a:t>
            </a:r>
            <a:r>
              <a:rPr lang="en-US" dirty="0"/>
              <a:t>, but it has some limitations:</a:t>
            </a:r>
          </a:p>
          <a:p>
            <a:pPr marL="171450" indent="-171450">
              <a:buFont typeface="Wingdings" panose="05000000000000000000" pitchFamily="2" charset="2"/>
              <a:buChar char="§"/>
            </a:pPr>
            <a:r>
              <a:rPr lang="en-US" dirty="0"/>
              <a:t>Support for only NFSv4</a:t>
            </a:r>
          </a:p>
          <a:p>
            <a:pPr marL="171450" indent="-171450">
              <a:buFont typeface="Wingdings" panose="05000000000000000000" pitchFamily="2" charset="2"/>
              <a:buChar char="§"/>
            </a:pPr>
            <a:r>
              <a:rPr lang="en-US" dirty="0"/>
              <a:t>Limited </a:t>
            </a:r>
            <a:r>
              <a:rPr lang="en-US" dirty="0">
                <a:solidFill>
                  <a:srgbClr val="000000"/>
                </a:solidFill>
              </a:rPr>
              <a:t>snapshot</a:t>
            </a:r>
            <a:r>
              <a:rPr lang="en-US" dirty="0"/>
              <a:t> capabilities</a:t>
            </a:r>
          </a:p>
          <a:p>
            <a:pPr marL="171450" indent="-171450">
              <a:buFont typeface="Wingdings" panose="05000000000000000000" pitchFamily="2" charset="2"/>
              <a:buChar char="§"/>
            </a:pPr>
            <a:r>
              <a:rPr lang="en-US" dirty="0"/>
              <a:t>Limited number of file systems per account</a:t>
            </a:r>
          </a:p>
          <a:p>
            <a:pPr marL="171450" indent="-171450">
              <a:buFont typeface="Wingdings" panose="05000000000000000000" pitchFamily="2" charset="2"/>
              <a:buChar char="§"/>
            </a:pPr>
            <a:r>
              <a:rPr lang="en-US" dirty="0"/>
              <a:t>Complex to scale</a:t>
            </a:r>
          </a:p>
          <a:p>
            <a:r>
              <a:rPr lang="en-US" dirty="0"/>
              <a:t>NetApp Cloud Volumes adds the following:</a:t>
            </a:r>
          </a:p>
          <a:p>
            <a:pPr marL="171450" indent="-171450">
              <a:buFont typeface="Wingdings" panose="05000000000000000000" pitchFamily="2" charset="2"/>
              <a:buChar char="§"/>
            </a:pPr>
            <a:r>
              <a:rPr lang="en-US" dirty="0"/>
              <a:t>Support for NFSv3, NFSv4, CIFS/SMB (~80% of enterprise file data is on NFSv3)</a:t>
            </a:r>
          </a:p>
          <a:p>
            <a:pPr marL="171450" indent="-171450">
              <a:buFont typeface="Wingdings" panose="05000000000000000000" pitchFamily="2" charset="2"/>
              <a:buChar char="§"/>
            </a:pPr>
            <a:r>
              <a:rPr lang="en-US" dirty="0"/>
              <a:t>Native </a:t>
            </a:r>
            <a:r>
              <a:rPr lang="en-US" dirty="0">
                <a:solidFill>
                  <a:srgbClr val="000000"/>
                </a:solidFill>
              </a:rPr>
              <a:t>snapshots</a:t>
            </a:r>
          </a:p>
          <a:p>
            <a:pPr marL="171450" indent="-171450">
              <a:buFont typeface="Wingdings" panose="05000000000000000000" pitchFamily="2" charset="2"/>
              <a:buChar char="§"/>
            </a:pPr>
            <a:r>
              <a:rPr lang="en-US" dirty="0"/>
              <a:t>Predictable performance based on SLAs (</a:t>
            </a:r>
            <a:r>
              <a:rPr lang="en-US" dirty="0">
                <a:solidFill>
                  <a:srgbClr val="000000"/>
                </a:solidFill>
              </a:rPr>
              <a:t>2-ms latency</a:t>
            </a:r>
            <a:r>
              <a:rPr lang="en-US" dirty="0"/>
              <a:t>)</a:t>
            </a:r>
          </a:p>
          <a:p>
            <a:pPr marL="171450" indent="-171450">
              <a:buFont typeface="Wingdings" panose="05000000000000000000" pitchFamily="2" charset="2"/>
              <a:buChar char="§"/>
            </a:pPr>
            <a:r>
              <a:rPr lang="en-US" dirty="0"/>
              <a:t>Built-in NetApp reliability, availability, and security </a:t>
            </a:r>
          </a:p>
          <a:p>
            <a:pPr marL="171450" indent="-171450">
              <a:buFont typeface="Wingdings" panose="05000000000000000000" pitchFamily="2" charset="2"/>
              <a:buChar char="§"/>
            </a:pPr>
            <a:r>
              <a:rPr lang="en-US" dirty="0"/>
              <a:t>More than 25 years of experience in developing solutions and contributing code to NFS</a:t>
            </a:r>
          </a:p>
          <a:p>
            <a:pPr>
              <a:buClr>
                <a:schemeClr val="tx1"/>
              </a:buClr>
            </a:pPr>
            <a:endParaRPr lang="en-US" dirty="0">
              <a:solidFill>
                <a:srgbClr val="000000"/>
              </a:solidFill>
              <a:sym typeface="Arial"/>
            </a:endParaRPr>
          </a:p>
          <a:p>
            <a:pPr lvl="1">
              <a:buClr>
                <a:schemeClr val="tx1"/>
              </a:buClr>
            </a:pPr>
            <a:endParaRPr lang="en-US" sz="1600" dirty="0">
              <a:solidFill>
                <a:srgbClr val="000000"/>
              </a:solidFill>
              <a:sym typeface="Arial Bold"/>
            </a:endParaRPr>
          </a:p>
          <a:p>
            <a:pPr lvl="1">
              <a:buClr>
                <a:schemeClr val="tx1"/>
              </a:buClr>
            </a:pPr>
            <a:endParaRPr lang="en-US" sz="1100" dirty="0">
              <a:solidFill>
                <a:srgbClr val="000000"/>
              </a:solidFill>
              <a:sym typeface="Arial Bold"/>
            </a:endParaRPr>
          </a:p>
          <a:p>
            <a:endParaRPr lang="en-US" dirty="0"/>
          </a:p>
          <a:p>
            <a:pPr marL="0" lvl="1" indent="0">
              <a:buClr>
                <a:schemeClr val="tx1"/>
              </a:buClr>
              <a:buNone/>
            </a:pPr>
            <a:endParaRPr lang="en-US" sz="1400" dirty="0">
              <a:sym typeface="Arial"/>
            </a:endParaRPr>
          </a:p>
          <a:p>
            <a:endParaRPr lang="en-US" dirty="0"/>
          </a:p>
          <a:p>
            <a:endParaRPr lang="en-US" dirty="0"/>
          </a:p>
        </p:txBody>
      </p:sp>
      <p:sp>
        <p:nvSpPr>
          <p:cNvPr id="6" name="Footer Placeholder 5">
            <a:extLst>
              <a:ext uri="{FF2B5EF4-FFF2-40B4-BE49-F238E27FC236}">
                <a16:creationId xmlns:a16="http://schemas.microsoft.com/office/drawing/2014/main" id="{CB7C1B53-137D-414D-B229-774C7B074EF6}"/>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B60E3FAD-9E97-4A08-911D-C2E980BCC227}"/>
              </a:ext>
            </a:extLst>
          </p:cNvPr>
          <p:cNvSpPr>
            <a:spLocks noGrp="1"/>
          </p:cNvSpPr>
          <p:nvPr>
            <p:ph type="sldNum" sz="quarter" idx="5"/>
          </p:nvPr>
        </p:nvSpPr>
        <p:spPr/>
        <p:txBody>
          <a:bodyPr/>
          <a:lstStyle/>
          <a:p>
            <a:fld id="{16AA2537-0790-4789-A16C-397C663A3332}" type="slidenum">
              <a:rPr lang="en-US" smtClean="0"/>
              <a:pPr/>
              <a:t>20</a:t>
            </a:fld>
            <a:endParaRPr lang="en-US" dirty="0"/>
          </a:p>
        </p:txBody>
      </p:sp>
    </p:spTree>
    <p:extLst>
      <p:ext uri="{BB962C8B-B14F-4D97-AF65-F5344CB8AC3E}">
        <p14:creationId xmlns:p14="http://schemas.microsoft.com/office/powerpoint/2010/main" val="3786519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dirty="0">
                <a:cs typeface="Arial" panose="020B0604020202020204" pitchFamily="34" charset="0"/>
              </a:rPr>
              <a:t>Instructor Notes</a:t>
            </a:r>
          </a:p>
          <a:p>
            <a:pPr marL="0" indent="0">
              <a:buNone/>
            </a:pPr>
            <a:endParaRPr lang="en-US" sz="1000" b="1" dirty="0">
              <a:cs typeface="Arial" panose="020B0604020202020204" pitchFamily="34" charset="0"/>
            </a:endParaRPr>
          </a:p>
          <a:p>
            <a:pPr marL="0" indent="0">
              <a:buNone/>
            </a:pPr>
            <a:r>
              <a:rPr lang="en-US" sz="1000" b="1" dirty="0">
                <a:cs typeface="Arial" panose="020B0604020202020204" pitchFamily="34" charset="0"/>
              </a:rPr>
              <a:t>Student Notes</a:t>
            </a:r>
            <a:endParaRPr lang="en-US" dirty="0"/>
          </a:p>
          <a:p>
            <a:r>
              <a:rPr lang="en-US" dirty="0">
                <a:solidFill>
                  <a:srgbClr val="000000"/>
                </a:solidFill>
              </a:rPr>
              <a:t>Cloud Volumes ONTAP</a:t>
            </a:r>
            <a:r>
              <a:rPr lang="en-US" dirty="0"/>
              <a:t> software is available on the </a:t>
            </a:r>
            <a:r>
              <a:rPr lang="en-US" dirty="0">
                <a:solidFill>
                  <a:srgbClr val="000000"/>
                </a:solidFill>
              </a:rPr>
              <a:t>AWS</a:t>
            </a:r>
            <a:r>
              <a:rPr lang="en-US" dirty="0"/>
              <a:t> and Azure marketplace:</a:t>
            </a:r>
          </a:p>
          <a:p>
            <a:pPr marL="171450" indent="-171450">
              <a:buFont typeface="Wingdings" panose="05000000000000000000" pitchFamily="2" charset="2"/>
              <a:buChar char="§"/>
            </a:pPr>
            <a:r>
              <a:rPr lang="en-US" dirty="0"/>
              <a:t>Enables high availability for applications </a:t>
            </a:r>
          </a:p>
          <a:p>
            <a:pPr marL="171450" indent="-171450">
              <a:buFont typeface="Wingdings" panose="05000000000000000000" pitchFamily="2" charset="2"/>
              <a:buChar char="§"/>
            </a:pPr>
            <a:r>
              <a:rPr lang="en-US" dirty="0"/>
              <a:t>Supports storage efficiency and replication technologies</a:t>
            </a:r>
          </a:p>
          <a:p>
            <a:pPr marL="171450" indent="-171450">
              <a:buFont typeface="Wingdings" panose="05000000000000000000" pitchFamily="2" charset="2"/>
              <a:buChar char="§"/>
            </a:pPr>
            <a:r>
              <a:rPr lang="en-US" dirty="0"/>
              <a:t>Is available on a pay-per-use or licensed model</a:t>
            </a:r>
          </a:p>
          <a:p>
            <a:pPr marL="171450" indent="-171450">
              <a:buFont typeface="Wingdings" panose="05000000000000000000" pitchFamily="2" charset="2"/>
              <a:buChar char="§"/>
            </a:pPr>
            <a:r>
              <a:rPr lang="en-US" dirty="0"/>
              <a:t>Is simple to launch and operate through a </a:t>
            </a:r>
            <a:r>
              <a:rPr lang="en-US" dirty="0">
                <a:solidFill>
                  <a:srgbClr val="000000"/>
                </a:solidFill>
              </a:rPr>
              <a:t>GUI</a:t>
            </a:r>
            <a:r>
              <a:rPr lang="en-US" dirty="0"/>
              <a:t> and an API</a:t>
            </a:r>
          </a:p>
          <a:p>
            <a:pPr marL="171450" indent="-171450">
              <a:buFont typeface="Wingdings" panose="05000000000000000000" pitchFamily="2" charset="2"/>
              <a:buChar char="§"/>
            </a:pPr>
            <a:r>
              <a:rPr lang="en-US" dirty="0"/>
              <a:t>Is a virtualized</a:t>
            </a:r>
            <a:r>
              <a:rPr lang="en-US" baseline="0" dirty="0"/>
              <a:t> ONTAP that is running in the public cloud as a virtual machine or instance</a:t>
            </a:r>
          </a:p>
          <a:p>
            <a:pPr marL="171450" indent="-171450">
              <a:buFont typeface="Wingdings" panose="05000000000000000000" pitchFamily="2" charset="2"/>
              <a:buChar char="§"/>
            </a:pPr>
            <a:r>
              <a:rPr lang="en-US" baseline="0" dirty="0"/>
              <a:t>Is highly available and uses and manages Elastic block storage (EBS) /Virtual Hard Disk that is provided by </a:t>
            </a:r>
            <a:r>
              <a:rPr lang="en-US" baseline="0" dirty="0">
                <a:solidFill>
                  <a:srgbClr val="000000"/>
                </a:solidFill>
              </a:rPr>
              <a:t>AWS</a:t>
            </a:r>
            <a:r>
              <a:rPr lang="en-US" baseline="0" dirty="0"/>
              <a:t> and Azure</a:t>
            </a:r>
          </a:p>
          <a:p>
            <a:pPr marL="171450" indent="-171450">
              <a:buFont typeface="Wingdings" panose="05000000000000000000" pitchFamily="2" charset="2"/>
              <a:buChar char="§"/>
            </a:pPr>
            <a:r>
              <a:rPr lang="en-US" baseline="0" dirty="0"/>
              <a:t>Uses storage efficiency and SnapMirror software for data migration</a:t>
            </a:r>
          </a:p>
          <a:p>
            <a:pPr marL="171450" indent="-171450">
              <a:buFont typeface="Wingdings" panose="05000000000000000000" pitchFamily="2" charset="2"/>
              <a:buChar char="§"/>
            </a:pPr>
            <a:r>
              <a:rPr lang="en-US" baseline="0" dirty="0"/>
              <a:t>Is available in all major </a:t>
            </a:r>
            <a:r>
              <a:rPr lang="en-US" baseline="0" dirty="0">
                <a:solidFill>
                  <a:srgbClr val="000000"/>
                </a:solidFill>
              </a:rPr>
              <a:t>AWS</a:t>
            </a:r>
            <a:r>
              <a:rPr lang="en-US" baseline="0" dirty="0"/>
              <a:t> regions and is </a:t>
            </a:r>
            <a:r>
              <a:rPr lang="en-US" baseline="0" dirty="0">
                <a:solidFill>
                  <a:srgbClr val="000000"/>
                </a:solidFill>
              </a:rPr>
              <a:t>quick</a:t>
            </a:r>
            <a:r>
              <a:rPr lang="en-US" baseline="0" dirty="0"/>
              <a:t> and easy to deploy</a:t>
            </a:r>
            <a:endParaRPr lang="en-US" dirty="0"/>
          </a:p>
          <a:p>
            <a:endParaRPr lang="en-US" dirty="0"/>
          </a:p>
        </p:txBody>
      </p:sp>
      <p:sp>
        <p:nvSpPr>
          <p:cNvPr id="6" name="Footer Placeholder 5">
            <a:extLst>
              <a:ext uri="{FF2B5EF4-FFF2-40B4-BE49-F238E27FC236}">
                <a16:creationId xmlns:a16="http://schemas.microsoft.com/office/drawing/2014/main" id="{E9AAECCA-4C24-4403-81FB-1CEEB8D81FEE}"/>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8E37C9D-0C83-4ECD-A94F-5ACC562EE64D}"/>
              </a:ext>
            </a:extLst>
          </p:cNvPr>
          <p:cNvSpPr>
            <a:spLocks noGrp="1"/>
          </p:cNvSpPr>
          <p:nvPr>
            <p:ph type="sldNum" sz="quarter" idx="5"/>
          </p:nvPr>
        </p:nvSpPr>
        <p:spPr/>
        <p:txBody>
          <a:bodyPr/>
          <a:lstStyle/>
          <a:p>
            <a:fld id="{16AA2537-0790-4789-A16C-397C663A3332}" type="slidenum">
              <a:rPr lang="en-US" smtClean="0"/>
              <a:pPr/>
              <a:t>21</a:t>
            </a:fld>
            <a:endParaRPr lang="en-US" dirty="0"/>
          </a:p>
        </p:txBody>
      </p:sp>
    </p:spTree>
    <p:extLst>
      <p:ext uri="{BB962C8B-B14F-4D97-AF65-F5344CB8AC3E}">
        <p14:creationId xmlns:p14="http://schemas.microsoft.com/office/powerpoint/2010/main" val="4121907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1875F160-138C-4819-9ACF-59DA4FC6B771}"/>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1FB22E4-5866-4B6F-A4A7-971B7D992300}"/>
              </a:ext>
            </a:extLst>
          </p:cNvPr>
          <p:cNvSpPr>
            <a:spLocks noGrp="1"/>
          </p:cNvSpPr>
          <p:nvPr>
            <p:ph type="sldNum" sz="quarter" idx="5"/>
          </p:nvPr>
        </p:nvSpPr>
        <p:spPr/>
        <p:txBody>
          <a:bodyPr/>
          <a:lstStyle/>
          <a:p>
            <a:fld id="{16AA2537-0790-4789-A16C-397C663A3332}" type="slidenum">
              <a:rPr lang="en-US" smtClean="0"/>
              <a:pPr/>
              <a:t>22</a:t>
            </a:fld>
            <a:endParaRPr lang="en-US" dirty="0"/>
          </a:p>
        </p:txBody>
      </p:sp>
    </p:spTree>
    <p:extLst>
      <p:ext uri="{BB962C8B-B14F-4D97-AF65-F5344CB8AC3E}">
        <p14:creationId xmlns:p14="http://schemas.microsoft.com/office/powerpoint/2010/main" val="3869390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buClr>
                <a:schemeClr val="tx1"/>
              </a:buClr>
            </a:pPr>
            <a:endParaRPr lang="en-US" sz="1100" dirty="0">
              <a:solidFill>
                <a:srgbClr val="000000"/>
              </a:solidFill>
              <a:sym typeface="Arial"/>
            </a:endParaRPr>
          </a:p>
          <a:p>
            <a:endParaRPr lang="en-US" dirty="0"/>
          </a:p>
        </p:txBody>
      </p:sp>
      <p:sp>
        <p:nvSpPr>
          <p:cNvPr id="6" name="Footer Placeholder 5">
            <a:extLst>
              <a:ext uri="{FF2B5EF4-FFF2-40B4-BE49-F238E27FC236}">
                <a16:creationId xmlns:a16="http://schemas.microsoft.com/office/drawing/2014/main" id="{8E606D1B-E259-4AFC-8BF9-1508DB22CA13}"/>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33E37622-3362-4B9B-9CB9-E2D3751D769C}"/>
              </a:ext>
            </a:extLst>
          </p:cNvPr>
          <p:cNvSpPr>
            <a:spLocks noGrp="1"/>
          </p:cNvSpPr>
          <p:nvPr>
            <p:ph type="sldNum" sz="quarter" idx="5"/>
          </p:nvPr>
        </p:nvSpPr>
        <p:spPr/>
        <p:txBody>
          <a:bodyPr/>
          <a:lstStyle/>
          <a:p>
            <a:fld id="{16AA2537-0790-4789-A16C-397C663A3332}" type="slidenum">
              <a:rPr lang="en-US" smtClean="0"/>
              <a:pPr/>
              <a:t>23</a:t>
            </a:fld>
            <a:endParaRPr lang="en-US" dirty="0"/>
          </a:p>
        </p:txBody>
      </p:sp>
    </p:spTree>
    <p:extLst>
      <p:ext uri="{BB962C8B-B14F-4D97-AF65-F5344CB8AC3E}">
        <p14:creationId xmlns:p14="http://schemas.microsoft.com/office/powerpoint/2010/main" val="3683482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NetApp Cloud Volumes Service for AWS: NetApp provides this service via a market place  subscription. Once the customer is subscribed, they have the </a:t>
            </a:r>
            <a:r>
              <a:rPr lang="en-US" dirty="0" err="1"/>
              <a:t>url</a:t>
            </a:r>
            <a:r>
              <a:rPr lang="en-US" dirty="0"/>
              <a:t> to login to the UI of the CVS for AWS. The Customer can then create and manage cloud volumes. The backend infrastructure is maintained by NetApp.</a:t>
            </a:r>
          </a:p>
          <a:p>
            <a:endParaRPr lang="en-US" dirty="0"/>
          </a:p>
          <a:p>
            <a:r>
              <a:rPr lang="en-US" dirty="0"/>
              <a:t>NetApp Cloud Volumes Service for Google Cloud Platform: Similar to AWS offering. But the UI is integrated with the </a:t>
            </a:r>
            <a:r>
              <a:rPr lang="en-US" dirty="0" err="1"/>
              <a:t>GCP</a:t>
            </a:r>
            <a:r>
              <a:rPr lang="en-US" dirty="0"/>
              <a:t> platform. So Volumes can be created by subscribers in the context of a project in </a:t>
            </a:r>
            <a:r>
              <a:rPr lang="en-US" dirty="0" err="1"/>
              <a:t>GCP</a:t>
            </a:r>
            <a:r>
              <a:rPr lang="en-US" dirty="0"/>
              <a:t>.</a:t>
            </a:r>
          </a:p>
          <a:p>
            <a:endParaRPr lang="en-US" dirty="0"/>
          </a:p>
          <a:p>
            <a:endParaRPr lang="en-US" dirty="0"/>
          </a:p>
        </p:txBody>
      </p:sp>
      <p:sp>
        <p:nvSpPr>
          <p:cNvPr id="6" name="Footer Placeholder 5">
            <a:extLst>
              <a:ext uri="{FF2B5EF4-FFF2-40B4-BE49-F238E27FC236}">
                <a16:creationId xmlns:a16="http://schemas.microsoft.com/office/drawing/2014/main" id="{20496398-E3C8-4CE0-9F49-AB47212A6E36}"/>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883CE025-8852-44E2-8FC6-70B6A9F9F390}"/>
              </a:ext>
            </a:extLst>
          </p:cNvPr>
          <p:cNvSpPr>
            <a:spLocks noGrp="1"/>
          </p:cNvSpPr>
          <p:nvPr>
            <p:ph type="sldNum" sz="quarter" idx="5"/>
          </p:nvPr>
        </p:nvSpPr>
        <p:spPr/>
        <p:txBody>
          <a:bodyPr/>
          <a:lstStyle/>
          <a:p>
            <a:fld id="{16AA2537-0790-4789-A16C-397C663A3332}" type="slidenum">
              <a:rPr lang="en-US" smtClean="0"/>
              <a:pPr/>
              <a:t>24</a:t>
            </a:fld>
            <a:endParaRPr lang="en-US" dirty="0"/>
          </a:p>
        </p:txBody>
      </p:sp>
    </p:spTree>
    <p:extLst>
      <p:ext uri="{BB962C8B-B14F-4D97-AF65-F5344CB8AC3E}">
        <p14:creationId xmlns:p14="http://schemas.microsoft.com/office/powerpoint/2010/main" val="3276720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p>
          <a:p>
            <a:r>
              <a:rPr lang="en-US" dirty="0"/>
              <a:t>Azure NetApp Files:</a:t>
            </a:r>
          </a:p>
          <a:p>
            <a:r>
              <a:rPr lang="en-US" dirty="0"/>
              <a:t>Special partnership with Azure. The back-end infrastructure is within Azure Data Centers.</a:t>
            </a:r>
          </a:p>
          <a:p>
            <a:r>
              <a:rPr lang="en-US" dirty="0"/>
              <a:t>Customers subscribe to the service via marketplace and the UI is integrated with the Azure portal.</a:t>
            </a:r>
          </a:p>
        </p:txBody>
      </p:sp>
      <p:sp>
        <p:nvSpPr>
          <p:cNvPr id="6" name="Footer Placeholder 5">
            <a:extLst>
              <a:ext uri="{FF2B5EF4-FFF2-40B4-BE49-F238E27FC236}">
                <a16:creationId xmlns:a16="http://schemas.microsoft.com/office/drawing/2014/main" id="{04341308-5B27-4DF3-BA86-5CECE1A8FC8D}"/>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2129BD6-AAC2-4274-8C70-AFEDC361192C}"/>
              </a:ext>
            </a:extLst>
          </p:cNvPr>
          <p:cNvSpPr>
            <a:spLocks noGrp="1"/>
          </p:cNvSpPr>
          <p:nvPr>
            <p:ph type="sldNum" sz="quarter" idx="5"/>
          </p:nvPr>
        </p:nvSpPr>
        <p:spPr/>
        <p:txBody>
          <a:bodyPr/>
          <a:lstStyle/>
          <a:p>
            <a:fld id="{16AA2537-0790-4789-A16C-397C663A3332}" type="slidenum">
              <a:rPr lang="en-US" smtClean="0"/>
              <a:pPr/>
              <a:t>25</a:t>
            </a:fld>
            <a:endParaRPr lang="en-US" dirty="0"/>
          </a:p>
        </p:txBody>
      </p:sp>
    </p:spTree>
    <p:extLst>
      <p:ext uri="{BB962C8B-B14F-4D97-AF65-F5344CB8AC3E}">
        <p14:creationId xmlns:p14="http://schemas.microsoft.com/office/powerpoint/2010/main" val="2006596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000" b="1" dirty="0">
                <a:cs typeface="Arial" panose="020B0604020202020204" pitchFamily="34" charset="0"/>
              </a:rPr>
              <a:t>Instructor Notes</a:t>
            </a:r>
          </a:p>
          <a:p>
            <a:pPr marL="0" indent="0">
              <a:buNone/>
            </a:pPr>
            <a:endParaRPr lang="en-US" sz="1000" b="1" dirty="0">
              <a:cs typeface="Arial" panose="020B0604020202020204" pitchFamily="34" charset="0"/>
            </a:endParaRPr>
          </a:p>
          <a:p>
            <a:pPr marL="0" indent="0">
              <a:buNone/>
            </a:pPr>
            <a:r>
              <a:rPr lang="en-US" sz="1000" b="1" dirty="0">
                <a:cs typeface="Arial" panose="020B0604020202020204" pitchFamily="34" charset="0"/>
              </a:rPr>
              <a:t>Student Notes</a:t>
            </a:r>
            <a:endParaRPr lang="en-US" dirty="0"/>
          </a:p>
          <a:p>
            <a:r>
              <a:rPr lang="en-US" dirty="0"/>
              <a:t>One consideration that should not be overlooked is the skills that are required to manage the storage. </a:t>
            </a:r>
          </a:p>
          <a:p>
            <a:endParaRPr lang="en-US" dirty="0"/>
          </a:p>
          <a:p>
            <a:r>
              <a:rPr lang="en-US" dirty="0"/>
              <a:t>Some organizations might have storage administrators, or application administrators that perform storage administration. Other organizations might not have those resources available. For example, a developer might simply need a volume to store application data on, without the costs associated with hardware or IT. With a </a:t>
            </a:r>
            <a:r>
              <a:rPr lang="en-US" dirty="0">
                <a:solidFill>
                  <a:srgbClr val="000000"/>
                </a:solidFill>
              </a:rPr>
              <a:t>NetApp-managed service</a:t>
            </a:r>
            <a:r>
              <a:rPr lang="en-US" dirty="0"/>
              <a:t> like </a:t>
            </a:r>
            <a:r>
              <a:rPr lang="en-US" dirty="0">
                <a:solidFill>
                  <a:srgbClr val="000000"/>
                </a:solidFill>
              </a:rPr>
              <a:t>Cloud Volumes Service</a:t>
            </a:r>
            <a:r>
              <a:rPr lang="en-US" dirty="0"/>
              <a:t> or Azure NetApp Files, the developer achieves that goal with all the robust features of ONTAP software. </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other organizations with skilled resources, </a:t>
            </a:r>
            <a:r>
              <a:rPr lang="en-US" dirty="0">
                <a:solidFill>
                  <a:srgbClr val="000000"/>
                </a:solidFill>
              </a:rPr>
              <a:t>Cloud Volumes ONTAP</a:t>
            </a:r>
            <a:r>
              <a:rPr lang="en-US" dirty="0"/>
              <a:t> might be more desirable. Alternatively, the organization might use a mix of both types, depending on the situation.</a:t>
            </a:r>
          </a:p>
        </p:txBody>
      </p:sp>
      <p:sp>
        <p:nvSpPr>
          <p:cNvPr id="5" name="Footer Placeholder 4">
            <a:extLst>
              <a:ext uri="{FF2B5EF4-FFF2-40B4-BE49-F238E27FC236}">
                <a16:creationId xmlns:a16="http://schemas.microsoft.com/office/drawing/2014/main" id="{D0B0C376-D944-4DF2-BDBA-0870EFBC42BF}"/>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6EADC029-98FE-4C5C-9F03-F448A49B1163}"/>
              </a:ext>
            </a:extLst>
          </p:cNvPr>
          <p:cNvSpPr>
            <a:spLocks noGrp="1"/>
          </p:cNvSpPr>
          <p:nvPr>
            <p:ph type="sldNum" sz="quarter" idx="5"/>
          </p:nvPr>
        </p:nvSpPr>
        <p:spPr/>
        <p:txBody>
          <a:bodyPr/>
          <a:lstStyle/>
          <a:p>
            <a:fld id="{16AA2537-0790-4789-A16C-397C663A3332}" type="slidenum">
              <a:rPr lang="en-US" smtClean="0"/>
              <a:pPr/>
              <a:t>26</a:t>
            </a:fld>
            <a:endParaRPr lang="en-US" dirty="0"/>
          </a:p>
        </p:txBody>
      </p:sp>
    </p:spTree>
    <p:extLst>
      <p:ext uri="{BB962C8B-B14F-4D97-AF65-F5344CB8AC3E}">
        <p14:creationId xmlns:p14="http://schemas.microsoft.com/office/powerpoint/2010/main" val="3424034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2019 NetApp, Inc. All rights reserved. </a:t>
            </a:r>
            <a:endParaRPr lang="en-US" dirty="0"/>
          </a:p>
        </p:txBody>
      </p:sp>
      <p:sp>
        <p:nvSpPr>
          <p:cNvPr id="5" name="Slide Number Placeholder 4"/>
          <p:cNvSpPr>
            <a:spLocks noGrp="1"/>
          </p:cNvSpPr>
          <p:nvPr>
            <p:ph type="sldNum" sz="quarter" idx="5"/>
          </p:nvPr>
        </p:nvSpPr>
        <p:spPr/>
        <p:txBody>
          <a:bodyPr/>
          <a:lstStyle/>
          <a:p>
            <a:fld id="{16AA2537-0790-4789-A16C-397C663A3332}" type="slidenum">
              <a:rPr lang="en-US" smtClean="0"/>
              <a:pPr/>
              <a:t>27</a:t>
            </a:fld>
            <a:endParaRPr lang="en-US" dirty="0"/>
          </a:p>
        </p:txBody>
      </p:sp>
    </p:spTree>
    <p:extLst>
      <p:ext uri="{BB962C8B-B14F-4D97-AF65-F5344CB8AC3E}">
        <p14:creationId xmlns:p14="http://schemas.microsoft.com/office/powerpoint/2010/main" val="3340317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solidFill>
                  <a:srgbClr val="000000"/>
                </a:solidFill>
              </a:rPr>
              <a:t>We</a:t>
            </a:r>
            <a:r>
              <a:rPr lang="en-US" b="0" dirty="0"/>
              <a:t> </a:t>
            </a:r>
            <a:r>
              <a:rPr lang="en-US" b="0" dirty="0">
                <a:solidFill>
                  <a:srgbClr val="000000"/>
                </a:solidFill>
              </a:rPr>
              <a:t>will look</a:t>
            </a:r>
            <a:r>
              <a:rPr lang="en-US" b="0" dirty="0"/>
              <a:t> at the various Cloud Data Services in this section</a:t>
            </a:r>
          </a:p>
          <a:p>
            <a:endParaRPr lang="en-US" dirty="0"/>
          </a:p>
        </p:txBody>
      </p:sp>
      <p:sp>
        <p:nvSpPr>
          <p:cNvPr id="5" name="Footer Placeholder 4">
            <a:extLst>
              <a:ext uri="{FF2B5EF4-FFF2-40B4-BE49-F238E27FC236}">
                <a16:creationId xmlns:a16="http://schemas.microsoft.com/office/drawing/2014/main" id="{7C411F8C-2CF9-4D75-B3D7-3D92CA554122}"/>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1A260AB5-7338-410A-BBC8-0F493CC538B8}"/>
              </a:ext>
            </a:extLst>
          </p:cNvPr>
          <p:cNvSpPr>
            <a:spLocks noGrp="1"/>
          </p:cNvSpPr>
          <p:nvPr>
            <p:ph type="sldNum" sz="quarter" idx="5"/>
          </p:nvPr>
        </p:nvSpPr>
        <p:spPr/>
        <p:txBody>
          <a:bodyPr/>
          <a:lstStyle/>
          <a:p>
            <a:fld id="{16AA2537-0790-4789-A16C-397C663A3332}" type="slidenum">
              <a:rPr lang="en-US" smtClean="0"/>
              <a:pPr/>
              <a:t>28</a:t>
            </a:fld>
            <a:endParaRPr lang="en-US" dirty="0"/>
          </a:p>
        </p:txBody>
      </p:sp>
    </p:spTree>
    <p:extLst>
      <p:ext uri="{BB962C8B-B14F-4D97-AF65-F5344CB8AC3E}">
        <p14:creationId xmlns:p14="http://schemas.microsoft.com/office/powerpoint/2010/main" val="370023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0E683685-C528-45FD-B7F9-248B23E02A92}"/>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5774E101-8829-4C7A-B7B1-F94278651E62}"/>
              </a:ext>
            </a:extLst>
          </p:cNvPr>
          <p:cNvSpPr>
            <a:spLocks noGrp="1"/>
          </p:cNvSpPr>
          <p:nvPr>
            <p:ph type="sldNum" sz="quarter" idx="5"/>
          </p:nvPr>
        </p:nvSpPr>
        <p:spPr/>
        <p:txBody>
          <a:bodyPr/>
          <a:lstStyle/>
          <a:p>
            <a:fld id="{16AA2537-0790-4789-A16C-397C663A3332}" type="slidenum">
              <a:rPr lang="en-US" smtClean="0"/>
              <a:pPr/>
              <a:t>29</a:t>
            </a:fld>
            <a:endParaRPr lang="en-US" dirty="0"/>
          </a:p>
        </p:txBody>
      </p:sp>
    </p:spTree>
    <p:extLst>
      <p:ext uri="{BB962C8B-B14F-4D97-AF65-F5344CB8AC3E}">
        <p14:creationId xmlns:p14="http://schemas.microsoft.com/office/powerpoint/2010/main" val="1974308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br>
              <a:rPr lang="en-US" dirty="0"/>
            </a:br>
            <a:endParaRPr lang="en-US" dirty="0"/>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122137DD-09DB-4B81-A769-7BF7300F7A47}"/>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3602AC44-0B19-4EB5-8848-49F0838C4BCA}"/>
              </a:ext>
            </a:extLst>
          </p:cNvPr>
          <p:cNvSpPr>
            <a:spLocks noGrp="1"/>
          </p:cNvSpPr>
          <p:nvPr>
            <p:ph type="sldNum" sz="quarter" idx="5"/>
          </p:nvPr>
        </p:nvSpPr>
        <p:spPr/>
        <p:txBody>
          <a:bodyPr/>
          <a:lstStyle/>
          <a:p>
            <a:fld id="{16AA2537-0790-4789-A16C-397C663A3332}" type="slidenum">
              <a:rPr lang="en-US" smtClean="0"/>
              <a:pPr/>
              <a:t>3</a:t>
            </a:fld>
            <a:endParaRPr lang="en-US" dirty="0"/>
          </a:p>
        </p:txBody>
      </p:sp>
    </p:spTree>
    <p:extLst>
      <p:ext uri="{BB962C8B-B14F-4D97-AF65-F5344CB8AC3E}">
        <p14:creationId xmlns:p14="http://schemas.microsoft.com/office/powerpoint/2010/main" val="9237966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60"/>
              </a:spcBef>
              <a:spcAft>
                <a:spcPts val="0"/>
              </a:spcAft>
            </a:pPr>
            <a:r>
              <a:rPr lang="en-US" b="1" dirty="0"/>
              <a:t>Instructor Notes</a:t>
            </a:r>
          </a:p>
          <a:p>
            <a:pPr marL="235159" lvl="0" indent="-235159">
              <a:spcBef>
                <a:spcPts val="360"/>
              </a:spcBef>
              <a:spcAft>
                <a:spcPts val="0"/>
              </a:spcAft>
              <a:buFont typeface="Wingdings" panose="05000000000000000000" pitchFamily="2" charset="2"/>
              <a:buChar char="§"/>
            </a:pPr>
            <a:r>
              <a:rPr lang="en-US" dirty="0">
                <a:solidFill>
                  <a:prstClr val="black"/>
                </a:solidFill>
              </a:rPr>
              <a:t>Data is critical to our success. </a:t>
            </a:r>
          </a:p>
          <a:p>
            <a:pPr marL="235159" lvl="0" indent="-235159">
              <a:spcBef>
                <a:spcPts val="360"/>
              </a:spcBef>
              <a:spcAft>
                <a:spcPts val="0"/>
              </a:spcAft>
              <a:buFont typeface="Wingdings" panose="05000000000000000000" pitchFamily="2" charset="2"/>
              <a:buChar char="§"/>
            </a:pPr>
            <a:r>
              <a:rPr lang="en-US" dirty="0">
                <a:solidFill>
                  <a:prstClr val="black"/>
                </a:solidFill>
              </a:rPr>
              <a:t>Hybrid cloud requires a nearly constant data transport model.</a:t>
            </a:r>
          </a:p>
          <a:p>
            <a:pPr marL="235159" lvl="0" indent="-235159">
              <a:spcBef>
                <a:spcPts val="360"/>
              </a:spcBef>
              <a:spcAft>
                <a:spcPts val="0"/>
              </a:spcAft>
              <a:buFont typeface="Wingdings" panose="05000000000000000000" pitchFamily="2" charset="2"/>
              <a:buChar char="§"/>
            </a:pPr>
            <a:r>
              <a:rPr lang="en-US" dirty="0">
                <a:solidFill>
                  <a:prstClr val="black"/>
                </a:solidFill>
              </a:rPr>
              <a:t>How to do </a:t>
            </a:r>
            <a:r>
              <a:rPr lang="en-US" dirty="0">
                <a:solidFill>
                  <a:srgbClr val="000000"/>
                </a:solidFill>
              </a:rPr>
              <a:t>this</a:t>
            </a:r>
            <a:r>
              <a:rPr lang="en-US" dirty="0">
                <a:solidFill>
                  <a:prstClr val="black"/>
                </a:solidFill>
              </a:rPr>
              <a:t> efficiently, securely and in a cost-effective way.</a:t>
            </a:r>
            <a:endParaRPr lang="en-US" dirty="0">
              <a:solidFill>
                <a:srgbClr val="000000"/>
              </a:solidFill>
              <a:sym typeface="Arial"/>
            </a:endParaRPr>
          </a:p>
          <a:p>
            <a:pPr lvl="1">
              <a:buClr>
                <a:schemeClr val="tx1"/>
              </a:buClr>
            </a:pPr>
            <a:endParaRPr lang="en-US" sz="1600" dirty="0">
              <a:solidFill>
                <a:srgbClr val="000000"/>
              </a:solidFill>
              <a:sym typeface="Arial Bold"/>
            </a:endParaRPr>
          </a:p>
          <a:p>
            <a:pPr lvl="1">
              <a:buClr>
                <a:schemeClr val="tx1"/>
              </a:buClr>
            </a:pPr>
            <a:endParaRPr lang="en-US" sz="1100" dirty="0">
              <a:solidFill>
                <a:srgbClr val="000000"/>
              </a:solidFill>
              <a:sym typeface="Arial Bold"/>
            </a:endParaRPr>
          </a:p>
          <a:p>
            <a:endParaRPr lang="en-US" dirty="0"/>
          </a:p>
          <a:p>
            <a:pPr marL="0" lvl="1" indent="0">
              <a:buClr>
                <a:schemeClr val="tx1"/>
              </a:buClr>
              <a:buNone/>
            </a:pPr>
            <a:endParaRPr lang="en-US" sz="1400" dirty="0">
              <a:sym typeface="Arial"/>
            </a:endParaRPr>
          </a:p>
          <a:p>
            <a:endParaRPr lang="en-US" dirty="0"/>
          </a:p>
          <a:p>
            <a:endParaRPr lang="en-US" dirty="0"/>
          </a:p>
        </p:txBody>
      </p:sp>
      <p:sp>
        <p:nvSpPr>
          <p:cNvPr id="6" name="Footer Placeholder 5">
            <a:extLst>
              <a:ext uri="{FF2B5EF4-FFF2-40B4-BE49-F238E27FC236}">
                <a16:creationId xmlns:a16="http://schemas.microsoft.com/office/drawing/2014/main" id="{87EF126E-E9B2-4399-BE53-BF9084EA860A}"/>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BB6DA78E-216D-4962-AD9A-853BDFAF5022}"/>
              </a:ext>
            </a:extLst>
          </p:cNvPr>
          <p:cNvSpPr>
            <a:spLocks noGrp="1"/>
          </p:cNvSpPr>
          <p:nvPr>
            <p:ph type="sldNum" sz="quarter" idx="5"/>
          </p:nvPr>
        </p:nvSpPr>
        <p:spPr/>
        <p:txBody>
          <a:bodyPr/>
          <a:lstStyle/>
          <a:p>
            <a:fld id="{16AA2537-0790-4789-A16C-397C663A3332}" type="slidenum">
              <a:rPr lang="en-US" smtClean="0"/>
              <a:pPr/>
              <a:t>30</a:t>
            </a:fld>
            <a:endParaRPr lang="en-US" dirty="0"/>
          </a:p>
        </p:txBody>
      </p:sp>
    </p:spTree>
    <p:extLst>
      <p:ext uri="{BB962C8B-B14F-4D97-AF65-F5344CB8AC3E}">
        <p14:creationId xmlns:p14="http://schemas.microsoft.com/office/powerpoint/2010/main" val="594662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solidFill>
                  <a:srgbClr val="000000"/>
                </a:solidFill>
              </a:rPr>
              <a:t>synchronization</a:t>
            </a:r>
            <a:r>
              <a:rPr lang="en-US" dirty="0"/>
              <a:t> of data between on-premises storage and </a:t>
            </a:r>
            <a:r>
              <a:rPr lang="en-US" dirty="0">
                <a:solidFill>
                  <a:srgbClr val="000000"/>
                </a:solidFill>
              </a:rPr>
              <a:t>cloud storage NAS and object stores</a:t>
            </a:r>
          </a:p>
          <a:p>
            <a:endParaRPr lang="en-US" dirty="0"/>
          </a:p>
        </p:txBody>
      </p:sp>
      <p:sp>
        <p:nvSpPr>
          <p:cNvPr id="6" name="Footer Placeholder 5">
            <a:extLst>
              <a:ext uri="{FF2B5EF4-FFF2-40B4-BE49-F238E27FC236}">
                <a16:creationId xmlns:a16="http://schemas.microsoft.com/office/drawing/2014/main" id="{60962CAB-FC19-4851-B7CD-4F46F3BE97DF}"/>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9319B74C-917E-43E8-BA3E-5A8D85386264}"/>
              </a:ext>
            </a:extLst>
          </p:cNvPr>
          <p:cNvSpPr>
            <a:spLocks noGrp="1"/>
          </p:cNvSpPr>
          <p:nvPr>
            <p:ph type="sldNum" sz="quarter" idx="5"/>
          </p:nvPr>
        </p:nvSpPr>
        <p:spPr/>
        <p:txBody>
          <a:bodyPr/>
          <a:lstStyle/>
          <a:p>
            <a:fld id="{16AA2537-0790-4789-A16C-397C663A3332}" type="slidenum">
              <a:rPr lang="en-US" smtClean="0"/>
              <a:pPr/>
              <a:t>31</a:t>
            </a:fld>
            <a:endParaRPr lang="en-US" dirty="0"/>
          </a:p>
        </p:txBody>
      </p:sp>
    </p:spTree>
    <p:extLst>
      <p:ext uri="{BB962C8B-B14F-4D97-AF65-F5344CB8AC3E}">
        <p14:creationId xmlns:p14="http://schemas.microsoft.com/office/powerpoint/2010/main" val="323951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B63383FD-AD26-45E2-B4A9-6CD789A4AE37}"/>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2E3E6D31-6E59-4527-B194-7BF9A133FF69}"/>
              </a:ext>
            </a:extLst>
          </p:cNvPr>
          <p:cNvSpPr>
            <a:spLocks noGrp="1"/>
          </p:cNvSpPr>
          <p:nvPr>
            <p:ph type="sldNum" sz="quarter" idx="5"/>
          </p:nvPr>
        </p:nvSpPr>
        <p:spPr/>
        <p:txBody>
          <a:bodyPr/>
          <a:lstStyle/>
          <a:p>
            <a:fld id="{16AA2537-0790-4789-A16C-397C663A3332}" type="slidenum">
              <a:rPr lang="en-US" smtClean="0"/>
              <a:pPr/>
              <a:t>32</a:t>
            </a:fld>
            <a:endParaRPr lang="en-US" dirty="0"/>
          </a:p>
        </p:txBody>
      </p:sp>
    </p:spTree>
    <p:extLst>
      <p:ext uri="{BB962C8B-B14F-4D97-AF65-F5344CB8AC3E}">
        <p14:creationId xmlns:p14="http://schemas.microsoft.com/office/powerpoint/2010/main" val="3404770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4A6618E6-9AED-4BF5-90C1-4F5857E5E22F}"/>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506F6B5C-EBA1-4121-B8F1-4C89D5E9C3B4}"/>
              </a:ext>
            </a:extLst>
          </p:cNvPr>
          <p:cNvSpPr>
            <a:spLocks noGrp="1"/>
          </p:cNvSpPr>
          <p:nvPr>
            <p:ph type="sldNum" sz="quarter" idx="5"/>
          </p:nvPr>
        </p:nvSpPr>
        <p:spPr/>
        <p:txBody>
          <a:bodyPr/>
          <a:lstStyle/>
          <a:p>
            <a:fld id="{16AA2537-0790-4789-A16C-397C663A3332}" type="slidenum">
              <a:rPr lang="en-US" smtClean="0"/>
              <a:pPr/>
              <a:t>33</a:t>
            </a:fld>
            <a:endParaRPr lang="en-US" dirty="0"/>
          </a:p>
        </p:txBody>
      </p:sp>
    </p:spTree>
    <p:extLst>
      <p:ext uri="{BB962C8B-B14F-4D97-AF65-F5344CB8AC3E}">
        <p14:creationId xmlns:p14="http://schemas.microsoft.com/office/powerpoint/2010/main" val="860369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Cloud Tiering is available as a </a:t>
            </a:r>
            <a:r>
              <a:rPr lang="en-US" dirty="0">
                <a:solidFill>
                  <a:srgbClr val="000000"/>
                </a:solidFill>
              </a:rPr>
              <a:t>SaaS</a:t>
            </a:r>
            <a:r>
              <a:rPr lang="en-US" dirty="0"/>
              <a:t> offering to tier data from on-premises to Cloud and is only available for </a:t>
            </a:r>
            <a:r>
              <a:rPr lang="en-US" dirty="0">
                <a:solidFill>
                  <a:srgbClr val="000000"/>
                </a:solidFill>
              </a:rPr>
              <a:t>AWS</a:t>
            </a:r>
            <a:r>
              <a:rPr lang="en-US" dirty="0"/>
              <a:t> at this point</a:t>
            </a:r>
            <a:r>
              <a:rPr lang="en-US" dirty="0">
                <a:solidFill>
                  <a:srgbClr val="000000"/>
                </a:solidFill>
              </a:rPr>
              <a:t>.</a:t>
            </a:r>
            <a:r>
              <a:rPr lang="en-US" dirty="0"/>
              <a:t>  </a:t>
            </a:r>
            <a:r>
              <a:rPr lang="en-US" dirty="0">
                <a:solidFill>
                  <a:srgbClr val="000000"/>
                </a:solidFill>
              </a:rPr>
              <a:t>This</a:t>
            </a:r>
            <a:r>
              <a:rPr lang="en-US" dirty="0"/>
              <a:t> is not the same as Data tiering for CVO that is available for both </a:t>
            </a:r>
            <a:r>
              <a:rPr lang="en-US" dirty="0">
                <a:solidFill>
                  <a:srgbClr val="000000"/>
                </a:solidFill>
              </a:rPr>
              <a:t>AWS</a:t>
            </a:r>
            <a:r>
              <a:rPr lang="en-US" dirty="0"/>
              <a:t> and Azure.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b="1" i="0" u="none" strike="noStrike"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Student Notes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b="1" i="0" u="none" strike="noStrike"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Cloud Tiering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Reduce storage costs by automatically tiering </a:t>
            </a:r>
            <a:r>
              <a:rPr lang="en-US" sz="1000" b="0" i="0" strike="noStrike" kern="1200" dirty="0">
                <a:solidFill>
                  <a:srgbClr val="000000"/>
                </a:solidFill>
                <a:effectLst/>
                <a:latin typeface="Arial" panose="020B0604020202020204" pitchFamily="34" charset="0"/>
                <a:ea typeface="+mn-ea"/>
                <a:cs typeface="Arial" panose="020B0604020202020204" pitchFamily="34" charset="0"/>
              </a:rPr>
              <a:t>infrequently used</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 data to object storage in the cloud. Cloud Tiering enables you to provide high-performance storage for a larger set of applications at a lower cost.</a:t>
            </a:r>
          </a:p>
          <a:p>
            <a:endParaRPr lang="en-US" dirty="0"/>
          </a:p>
          <a:p>
            <a:r>
              <a:rPr lang="en-US" b="1" dirty="0"/>
              <a:t>Key Features</a:t>
            </a: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Lower Costs</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Tier most of your data to low-cost object storage in the cloud</a:t>
            </a: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High Performance</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Retain </a:t>
            </a:r>
            <a:r>
              <a:rPr lang="en-US" b="0" i="0" strike="noStrike" kern="1200" dirty="0">
                <a:solidFill>
                  <a:srgbClr val="000000"/>
                </a:solidFill>
                <a:effectLst/>
                <a:latin typeface="Arial" panose="020B0604020202020204" pitchFamily="34" charset="0"/>
                <a:ea typeface="+mn-ea"/>
                <a:cs typeface="Arial" panose="020B0604020202020204" pitchFamily="34" charset="0"/>
              </a:rPr>
              <a:t>high performance</a:t>
            </a:r>
            <a:r>
              <a:rPr lang="en-US" b="0" i="0" u="none" strike="noStrike" kern="1200" dirty="0">
                <a:solidFill>
                  <a:schemeClr val="tx1"/>
                </a:solidFill>
                <a:effectLst/>
                <a:latin typeface="Arial" panose="020B0604020202020204" pitchFamily="34" charset="0"/>
                <a:ea typeface="+mn-ea"/>
                <a:cs typeface="Arial" panose="020B0604020202020204" pitchFamily="34" charset="0"/>
              </a:rPr>
              <a:t> for your </a:t>
            </a:r>
            <a:r>
              <a:rPr lang="en-US" b="0" i="0" strike="noStrike" kern="1200" dirty="0">
                <a:solidFill>
                  <a:srgbClr val="000000"/>
                </a:solidFill>
                <a:effectLst/>
                <a:latin typeface="Arial" panose="020B0604020202020204" pitchFamily="34" charset="0"/>
                <a:ea typeface="+mn-ea"/>
                <a:cs typeface="Arial" panose="020B0604020202020204" pitchFamily="34" charset="0"/>
              </a:rPr>
              <a:t>frequently used</a:t>
            </a:r>
            <a:r>
              <a:rPr lang="en-US" b="0" i="0" u="none" strike="noStrike" kern="1200" dirty="0">
                <a:solidFill>
                  <a:schemeClr val="tx1"/>
                </a:solidFill>
                <a:effectLst/>
                <a:latin typeface="Arial" panose="020B0604020202020204" pitchFamily="34" charset="0"/>
                <a:ea typeface="+mn-ea"/>
                <a:cs typeface="Arial" panose="020B0604020202020204" pitchFamily="34" charset="0"/>
              </a:rPr>
              <a:t> data</a:t>
            </a: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Storage Agility</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Pay for </a:t>
            </a:r>
            <a:r>
              <a:rPr lang="en-US" dirty="0"/>
              <a:t>only the </a:t>
            </a:r>
            <a:r>
              <a:rPr lang="en-US" b="0" i="0" u="none" strike="noStrike" kern="1200" dirty="0">
                <a:solidFill>
                  <a:schemeClr val="tx1"/>
                </a:solidFill>
                <a:effectLst/>
                <a:latin typeface="Arial" panose="020B0604020202020204" pitchFamily="34" charset="0"/>
                <a:ea typeface="+mn-ea"/>
                <a:cs typeface="Arial" panose="020B0604020202020204" pitchFamily="34" charset="0"/>
              </a:rPr>
              <a:t>cloud object storage that you consume</a:t>
            </a: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Resources Optimization</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Make high-performance storage available for more workloads</a:t>
            </a: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Smart Management</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Experience automatic, seamless transfers between the performance and </a:t>
            </a:r>
            <a:r>
              <a:rPr lang="en-US" b="0" i="0" strike="noStrike" kern="1200" dirty="0">
                <a:solidFill>
                  <a:srgbClr val="000000"/>
                </a:solidFill>
                <a:effectLst/>
                <a:latin typeface="Arial" panose="020B0604020202020204" pitchFamily="34" charset="0"/>
                <a:ea typeface="+mn-ea"/>
                <a:cs typeface="Arial" panose="020B0604020202020204" pitchFamily="34" charset="0"/>
              </a:rPr>
              <a:t>cloud tiers</a:t>
            </a:r>
            <a:endParaRPr lang="en-US" b="0" i="0" strike="noStrike" kern="1200" dirty="0">
              <a:solidFill>
                <a:srgbClr val="000000"/>
              </a:solidFill>
              <a:effectLst/>
              <a:ea typeface="+mn-ea"/>
              <a:cs typeface="Arial" panose="020B0604020202020204" pitchFamily="34" charset="0"/>
            </a:endParaRP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Configurable Policies</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Modify cooling periods and tiering policies according to your data requirements</a:t>
            </a:r>
          </a:p>
          <a:p>
            <a:br>
              <a:rPr lang="en-US" sz="1000" b="0" i="0" u="none" strike="noStrike" kern="1200" dirty="0">
                <a:solidFill>
                  <a:schemeClr val="tx1"/>
                </a:solidFill>
                <a:effectLst/>
                <a:latin typeface="Arial" panose="020B0604020202020204" pitchFamily="34" charset="0"/>
                <a:ea typeface="+mn-ea"/>
                <a:cs typeface="Arial" panose="020B0604020202020204" pitchFamily="34" charset="0"/>
              </a:rPr>
            </a:br>
            <a:endParaRPr lang="en-US" dirty="0"/>
          </a:p>
        </p:txBody>
      </p:sp>
      <p:sp>
        <p:nvSpPr>
          <p:cNvPr id="6" name="Footer Placeholder 5">
            <a:extLst>
              <a:ext uri="{FF2B5EF4-FFF2-40B4-BE49-F238E27FC236}">
                <a16:creationId xmlns:a16="http://schemas.microsoft.com/office/drawing/2014/main" id="{3C6AA298-73AA-4AE0-8236-FA204C46C062}"/>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13C49B4F-0D98-44F3-8351-2C649071E334}"/>
              </a:ext>
            </a:extLst>
          </p:cNvPr>
          <p:cNvSpPr>
            <a:spLocks noGrp="1"/>
          </p:cNvSpPr>
          <p:nvPr>
            <p:ph type="sldNum" sz="quarter" idx="5"/>
          </p:nvPr>
        </p:nvSpPr>
        <p:spPr/>
        <p:txBody>
          <a:bodyPr/>
          <a:lstStyle/>
          <a:p>
            <a:fld id="{16AA2537-0790-4789-A16C-397C663A3332}" type="slidenum">
              <a:rPr lang="en-US" smtClean="0"/>
              <a:pPr/>
              <a:t>34</a:t>
            </a:fld>
            <a:endParaRPr lang="en-US" dirty="0"/>
          </a:p>
        </p:txBody>
      </p:sp>
    </p:spTree>
    <p:extLst>
      <p:ext uri="{BB962C8B-B14F-4D97-AF65-F5344CB8AC3E}">
        <p14:creationId xmlns:p14="http://schemas.microsoft.com/office/powerpoint/2010/main" val="2467838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467357B0-435E-4AEE-B901-BFAC2FFF223F}"/>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A73684EE-7D68-489C-8F07-2E565277B64F}"/>
              </a:ext>
            </a:extLst>
          </p:cNvPr>
          <p:cNvSpPr>
            <a:spLocks noGrp="1"/>
          </p:cNvSpPr>
          <p:nvPr>
            <p:ph type="sldNum" sz="quarter" idx="5"/>
          </p:nvPr>
        </p:nvSpPr>
        <p:spPr/>
        <p:txBody>
          <a:bodyPr/>
          <a:lstStyle/>
          <a:p>
            <a:fld id="{16AA2537-0790-4789-A16C-397C663A3332}" type="slidenum">
              <a:rPr lang="en-US" smtClean="0"/>
              <a:pPr/>
              <a:t>35</a:t>
            </a:fld>
            <a:endParaRPr lang="en-US" dirty="0"/>
          </a:p>
        </p:txBody>
      </p:sp>
    </p:spTree>
    <p:extLst>
      <p:ext uri="{BB962C8B-B14F-4D97-AF65-F5344CB8AC3E}">
        <p14:creationId xmlns:p14="http://schemas.microsoft.com/office/powerpoint/2010/main" val="885432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buClr>
                <a:schemeClr val="tx1"/>
              </a:buClr>
            </a:pPr>
            <a:endParaRPr lang="en-US" sz="1100" dirty="0">
              <a:solidFill>
                <a:srgbClr val="000000"/>
              </a:solidFill>
              <a:sym typeface="Arial"/>
            </a:endParaRPr>
          </a:p>
          <a:p>
            <a:pPr lvl="1">
              <a:buClr>
                <a:schemeClr val="tx1"/>
              </a:buClr>
            </a:pPr>
            <a:endParaRPr lang="en-US" sz="1600" dirty="0">
              <a:solidFill>
                <a:srgbClr val="000000"/>
              </a:solidFill>
              <a:sym typeface="Arial Bold"/>
            </a:endParaRPr>
          </a:p>
          <a:p>
            <a:pPr lvl="1">
              <a:buClr>
                <a:schemeClr val="tx1"/>
              </a:buClr>
            </a:pPr>
            <a:endParaRPr lang="en-US" sz="1100" dirty="0">
              <a:solidFill>
                <a:srgbClr val="000000"/>
              </a:solidFill>
              <a:sym typeface="Arial Bold"/>
            </a:endParaRPr>
          </a:p>
          <a:p>
            <a:endParaRPr lang="en-US" dirty="0"/>
          </a:p>
          <a:p>
            <a:pPr marL="0" lvl="1" indent="0">
              <a:buClr>
                <a:schemeClr val="tx1"/>
              </a:buClr>
              <a:buNone/>
            </a:pPr>
            <a:endParaRPr lang="en-US" sz="1400" dirty="0">
              <a:sym typeface="Arial"/>
            </a:endParaRPr>
          </a:p>
          <a:p>
            <a:endParaRPr lang="en-US" dirty="0"/>
          </a:p>
          <a:p>
            <a:endParaRPr lang="en-US" dirty="0"/>
          </a:p>
        </p:txBody>
      </p:sp>
      <p:sp>
        <p:nvSpPr>
          <p:cNvPr id="6" name="Footer Placeholder 5">
            <a:extLst>
              <a:ext uri="{FF2B5EF4-FFF2-40B4-BE49-F238E27FC236}">
                <a16:creationId xmlns:a16="http://schemas.microsoft.com/office/drawing/2014/main" id="{1569CCF9-71E3-4B25-8810-F77318DA1C1C}"/>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90F009C4-E1A1-4DED-8C3E-BE745D180494}"/>
              </a:ext>
            </a:extLst>
          </p:cNvPr>
          <p:cNvSpPr>
            <a:spLocks noGrp="1"/>
          </p:cNvSpPr>
          <p:nvPr>
            <p:ph type="sldNum" sz="quarter" idx="5"/>
          </p:nvPr>
        </p:nvSpPr>
        <p:spPr/>
        <p:txBody>
          <a:bodyPr/>
          <a:lstStyle/>
          <a:p>
            <a:fld id="{16AA2537-0790-4789-A16C-397C663A3332}" type="slidenum">
              <a:rPr lang="en-US" smtClean="0"/>
              <a:pPr/>
              <a:t>36</a:t>
            </a:fld>
            <a:endParaRPr lang="en-US" dirty="0"/>
          </a:p>
        </p:txBody>
      </p:sp>
    </p:spTree>
    <p:extLst>
      <p:ext uri="{BB962C8B-B14F-4D97-AF65-F5344CB8AC3E}">
        <p14:creationId xmlns:p14="http://schemas.microsoft.com/office/powerpoint/2010/main" val="3469397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The </a:t>
            </a:r>
            <a:r>
              <a:rPr lang="en-US" dirty="0">
                <a:solidFill>
                  <a:srgbClr val="000000"/>
                </a:solidFill>
              </a:rPr>
              <a:t>NetApp SaaS Backup</a:t>
            </a:r>
            <a:r>
              <a:rPr lang="en-US" dirty="0"/>
              <a:t> service is a web-based </a:t>
            </a:r>
            <a:r>
              <a:rPr lang="en-US" dirty="0">
                <a:solidFill>
                  <a:srgbClr val="000000"/>
                </a:solidFill>
              </a:rPr>
              <a:t>SaaS</a:t>
            </a:r>
            <a:r>
              <a:rPr lang="en-US" dirty="0"/>
              <a:t> offering that backs up </a:t>
            </a:r>
            <a:r>
              <a:rPr lang="en-US" dirty="0">
                <a:solidFill>
                  <a:srgbClr val="000000"/>
                </a:solidFill>
              </a:rPr>
              <a:t>SaaS</a:t>
            </a:r>
            <a:r>
              <a:rPr lang="en-US" dirty="0"/>
              <a:t> data to </a:t>
            </a:r>
            <a:r>
              <a:rPr lang="en-US" dirty="0">
                <a:solidFill>
                  <a:srgbClr val="000000"/>
                </a:solidFill>
              </a:rPr>
              <a:t>Amazon S3</a:t>
            </a:r>
            <a:r>
              <a:rPr lang="en-US" dirty="0"/>
              <a:t> storage, Microsoft </a:t>
            </a:r>
            <a:r>
              <a:rPr lang="en-US" dirty="0">
                <a:solidFill>
                  <a:srgbClr val="000000"/>
                </a:solidFill>
              </a:rPr>
              <a:t>Azure Blob storage</a:t>
            </a:r>
            <a:r>
              <a:rPr lang="en-US" dirty="0"/>
              <a:t>, or StorageGRID object storage. If data is deleted accidentally or maliciously, </a:t>
            </a:r>
            <a:r>
              <a:rPr lang="en-US" dirty="0">
                <a:solidFill>
                  <a:srgbClr val="000000"/>
                </a:solidFill>
              </a:rPr>
              <a:t>SaaS Backup</a:t>
            </a:r>
            <a:r>
              <a:rPr lang="en-US" dirty="0"/>
              <a:t> service can easily restore the data.</a:t>
            </a:r>
          </a:p>
          <a:p>
            <a:endParaRPr lang="en-US" dirty="0"/>
          </a:p>
          <a:p>
            <a:r>
              <a:rPr lang="en-US" dirty="0">
                <a:solidFill>
                  <a:srgbClr val="000000"/>
                </a:solidFill>
              </a:rPr>
              <a:t>SaaS Backup</a:t>
            </a:r>
            <a:r>
              <a:rPr lang="en-US" dirty="0"/>
              <a:t> protects backup data in transit with Secure Sockets Layer (SSL) encryption and data at rest with 256-bit Advanced Encryption Standard (AES) object-level encryption.</a:t>
            </a:r>
          </a:p>
        </p:txBody>
      </p:sp>
      <p:sp>
        <p:nvSpPr>
          <p:cNvPr id="5" name="Footer Placeholder 4">
            <a:extLst>
              <a:ext uri="{FF2B5EF4-FFF2-40B4-BE49-F238E27FC236}">
                <a16:creationId xmlns:a16="http://schemas.microsoft.com/office/drawing/2014/main" id="{14B95D66-37FE-4445-A8FF-4BDA2637737D}"/>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187B630D-DE21-429C-ACD3-A57CC84B97B8}"/>
              </a:ext>
            </a:extLst>
          </p:cNvPr>
          <p:cNvSpPr>
            <a:spLocks noGrp="1"/>
          </p:cNvSpPr>
          <p:nvPr>
            <p:ph type="sldNum" sz="quarter" idx="5"/>
          </p:nvPr>
        </p:nvSpPr>
        <p:spPr/>
        <p:txBody>
          <a:bodyPr/>
          <a:lstStyle/>
          <a:p>
            <a:fld id="{16AA2537-0790-4789-A16C-397C663A3332}" type="slidenum">
              <a:rPr lang="en-US" smtClean="0"/>
              <a:pPr/>
              <a:t>37</a:t>
            </a:fld>
            <a:endParaRPr lang="en-US" dirty="0"/>
          </a:p>
        </p:txBody>
      </p:sp>
    </p:spTree>
    <p:extLst>
      <p:ext uri="{BB962C8B-B14F-4D97-AF65-F5344CB8AC3E}">
        <p14:creationId xmlns:p14="http://schemas.microsoft.com/office/powerpoint/2010/main" val="4828696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With </a:t>
            </a:r>
            <a:r>
              <a:rPr lang="en-US" dirty="0">
                <a:solidFill>
                  <a:srgbClr val="000000"/>
                </a:solidFill>
              </a:rPr>
              <a:t>SaaS Backup</a:t>
            </a:r>
            <a:r>
              <a:rPr lang="en-US" dirty="0"/>
              <a:t>, you can back up your data to the location of your choice. You need to decide what type of storage that you want to use to back up your data.</a:t>
            </a:r>
          </a:p>
          <a:p>
            <a:endParaRPr lang="en-US" dirty="0"/>
          </a:p>
          <a:p>
            <a:r>
              <a:rPr lang="en-US" dirty="0"/>
              <a:t>Either </a:t>
            </a:r>
            <a:r>
              <a:rPr lang="en-US" dirty="0">
                <a:solidFill>
                  <a:srgbClr val="000000"/>
                </a:solidFill>
              </a:rPr>
              <a:t>enable</a:t>
            </a:r>
            <a:r>
              <a:rPr lang="en-US" dirty="0"/>
              <a:t> the </a:t>
            </a:r>
            <a:r>
              <a:rPr lang="en-US" dirty="0">
                <a:solidFill>
                  <a:srgbClr val="000000"/>
                </a:solidFill>
              </a:rPr>
              <a:t>NetApp SaaS Backup</a:t>
            </a:r>
            <a:r>
              <a:rPr lang="en-US" dirty="0"/>
              <a:t> service to store your backup data in its </a:t>
            </a:r>
            <a:r>
              <a:rPr lang="en-US" dirty="0">
                <a:solidFill>
                  <a:srgbClr val="000000"/>
                </a:solidFill>
              </a:rPr>
              <a:t>AWS</a:t>
            </a:r>
            <a:r>
              <a:rPr lang="en-US" dirty="0"/>
              <a:t> or Azure multitenant cloud repository or bring your own storage (BYOS) location. When you bring your own storage, you can </a:t>
            </a:r>
            <a:r>
              <a:rPr lang="en-US" dirty="0">
                <a:solidFill>
                  <a:srgbClr val="000000"/>
                </a:solidFill>
              </a:rPr>
              <a:t>choose</a:t>
            </a:r>
            <a:r>
              <a:rPr lang="en-US" dirty="0"/>
              <a:t> your own </a:t>
            </a:r>
            <a:r>
              <a:rPr lang="en-US" dirty="0">
                <a:solidFill>
                  <a:srgbClr val="000000"/>
                </a:solidFill>
              </a:rPr>
              <a:t>S3</a:t>
            </a:r>
            <a:r>
              <a:rPr lang="en-US" dirty="0"/>
              <a:t> bucket or </a:t>
            </a:r>
            <a:r>
              <a:rPr lang="en-US" dirty="0">
                <a:solidFill>
                  <a:srgbClr val="000000"/>
                </a:solidFill>
              </a:rPr>
              <a:t>Azure Blob Storage.</a:t>
            </a:r>
            <a:r>
              <a:rPr lang="en-US" dirty="0"/>
              <a:t> If you require on-premises-based targets, you can bring your own NetApp StorageGRID object storage.</a:t>
            </a:r>
          </a:p>
        </p:txBody>
      </p:sp>
      <p:sp>
        <p:nvSpPr>
          <p:cNvPr id="5" name="Footer Placeholder 4">
            <a:extLst>
              <a:ext uri="{FF2B5EF4-FFF2-40B4-BE49-F238E27FC236}">
                <a16:creationId xmlns:a16="http://schemas.microsoft.com/office/drawing/2014/main" id="{58C627E7-A2E8-4846-8376-1A393B184DCE}"/>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19C54ADD-19A5-44DB-8716-94C5C73C930C}"/>
              </a:ext>
            </a:extLst>
          </p:cNvPr>
          <p:cNvSpPr>
            <a:spLocks noGrp="1"/>
          </p:cNvSpPr>
          <p:nvPr>
            <p:ph type="sldNum" sz="quarter" idx="5"/>
          </p:nvPr>
        </p:nvSpPr>
        <p:spPr/>
        <p:txBody>
          <a:bodyPr/>
          <a:lstStyle/>
          <a:p>
            <a:fld id="{16AA2537-0790-4789-A16C-397C663A3332}" type="slidenum">
              <a:rPr lang="en-US" smtClean="0"/>
              <a:pPr/>
              <a:t>38</a:t>
            </a:fld>
            <a:endParaRPr lang="en-US" dirty="0"/>
          </a:p>
        </p:txBody>
      </p:sp>
    </p:spTree>
    <p:extLst>
      <p:ext uri="{BB962C8B-B14F-4D97-AF65-F5344CB8AC3E}">
        <p14:creationId xmlns:p14="http://schemas.microsoft.com/office/powerpoint/2010/main" val="1619218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BA9CE278-94DE-4618-8476-5E16CE18946E}"/>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25F45EF0-F5A6-4A91-9D35-0370045A8219}"/>
              </a:ext>
            </a:extLst>
          </p:cNvPr>
          <p:cNvSpPr>
            <a:spLocks noGrp="1"/>
          </p:cNvSpPr>
          <p:nvPr>
            <p:ph type="sldNum" sz="quarter" idx="5"/>
          </p:nvPr>
        </p:nvSpPr>
        <p:spPr/>
        <p:txBody>
          <a:bodyPr/>
          <a:lstStyle/>
          <a:p>
            <a:fld id="{16AA2537-0790-4789-A16C-397C663A3332}" type="slidenum">
              <a:rPr lang="en-US" smtClean="0"/>
              <a:pPr/>
              <a:t>39</a:t>
            </a:fld>
            <a:endParaRPr lang="en-US" dirty="0"/>
          </a:p>
        </p:txBody>
      </p:sp>
    </p:spTree>
    <p:extLst>
      <p:ext uri="{BB962C8B-B14F-4D97-AF65-F5344CB8AC3E}">
        <p14:creationId xmlns:p14="http://schemas.microsoft.com/office/powerpoint/2010/main" val="1539895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endParaRPr lang="en-US" dirty="0"/>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59F1F5CB-5538-45A7-8592-5BEF17EC05AC}"/>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471DAF1D-578D-4FAF-A31E-0CF0A72C07FF}"/>
              </a:ext>
            </a:extLst>
          </p:cNvPr>
          <p:cNvSpPr>
            <a:spLocks noGrp="1"/>
          </p:cNvSpPr>
          <p:nvPr>
            <p:ph type="sldNum" sz="quarter" idx="5"/>
          </p:nvPr>
        </p:nvSpPr>
        <p:spPr/>
        <p:txBody>
          <a:bodyPr/>
          <a:lstStyle/>
          <a:p>
            <a:fld id="{16AA2537-0790-4789-A16C-397C663A3332}" type="slidenum">
              <a:rPr lang="en-US" smtClean="0"/>
              <a:pPr/>
              <a:t>4</a:t>
            </a:fld>
            <a:endParaRPr lang="en-US" dirty="0"/>
          </a:p>
        </p:txBody>
      </p:sp>
    </p:spTree>
    <p:extLst>
      <p:ext uri="{BB962C8B-B14F-4D97-AF65-F5344CB8AC3E}">
        <p14:creationId xmlns:p14="http://schemas.microsoft.com/office/powerpoint/2010/main" val="14738645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How The Product Works</a:t>
            </a:r>
          </a:p>
          <a:p>
            <a:pPr fontAlgn="base"/>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Analyze Entities Across </a:t>
            </a:r>
            <a:r>
              <a:rPr lang="en-US" sz="1000" b="0" i="0" strike="noStrike" kern="1200" dirty="0">
                <a:solidFill>
                  <a:srgbClr val="000000"/>
                </a:solidFill>
                <a:effectLst/>
                <a:latin typeface="Arial" panose="020B0604020202020204" pitchFamily="34" charset="0"/>
                <a:ea typeface="+mn-ea"/>
                <a:cs typeface="Arial" panose="020B0604020202020204" pitchFamily="34" charset="0"/>
              </a:rPr>
              <a:t>Data Fabric</a:t>
            </a:r>
            <a:endParaRPr lang="en-US" sz="1000" b="0" i="0" strike="noStrike" kern="1200" dirty="0">
              <a:solidFill>
                <a:srgbClr val="000000"/>
              </a:solidFill>
              <a:effectLst/>
              <a:ea typeface="+mn-ea"/>
              <a:cs typeface="Arial" panose="020B0604020202020204" pitchFamily="34" charset="0"/>
            </a:endParaRPr>
          </a:p>
          <a:p>
            <a:pPr fontAlgn="base"/>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To accurately identify breaches, every user activity, across on-premises and hybrid cloud environments, is captured and analyzed.</a:t>
            </a:r>
          </a:p>
          <a:p>
            <a:endParaRPr lang="en-US" dirty="0"/>
          </a:p>
          <a:p>
            <a:pPr fontAlgn="base"/>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Form Communities</a:t>
            </a:r>
          </a:p>
          <a:p>
            <a:pPr fontAlgn="base"/>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To understand risky user behavior, it’s important to identify the user’s true 'virtual' working communities. Cloud Secure forms communities of users based on common file access patterns and establishes a baseline of a community’s typical user.</a:t>
            </a:r>
          </a:p>
          <a:p>
            <a:endParaRPr lang="en-US" dirty="0"/>
          </a:p>
          <a:p>
            <a:pPr fontAlgn="base"/>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Detect Anomalies </a:t>
            </a:r>
            <a:r>
              <a:rPr lang="en-US" sz="1000" b="0" i="0" strike="noStrike" kern="1200" dirty="0">
                <a:solidFill>
                  <a:srgbClr val="000000"/>
                </a:solidFill>
                <a:effectLst/>
                <a:latin typeface="Arial" panose="020B0604020202020204" pitchFamily="34" charset="0"/>
                <a:ea typeface="+mn-ea"/>
                <a:cs typeface="Arial" panose="020B0604020202020204" pitchFamily="34" charset="0"/>
              </a:rPr>
              <a:t>&amp;</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 Take Action</a:t>
            </a:r>
          </a:p>
          <a:p>
            <a:pPr fontAlgn="base"/>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Cloud Secure uses advanced </a:t>
            </a:r>
            <a:r>
              <a:rPr lang="en-US" sz="1000" b="0" i="0" strike="noStrike" kern="1200" dirty="0">
                <a:solidFill>
                  <a:srgbClr val="000000"/>
                </a:solidFill>
                <a:effectLst/>
                <a:latin typeface="Arial" panose="020B0604020202020204" pitchFamily="34" charset="0"/>
                <a:ea typeface="+mn-ea"/>
                <a:cs typeface="Arial" panose="020B0604020202020204" pitchFamily="34" charset="0"/>
              </a:rPr>
              <a:t>machine</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 learning algorithms to automatically uncover unusual data activity. It automatically updates protection policies and permissions to restrict access, stopping actual threats before they become breaches.</a:t>
            </a:r>
          </a:p>
          <a:p>
            <a:endParaRPr lang="en-US" dirty="0"/>
          </a:p>
        </p:txBody>
      </p:sp>
      <p:sp>
        <p:nvSpPr>
          <p:cNvPr id="6" name="Footer Placeholder 5">
            <a:extLst>
              <a:ext uri="{FF2B5EF4-FFF2-40B4-BE49-F238E27FC236}">
                <a16:creationId xmlns:a16="http://schemas.microsoft.com/office/drawing/2014/main" id="{C31432DF-222A-4F89-9B3F-9AFEE887608A}"/>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67F8F496-A009-430C-8EEE-5332F0B99B44}"/>
              </a:ext>
            </a:extLst>
          </p:cNvPr>
          <p:cNvSpPr>
            <a:spLocks noGrp="1"/>
          </p:cNvSpPr>
          <p:nvPr>
            <p:ph type="sldNum" sz="quarter" idx="5"/>
          </p:nvPr>
        </p:nvSpPr>
        <p:spPr/>
        <p:txBody>
          <a:bodyPr/>
          <a:lstStyle/>
          <a:p>
            <a:fld id="{16AA2537-0790-4789-A16C-397C663A3332}" type="slidenum">
              <a:rPr lang="en-US" smtClean="0"/>
              <a:pPr/>
              <a:t>40</a:t>
            </a:fld>
            <a:endParaRPr lang="en-US" dirty="0"/>
          </a:p>
        </p:txBody>
      </p:sp>
    </p:spTree>
    <p:extLst>
      <p:ext uri="{BB962C8B-B14F-4D97-AF65-F5344CB8AC3E}">
        <p14:creationId xmlns:p14="http://schemas.microsoft.com/office/powerpoint/2010/main" val="1316846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EAFF19FC-A56A-482E-842F-4CD100F0FFB4}"/>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A76D7310-8977-4AF9-BF80-51840EA954FB}"/>
              </a:ext>
            </a:extLst>
          </p:cNvPr>
          <p:cNvSpPr>
            <a:spLocks noGrp="1"/>
          </p:cNvSpPr>
          <p:nvPr>
            <p:ph type="sldNum" sz="quarter" idx="5"/>
          </p:nvPr>
        </p:nvSpPr>
        <p:spPr/>
        <p:txBody>
          <a:bodyPr/>
          <a:lstStyle/>
          <a:p>
            <a:fld id="{16AA2537-0790-4789-A16C-397C663A3332}" type="slidenum">
              <a:rPr lang="en-US" smtClean="0"/>
              <a:pPr/>
              <a:t>41</a:t>
            </a:fld>
            <a:endParaRPr lang="en-US" dirty="0"/>
          </a:p>
        </p:txBody>
      </p:sp>
    </p:spTree>
    <p:extLst>
      <p:ext uri="{BB962C8B-B14F-4D97-AF65-F5344CB8AC3E}">
        <p14:creationId xmlns:p14="http://schemas.microsoft.com/office/powerpoint/2010/main" val="2893059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Protects </a:t>
            </a:r>
            <a:r>
              <a:rPr lang="en-US" dirty="0">
                <a:solidFill>
                  <a:srgbClr val="000000"/>
                </a:solidFill>
              </a:rPr>
              <a:t>cloud volumes</a:t>
            </a:r>
            <a:r>
              <a:rPr lang="en-US" dirty="0"/>
              <a:t> in </a:t>
            </a:r>
            <a:r>
              <a:rPr lang="en-US" dirty="0">
                <a:solidFill>
                  <a:srgbClr val="000000"/>
                </a:solidFill>
              </a:rPr>
              <a:t>AWS</a:t>
            </a:r>
            <a:r>
              <a:rPr lang="en-US" dirty="0"/>
              <a:t> to </a:t>
            </a:r>
            <a:r>
              <a:rPr lang="en-US" dirty="0">
                <a:solidFill>
                  <a:srgbClr val="000000"/>
                </a:solidFill>
              </a:rPr>
              <a:t>AWS</a:t>
            </a:r>
            <a:r>
              <a:rPr lang="en-US" dirty="0"/>
              <a:t> object storage</a:t>
            </a:r>
          </a:p>
          <a:p>
            <a:r>
              <a:rPr lang="en-US" dirty="0"/>
              <a:t>Can perform scheduled and manual backup of </a:t>
            </a:r>
            <a:r>
              <a:rPr lang="en-US" dirty="0">
                <a:solidFill>
                  <a:srgbClr val="000000"/>
                </a:solidFill>
              </a:rPr>
              <a:t>cloud volumes</a:t>
            </a:r>
            <a:r>
              <a:rPr lang="en-US" dirty="0"/>
              <a:t> </a:t>
            </a:r>
          </a:p>
          <a:p>
            <a:r>
              <a:rPr lang="en-US" dirty="0"/>
              <a:t>Can restore volumes from </a:t>
            </a:r>
            <a:r>
              <a:rPr lang="en-US" dirty="0">
                <a:solidFill>
                  <a:srgbClr val="000000"/>
                </a:solidFill>
              </a:rPr>
              <a:t>S3</a:t>
            </a:r>
            <a:endParaRPr lang="en-US" dirty="0"/>
          </a:p>
          <a:p>
            <a:endParaRPr lang="en-US" dirty="0"/>
          </a:p>
          <a:p>
            <a:r>
              <a:rPr lang="en-US" dirty="0"/>
              <a:t>Use Cases</a:t>
            </a:r>
          </a:p>
          <a:p>
            <a:pPr lvl="1"/>
            <a:r>
              <a:rPr lang="en-US" dirty="0">
                <a:solidFill>
                  <a:srgbClr val="000000"/>
                </a:solidFill>
              </a:rPr>
              <a:t>Long term</a:t>
            </a:r>
            <a:r>
              <a:rPr lang="en-US" dirty="0"/>
              <a:t> archive, retention, data protection supplementing </a:t>
            </a:r>
            <a:r>
              <a:rPr lang="en-US" dirty="0">
                <a:solidFill>
                  <a:srgbClr val="000000"/>
                </a:solidFill>
              </a:rPr>
              <a:t>snapshots</a:t>
            </a:r>
          </a:p>
          <a:p>
            <a:pPr lvl="1"/>
            <a:r>
              <a:rPr lang="en-US" dirty="0"/>
              <a:t>Protects </a:t>
            </a:r>
            <a:r>
              <a:rPr lang="en-US" dirty="0">
                <a:solidFill>
                  <a:srgbClr val="000000"/>
                </a:solidFill>
              </a:rPr>
              <a:t>offsite</a:t>
            </a:r>
            <a:r>
              <a:rPr lang="en-US" dirty="0"/>
              <a:t> </a:t>
            </a:r>
            <a:r>
              <a:rPr lang="en-US" dirty="0">
                <a:solidFill>
                  <a:srgbClr val="000000"/>
                </a:solidFill>
              </a:rPr>
              <a:t>in case of</a:t>
            </a:r>
            <a:r>
              <a:rPr lang="en-US" dirty="0"/>
              <a:t> outage, disaster recovery, </a:t>
            </a:r>
            <a:r>
              <a:rPr lang="en-US" dirty="0">
                <a:solidFill>
                  <a:srgbClr val="000000"/>
                </a:solidFill>
              </a:rPr>
              <a:t>threats and</a:t>
            </a:r>
            <a:r>
              <a:rPr lang="en-US" dirty="0"/>
              <a:t> attacks</a:t>
            </a:r>
          </a:p>
          <a:p>
            <a:pPr lvl="1"/>
            <a:endParaRPr lang="en-US" dirty="0"/>
          </a:p>
          <a:p>
            <a:r>
              <a:rPr lang="en-US" dirty="0"/>
              <a:t>Capabilities:</a:t>
            </a:r>
          </a:p>
          <a:p>
            <a:pPr lvl="1"/>
            <a:r>
              <a:rPr lang="en-US" dirty="0"/>
              <a:t>Fully managed </a:t>
            </a:r>
            <a:r>
              <a:rPr lang="en-US" dirty="0">
                <a:solidFill>
                  <a:srgbClr val="000000"/>
                </a:solidFill>
              </a:rPr>
              <a:t>multitenant</a:t>
            </a:r>
            <a:r>
              <a:rPr lang="en-US" dirty="0"/>
              <a:t> micro-service that </a:t>
            </a:r>
            <a:r>
              <a:rPr lang="en-US" dirty="0">
                <a:solidFill>
                  <a:srgbClr val="000000"/>
                </a:solidFill>
              </a:rPr>
              <a:t>is delivered</a:t>
            </a:r>
            <a:r>
              <a:rPr lang="en-US" dirty="0"/>
              <a:t> and </a:t>
            </a:r>
            <a:r>
              <a:rPr lang="en-US" dirty="0">
                <a:solidFill>
                  <a:srgbClr val="000000"/>
                </a:solidFill>
              </a:rPr>
              <a:t>managed by</a:t>
            </a:r>
            <a:r>
              <a:rPr lang="en-US" dirty="0"/>
              <a:t> NetApp</a:t>
            </a:r>
          </a:p>
          <a:p>
            <a:pPr lvl="1"/>
            <a:r>
              <a:rPr lang="en-US" dirty="0"/>
              <a:t>Scheduled and manual backup of a volume and volume restore</a:t>
            </a:r>
          </a:p>
          <a:p>
            <a:pPr lvl="1"/>
            <a:r>
              <a:rPr lang="en-US" dirty="0"/>
              <a:t>Backup data that is stored in object storage form in a </a:t>
            </a:r>
            <a:r>
              <a:rPr lang="en-US" dirty="0" err="1"/>
              <a:t>hyperscaler</a:t>
            </a:r>
            <a:r>
              <a:rPr lang="en-US" dirty="0"/>
              <a:t> object service</a:t>
            </a:r>
          </a:p>
          <a:p>
            <a:pPr lvl="1"/>
            <a:r>
              <a:rPr lang="en-US" dirty="0"/>
              <a:t>Integrated </a:t>
            </a:r>
            <a:r>
              <a:rPr lang="en-US" dirty="0">
                <a:solidFill>
                  <a:srgbClr val="000000"/>
                </a:solidFill>
              </a:rPr>
              <a:t>UI look</a:t>
            </a:r>
            <a:r>
              <a:rPr lang="en-US" dirty="0"/>
              <a:t> and feel with </a:t>
            </a:r>
            <a:r>
              <a:rPr lang="en-US" dirty="0">
                <a:solidFill>
                  <a:srgbClr val="000000"/>
                </a:solidFill>
              </a:rPr>
              <a:t>Cloud Volumes</a:t>
            </a:r>
            <a:r>
              <a:rPr lang="en-US" dirty="0"/>
              <a:t> to perform self-service operations</a:t>
            </a:r>
          </a:p>
          <a:p>
            <a:pPr lvl="1"/>
            <a:r>
              <a:rPr lang="en-US" dirty="0"/>
              <a:t>Billed on a metered basis and integrated with </a:t>
            </a:r>
            <a:r>
              <a:rPr lang="en-US" dirty="0" err="1"/>
              <a:t>hyperscaler</a:t>
            </a:r>
            <a:r>
              <a:rPr lang="en-US" dirty="0"/>
              <a:t> billing</a:t>
            </a: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Simple</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Fully managed self-service data protection at </a:t>
            </a:r>
            <a:r>
              <a:rPr lang="en-US" b="0" i="0" u="none" strike="noStrike" kern="1200" dirty="0" err="1">
                <a:solidFill>
                  <a:schemeClr val="tx1"/>
                </a:solidFill>
                <a:effectLst/>
                <a:latin typeface="Arial" panose="020B0604020202020204" pitchFamily="34" charset="0"/>
                <a:ea typeface="+mn-ea"/>
                <a:cs typeface="Arial" panose="020B0604020202020204" pitchFamily="34" charset="0"/>
              </a:rPr>
              <a:t>hyperscaler</a:t>
            </a:r>
            <a:r>
              <a:rPr lang="en-US" b="0" i="0" u="none" strike="noStrike" kern="1200" dirty="0">
                <a:solidFill>
                  <a:schemeClr val="tx1"/>
                </a:solidFill>
                <a:effectLst/>
                <a:latin typeface="Arial" panose="020B0604020202020204" pitchFamily="34" charset="0"/>
                <a:ea typeface="+mn-ea"/>
                <a:cs typeface="Arial" panose="020B0604020202020204" pitchFamily="34" charset="0"/>
              </a:rPr>
              <a:t> scale</a:t>
            </a: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Efficient</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Storage efficient operations that lower lifecycle costs of performing data protection</a:t>
            </a: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Trusted</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Capabilities that take advantage of over 25 years of file services </a:t>
            </a:r>
            <a:r>
              <a:rPr lang="en-US" b="0" i="0" strike="noStrike" kern="1200" dirty="0">
                <a:solidFill>
                  <a:srgbClr val="000000"/>
                </a:solidFill>
                <a:effectLst/>
                <a:latin typeface="Arial" panose="020B0604020202020204" pitchFamily="34" charset="0"/>
                <a:ea typeface="+mn-ea"/>
                <a:cs typeface="Arial" panose="020B0604020202020204" pitchFamily="34" charset="0"/>
              </a:rPr>
              <a:t>platform</a:t>
            </a:r>
            <a:r>
              <a:rPr lang="en-US" b="0" i="0" u="none" strike="noStrike" kern="1200" dirty="0">
                <a:solidFill>
                  <a:schemeClr val="tx1"/>
                </a:solidFill>
                <a:effectLst/>
                <a:latin typeface="Arial" panose="020B0604020202020204" pitchFamily="34" charset="0"/>
                <a:ea typeface="+mn-ea"/>
                <a:cs typeface="Arial" panose="020B0604020202020204" pitchFamily="34" charset="0"/>
              </a:rPr>
              <a:t> innovation leadership</a:t>
            </a:r>
          </a:p>
          <a:p>
            <a:pPr marL="171450" indent="-171450" fontAlgn="base">
              <a:buFont typeface="Wingdings" panose="05000000000000000000" pitchFamily="2" charset="2"/>
              <a:buChar char="§"/>
            </a:pP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Secure</a:t>
            </a:r>
          </a:p>
          <a:p>
            <a:pPr lvl="1"/>
            <a:r>
              <a:rPr lang="en-US" b="0" i="0" u="none" strike="noStrike" kern="1200" dirty="0">
                <a:solidFill>
                  <a:schemeClr val="tx1"/>
                </a:solidFill>
                <a:effectLst/>
                <a:latin typeface="Arial" panose="020B0604020202020204" pitchFamily="34" charset="0"/>
                <a:ea typeface="+mn-ea"/>
                <a:cs typeface="Arial" panose="020B0604020202020204" pitchFamily="34" charset="0"/>
              </a:rPr>
              <a:t>End-to-end data security that reduces security and compliance risks in the cloud</a:t>
            </a:r>
          </a:p>
          <a:p>
            <a:pPr lvl="1"/>
            <a:endParaRPr lang="en-US" dirty="0"/>
          </a:p>
        </p:txBody>
      </p:sp>
      <p:sp>
        <p:nvSpPr>
          <p:cNvPr id="5" name="Footer Placeholder 4">
            <a:extLst>
              <a:ext uri="{FF2B5EF4-FFF2-40B4-BE49-F238E27FC236}">
                <a16:creationId xmlns:a16="http://schemas.microsoft.com/office/drawing/2014/main" id="{37D28009-BCD2-48BE-8A26-F7821A8F0E78}"/>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7C646BAD-B0EB-47A8-9041-413FC20AEB85}"/>
              </a:ext>
            </a:extLst>
          </p:cNvPr>
          <p:cNvSpPr>
            <a:spLocks noGrp="1"/>
          </p:cNvSpPr>
          <p:nvPr>
            <p:ph type="sldNum" sz="quarter" idx="5"/>
          </p:nvPr>
        </p:nvSpPr>
        <p:spPr/>
        <p:txBody>
          <a:bodyPr/>
          <a:lstStyle/>
          <a:p>
            <a:fld id="{16AA2537-0790-4789-A16C-397C663A3332}" type="slidenum">
              <a:rPr lang="en-US" smtClean="0"/>
              <a:pPr/>
              <a:t>42</a:t>
            </a:fld>
            <a:endParaRPr lang="en-US" dirty="0"/>
          </a:p>
        </p:txBody>
      </p:sp>
    </p:spTree>
    <p:extLst>
      <p:ext uri="{BB962C8B-B14F-4D97-AF65-F5344CB8AC3E}">
        <p14:creationId xmlns:p14="http://schemas.microsoft.com/office/powerpoint/2010/main" val="2938367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000" b="1" dirty="0">
              <a:cs typeface="Arial" panose="020B0604020202020204" pitchFamily="34" charset="0"/>
            </a:endParaRPr>
          </a:p>
          <a:p>
            <a:endParaRPr lang="en-US" dirty="0"/>
          </a:p>
        </p:txBody>
      </p:sp>
      <p:sp>
        <p:nvSpPr>
          <p:cNvPr id="6" name="Footer Placeholder 5">
            <a:extLst>
              <a:ext uri="{FF2B5EF4-FFF2-40B4-BE49-F238E27FC236}">
                <a16:creationId xmlns:a16="http://schemas.microsoft.com/office/drawing/2014/main" id="{F99B969C-99AF-4F92-A6DE-54C94D8941C6}"/>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B82CACA4-7FD7-48C9-B577-D3EE31F02B2C}"/>
              </a:ext>
            </a:extLst>
          </p:cNvPr>
          <p:cNvSpPr>
            <a:spLocks noGrp="1"/>
          </p:cNvSpPr>
          <p:nvPr>
            <p:ph type="sldNum" sz="quarter" idx="5"/>
          </p:nvPr>
        </p:nvSpPr>
        <p:spPr/>
        <p:txBody>
          <a:bodyPr/>
          <a:lstStyle/>
          <a:p>
            <a:fld id="{16AA2537-0790-4789-A16C-397C663A3332}" type="slidenum">
              <a:rPr lang="en-US" smtClean="0"/>
              <a:pPr/>
              <a:t>43</a:t>
            </a:fld>
            <a:endParaRPr lang="en-US" dirty="0"/>
          </a:p>
        </p:txBody>
      </p:sp>
    </p:spTree>
    <p:extLst>
      <p:ext uri="{BB962C8B-B14F-4D97-AF65-F5344CB8AC3E}">
        <p14:creationId xmlns:p14="http://schemas.microsoft.com/office/powerpoint/2010/main" val="27497606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You can control cloud resources from on-prem, using </a:t>
            </a:r>
            <a:r>
              <a:rPr lang="en-US" dirty="0">
                <a:solidFill>
                  <a:srgbClr val="000000"/>
                </a:solidFill>
              </a:rPr>
              <a:t>PowerShell</a:t>
            </a:r>
            <a:r>
              <a:rPr lang="en-US" dirty="0"/>
              <a:t> and CLI</a:t>
            </a:r>
            <a:r>
              <a:rPr lang="en-US" dirty="0">
                <a:solidFill>
                  <a:srgbClr val="000000"/>
                </a:solidFill>
              </a:rPr>
              <a:t>.</a:t>
            </a:r>
            <a:r>
              <a:rPr lang="en-US" dirty="0"/>
              <a:t>  </a:t>
            </a:r>
            <a:r>
              <a:rPr lang="en-US" dirty="0">
                <a:solidFill>
                  <a:srgbClr val="000000"/>
                </a:solidFill>
              </a:rPr>
              <a:t>These</a:t>
            </a:r>
            <a:r>
              <a:rPr lang="en-US" dirty="0"/>
              <a:t> can be leveraged into an automated process</a:t>
            </a:r>
            <a:r>
              <a:rPr lang="en-US" dirty="0">
                <a:solidFill>
                  <a:srgbClr val="000000"/>
                </a:solidFill>
              </a:rPr>
              <a:t>.</a:t>
            </a:r>
            <a:r>
              <a:rPr lang="en-US" dirty="0"/>
              <a:t>  APIs are covered later</a:t>
            </a:r>
            <a:r>
              <a:rPr lang="en-US" dirty="0">
                <a:solidFill>
                  <a:srgbClr val="000000"/>
                </a:solidFill>
              </a:rPr>
              <a:t>.</a:t>
            </a:r>
            <a:r>
              <a:rPr lang="en-US" dirty="0"/>
              <a:t>  This exercise helps break up the length of this first module and prepares you for later exercises.</a:t>
            </a:r>
          </a:p>
          <a:p>
            <a:endParaRPr lang="en-US" dirty="0"/>
          </a:p>
          <a:p>
            <a:r>
              <a:rPr lang="en-US" b="1" dirty="0"/>
              <a:t>Student Notes</a:t>
            </a:r>
          </a:p>
        </p:txBody>
      </p:sp>
      <p:sp>
        <p:nvSpPr>
          <p:cNvPr id="5" name="Footer Placeholder 4">
            <a:extLst>
              <a:ext uri="{FF2B5EF4-FFF2-40B4-BE49-F238E27FC236}">
                <a16:creationId xmlns:a16="http://schemas.microsoft.com/office/drawing/2014/main" id="{D84CE8C0-D440-40BB-B49B-D5ACE540D4C9}"/>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B5D404B2-7D12-4DA1-937B-A9A78EE5F1FD}"/>
              </a:ext>
            </a:extLst>
          </p:cNvPr>
          <p:cNvSpPr>
            <a:spLocks noGrp="1"/>
          </p:cNvSpPr>
          <p:nvPr>
            <p:ph type="sldNum" sz="quarter" idx="5"/>
          </p:nvPr>
        </p:nvSpPr>
        <p:spPr/>
        <p:txBody>
          <a:bodyPr/>
          <a:lstStyle/>
          <a:p>
            <a:fld id="{16AA2537-0790-4789-A16C-397C663A3332}" type="slidenum">
              <a:rPr lang="en-US" smtClean="0"/>
              <a:pPr/>
              <a:t>44</a:t>
            </a:fld>
            <a:endParaRPr lang="en-US" dirty="0"/>
          </a:p>
        </p:txBody>
      </p:sp>
    </p:spTree>
    <p:extLst>
      <p:ext uri="{BB962C8B-B14F-4D97-AF65-F5344CB8AC3E}">
        <p14:creationId xmlns:p14="http://schemas.microsoft.com/office/powerpoint/2010/main" val="1406344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solidFill>
                  <a:srgbClr val="000000"/>
                </a:solidFill>
              </a:rPr>
              <a:t>Basic point of these questions is to focus back on the IAM user and roles. For Azure we are using the root login information.</a:t>
            </a:r>
            <a:endParaRPr lang="en-US" dirty="0"/>
          </a:p>
          <a:p>
            <a:endParaRPr lang="en-US" b="1" dirty="0"/>
          </a:p>
          <a:p>
            <a:r>
              <a:rPr lang="en-US" b="1" dirty="0"/>
              <a:t>Student Notes</a:t>
            </a:r>
          </a:p>
          <a:p>
            <a:r>
              <a:rPr lang="en-US" dirty="0"/>
              <a:t>If you encounter an issue, notify your instructor immediately so that it can be resolved</a:t>
            </a:r>
            <a:r>
              <a:rPr lang="en-US" baseline="0" dirty="0"/>
              <a:t> promptly</a:t>
            </a:r>
            <a:r>
              <a:rPr lang="en-US" dirty="0"/>
              <a:t>.</a:t>
            </a:r>
            <a:endParaRPr lang="en-US" b="1" dirty="0"/>
          </a:p>
          <a:p>
            <a:endParaRPr lang="en-US" dirty="0"/>
          </a:p>
        </p:txBody>
      </p:sp>
      <p:sp>
        <p:nvSpPr>
          <p:cNvPr id="6" name="Footer Placeholder 5">
            <a:extLst>
              <a:ext uri="{FF2B5EF4-FFF2-40B4-BE49-F238E27FC236}">
                <a16:creationId xmlns:a16="http://schemas.microsoft.com/office/drawing/2014/main" id="{0663E3FE-CEBD-476B-8016-3A8C48C9DB7C}"/>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296A2047-F2EB-4BAD-9042-B81D709F7B19}"/>
              </a:ext>
            </a:extLst>
          </p:cNvPr>
          <p:cNvSpPr>
            <a:spLocks noGrp="1"/>
          </p:cNvSpPr>
          <p:nvPr>
            <p:ph type="sldNum" sz="quarter" idx="5"/>
          </p:nvPr>
        </p:nvSpPr>
        <p:spPr/>
        <p:txBody>
          <a:bodyPr/>
          <a:lstStyle/>
          <a:p>
            <a:fld id="{16AA2537-0790-4789-A16C-397C663A3332}" type="slidenum">
              <a:rPr lang="en-US" smtClean="0"/>
              <a:pPr/>
              <a:t>45</a:t>
            </a:fld>
            <a:endParaRPr lang="en-US" dirty="0"/>
          </a:p>
        </p:txBody>
      </p:sp>
    </p:spTree>
    <p:extLst>
      <p:ext uri="{BB962C8B-B14F-4D97-AF65-F5344CB8AC3E}">
        <p14:creationId xmlns:p14="http://schemas.microsoft.com/office/powerpoint/2010/main" val="11803018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ndParaRPr>
          </a:p>
        </p:txBody>
      </p:sp>
      <p:sp>
        <p:nvSpPr>
          <p:cNvPr id="5" name="Footer Placeholder 4">
            <a:extLst>
              <a:ext uri="{FF2B5EF4-FFF2-40B4-BE49-F238E27FC236}">
                <a16:creationId xmlns:a16="http://schemas.microsoft.com/office/drawing/2014/main" id="{7314D128-F932-463B-9DF8-2F2415860AEA}"/>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3F4595FE-6802-4ECF-8B73-16B0156DB510}"/>
              </a:ext>
            </a:extLst>
          </p:cNvPr>
          <p:cNvSpPr>
            <a:spLocks noGrp="1"/>
          </p:cNvSpPr>
          <p:nvPr>
            <p:ph type="sldNum" sz="quarter" idx="5"/>
          </p:nvPr>
        </p:nvSpPr>
        <p:spPr/>
        <p:txBody>
          <a:bodyPr/>
          <a:lstStyle/>
          <a:p>
            <a:fld id="{16AA2537-0790-4789-A16C-397C663A3332}" type="slidenum">
              <a:rPr lang="en-US" smtClean="0"/>
              <a:pPr/>
              <a:t>46</a:t>
            </a:fld>
            <a:endParaRPr lang="en-US" dirty="0"/>
          </a:p>
        </p:txBody>
      </p:sp>
    </p:spTree>
    <p:extLst>
      <p:ext uri="{BB962C8B-B14F-4D97-AF65-F5344CB8AC3E}">
        <p14:creationId xmlns:p14="http://schemas.microsoft.com/office/powerpoint/2010/main" val="4183059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BE25DFAD-992C-4DDA-A764-1FDA576CF8E1}"/>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8096B41-9932-4B5C-832A-6F922F1214AB}"/>
              </a:ext>
            </a:extLst>
          </p:cNvPr>
          <p:cNvSpPr>
            <a:spLocks noGrp="1"/>
          </p:cNvSpPr>
          <p:nvPr>
            <p:ph type="sldNum" sz="quarter" idx="5"/>
          </p:nvPr>
        </p:nvSpPr>
        <p:spPr/>
        <p:txBody>
          <a:bodyPr/>
          <a:lstStyle/>
          <a:p>
            <a:fld id="{16AA2537-0790-4789-A16C-397C663A3332}" type="slidenum">
              <a:rPr lang="en-US" smtClean="0"/>
              <a:pPr/>
              <a:t>47</a:t>
            </a:fld>
            <a:endParaRPr lang="en-US" dirty="0"/>
          </a:p>
        </p:txBody>
      </p:sp>
    </p:spTree>
    <p:extLst>
      <p:ext uri="{BB962C8B-B14F-4D97-AF65-F5344CB8AC3E}">
        <p14:creationId xmlns:p14="http://schemas.microsoft.com/office/powerpoint/2010/main" val="1679433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Instructor Notes</a:t>
            </a:r>
          </a:p>
          <a:p>
            <a:r>
              <a:rPr lang="en-US" dirty="0"/>
              <a:t>Cloud Manager can now automate the deployment of </a:t>
            </a:r>
            <a:r>
              <a:rPr lang="en-US" u="sng" dirty="0">
                <a:solidFill>
                  <a:srgbClr val="000000"/>
                </a:solidFill>
                <a:hlinkClick r:id="rId3">
                  <a:extLst>
                    <a:ext uri="{A12FA001-AC4F-418D-AE19-62706E023703}">
                      <ahyp:hlinkClr xmlns:ahyp="http://schemas.microsoft.com/office/drawing/2018/hyperlinkcolor" val="tx"/>
                    </a:ext>
                  </a:extLst>
                </a:hlinkClick>
              </a:rPr>
              <a:t>NetApp Trident</a:t>
            </a:r>
            <a:r>
              <a:rPr lang="en-US" dirty="0"/>
              <a:t> on a single </a:t>
            </a:r>
            <a:r>
              <a:rPr lang="en-US" dirty="0">
                <a:solidFill>
                  <a:srgbClr val="000000"/>
                </a:solidFill>
              </a:rPr>
              <a:t>Kubernetes</a:t>
            </a:r>
            <a:r>
              <a:rPr lang="en-US" dirty="0"/>
              <a:t> cluster, so you can use </a:t>
            </a:r>
            <a:r>
              <a:rPr lang="en-US" dirty="0">
                <a:solidFill>
                  <a:srgbClr val="000000"/>
                </a:solidFill>
              </a:rPr>
              <a:t>Cloud Volumes ONTAP</a:t>
            </a:r>
            <a:r>
              <a:rPr lang="en-US" dirty="0"/>
              <a:t> as persistent storage for containers. For more information, see</a:t>
            </a:r>
          </a:p>
          <a:p>
            <a:r>
              <a:rPr lang="en-US" u="sng" dirty="0">
                <a:hlinkClick r:id="rId4"/>
              </a:rPr>
              <a:t>https://docs.netapp.com/us-en/occm/reference_new_occm.html</a:t>
            </a:r>
            <a:endParaRPr lang="en-US" dirty="0"/>
          </a:p>
          <a:p>
            <a:endParaRPr lang="en-US" dirty="0"/>
          </a:p>
        </p:txBody>
      </p:sp>
      <p:sp>
        <p:nvSpPr>
          <p:cNvPr id="6" name="Footer Placeholder 5">
            <a:extLst>
              <a:ext uri="{FF2B5EF4-FFF2-40B4-BE49-F238E27FC236}">
                <a16:creationId xmlns:a16="http://schemas.microsoft.com/office/drawing/2014/main" id="{91098B6C-A020-499F-B035-BE197CF554E5}"/>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E5E6AF62-8A87-4832-BCB3-ED2E2BF38C60}"/>
              </a:ext>
            </a:extLst>
          </p:cNvPr>
          <p:cNvSpPr>
            <a:spLocks noGrp="1"/>
          </p:cNvSpPr>
          <p:nvPr>
            <p:ph type="sldNum" sz="quarter" idx="5"/>
          </p:nvPr>
        </p:nvSpPr>
        <p:spPr/>
        <p:txBody>
          <a:bodyPr/>
          <a:lstStyle/>
          <a:p>
            <a:fld id="{16AA2537-0790-4789-A16C-397C663A3332}" type="slidenum">
              <a:rPr lang="en-US" smtClean="0"/>
              <a:pPr/>
              <a:t>48</a:t>
            </a:fld>
            <a:endParaRPr lang="en-US" dirty="0"/>
          </a:p>
        </p:txBody>
      </p:sp>
      <p:sp>
        <p:nvSpPr>
          <p:cNvPr id="11" name="Slide Image Placeholder 10">
            <a:extLst>
              <a:ext uri="{FF2B5EF4-FFF2-40B4-BE49-F238E27FC236}">
                <a16:creationId xmlns:a16="http://schemas.microsoft.com/office/drawing/2014/main" id="{A92C4E87-6F69-48AD-85E1-9C59C9367251}"/>
              </a:ext>
            </a:extLst>
          </p:cNvPr>
          <p:cNvSpPr>
            <a:spLocks noGrp="1" noRot="1" noChangeAspect="1"/>
          </p:cNvSpPr>
          <p:nvPr>
            <p:ph type="sldImg"/>
          </p:nvPr>
        </p:nvSpPr>
        <p:spPr/>
      </p:sp>
    </p:spTree>
    <p:extLst>
      <p:ext uri="{BB962C8B-B14F-4D97-AF65-F5344CB8AC3E}">
        <p14:creationId xmlns:p14="http://schemas.microsoft.com/office/powerpoint/2010/main" val="20983598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This slide lists other OnCommand Suite of products used in private data center environment.</a:t>
            </a:r>
          </a:p>
        </p:txBody>
      </p:sp>
      <p:sp>
        <p:nvSpPr>
          <p:cNvPr id="6" name="Footer Placeholder 5">
            <a:extLst>
              <a:ext uri="{FF2B5EF4-FFF2-40B4-BE49-F238E27FC236}">
                <a16:creationId xmlns:a16="http://schemas.microsoft.com/office/drawing/2014/main" id="{907551DE-5F6A-4AFA-B266-682BE4B8E588}"/>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D1BEC4FB-2CCD-4814-B470-0C73557CCF30}"/>
              </a:ext>
            </a:extLst>
          </p:cNvPr>
          <p:cNvSpPr>
            <a:spLocks noGrp="1"/>
          </p:cNvSpPr>
          <p:nvPr>
            <p:ph type="sldNum" sz="quarter" idx="5"/>
          </p:nvPr>
        </p:nvSpPr>
        <p:spPr/>
        <p:txBody>
          <a:bodyPr/>
          <a:lstStyle/>
          <a:p>
            <a:fld id="{16AA2537-0790-4789-A16C-397C663A3332}" type="slidenum">
              <a:rPr lang="en-US" smtClean="0"/>
              <a:pPr/>
              <a:t>49</a:t>
            </a:fld>
            <a:endParaRPr lang="en-US" dirty="0"/>
          </a:p>
        </p:txBody>
      </p:sp>
    </p:spTree>
    <p:extLst>
      <p:ext uri="{BB962C8B-B14F-4D97-AF65-F5344CB8AC3E}">
        <p14:creationId xmlns:p14="http://schemas.microsoft.com/office/powerpoint/2010/main" val="2029769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Student Notes </a:t>
            </a:r>
            <a:endParaRPr lang="en-US" dirty="0"/>
          </a:p>
          <a:p>
            <a:pPr lvl="0">
              <a:defRPr/>
            </a:pPr>
            <a:r>
              <a:rPr lang="en-US" dirty="0">
                <a:solidFill>
                  <a:srgbClr val="000000"/>
                </a:solidFill>
              </a:rPr>
              <a:t>Customers</a:t>
            </a:r>
            <a:r>
              <a:rPr lang="en-US" dirty="0"/>
              <a:t>’ data is often in several locations and disjointed and requires separate management, </a:t>
            </a:r>
            <a:r>
              <a:rPr lang="en-US" dirty="0">
                <a:solidFill>
                  <a:srgbClr val="000000"/>
                </a:solidFill>
              </a:rPr>
              <a:t>maintenance, and</a:t>
            </a:r>
            <a:r>
              <a:rPr lang="en-US" dirty="0"/>
              <a:t> backup solutions. The </a:t>
            </a:r>
            <a:r>
              <a:rPr lang="en-US" dirty="0">
                <a:solidFill>
                  <a:srgbClr val="000000"/>
                </a:solidFill>
              </a:rPr>
              <a:t>Data Fabric</a:t>
            </a:r>
            <a:r>
              <a:rPr lang="en-US" dirty="0"/>
              <a:t> powered by </a:t>
            </a:r>
            <a:r>
              <a:rPr lang="en-US" dirty="0">
                <a:solidFill>
                  <a:srgbClr val="000000"/>
                </a:solidFill>
              </a:rPr>
              <a:t>NetApp </a:t>
            </a:r>
            <a:r>
              <a:rPr lang="en-US" dirty="0"/>
              <a:t>enables customers to access and manage their data no matter where it </a:t>
            </a:r>
            <a:r>
              <a:rPr lang="en-US" dirty="0">
                <a:solidFill>
                  <a:srgbClr val="000000"/>
                </a:solidFill>
              </a:rPr>
              <a:t>exists</a:t>
            </a:r>
            <a:r>
              <a:rPr lang="en-US" dirty="0"/>
              <a:t>.</a:t>
            </a:r>
          </a:p>
        </p:txBody>
      </p:sp>
      <p:sp>
        <p:nvSpPr>
          <p:cNvPr id="6" name="Footer Placeholder 5">
            <a:extLst>
              <a:ext uri="{FF2B5EF4-FFF2-40B4-BE49-F238E27FC236}">
                <a16:creationId xmlns:a16="http://schemas.microsoft.com/office/drawing/2014/main" id="{51516168-A0B5-4054-9FC1-1B77D8C6451B}"/>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B3DBC8BA-D3FE-4FB7-A7B8-C5AA2FDE3BD5}"/>
              </a:ext>
            </a:extLst>
          </p:cNvPr>
          <p:cNvSpPr>
            <a:spLocks noGrp="1"/>
          </p:cNvSpPr>
          <p:nvPr>
            <p:ph type="sldNum" sz="quarter" idx="5"/>
          </p:nvPr>
        </p:nvSpPr>
        <p:spPr/>
        <p:txBody>
          <a:bodyPr/>
          <a:lstStyle/>
          <a:p>
            <a:fld id="{16AA2537-0790-4789-A16C-397C663A3332}" type="slidenum">
              <a:rPr lang="en-US" smtClean="0"/>
              <a:pPr/>
              <a:t>5</a:t>
            </a:fld>
            <a:endParaRPr lang="en-US" dirty="0"/>
          </a:p>
        </p:txBody>
      </p:sp>
    </p:spTree>
    <p:extLst>
      <p:ext uri="{BB962C8B-B14F-4D97-AF65-F5344CB8AC3E}">
        <p14:creationId xmlns:p14="http://schemas.microsoft.com/office/powerpoint/2010/main" val="8684690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7C694DBC-1466-46DF-8E61-7CAEB191F579}"/>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786D56A3-B262-4DDD-B88B-3B8AC99F77E3}"/>
              </a:ext>
            </a:extLst>
          </p:cNvPr>
          <p:cNvSpPr>
            <a:spLocks noGrp="1"/>
          </p:cNvSpPr>
          <p:nvPr>
            <p:ph type="sldNum" sz="quarter" idx="5"/>
          </p:nvPr>
        </p:nvSpPr>
        <p:spPr/>
        <p:txBody>
          <a:bodyPr/>
          <a:lstStyle/>
          <a:p>
            <a:fld id="{16AA2537-0790-4789-A16C-397C663A3332}" type="slidenum">
              <a:rPr lang="en-US" smtClean="0"/>
              <a:pPr/>
              <a:t>50</a:t>
            </a:fld>
            <a:endParaRPr lang="en-US" dirty="0"/>
          </a:p>
        </p:txBody>
      </p:sp>
    </p:spTree>
    <p:extLst>
      <p:ext uri="{BB962C8B-B14F-4D97-AF65-F5344CB8AC3E}">
        <p14:creationId xmlns:p14="http://schemas.microsoft.com/office/powerpoint/2010/main" val="20114124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The cloud, as you probably already know, is controlled using </a:t>
            </a:r>
            <a:r>
              <a:rPr lang="en-US" dirty="0">
                <a:solidFill>
                  <a:srgbClr val="000000"/>
                </a:solidFill>
              </a:rPr>
              <a:t>application programming interfaces</a:t>
            </a:r>
            <a:r>
              <a:rPr lang="en-US" dirty="0"/>
              <a:t> (APIs), whether through automation tools, orchestration tools, scripting, or swagger.</a:t>
            </a:r>
          </a:p>
          <a:p>
            <a:endParaRPr lang="en-US" dirty="0"/>
          </a:p>
          <a:p>
            <a:r>
              <a:rPr lang="en-US" dirty="0">
                <a:solidFill>
                  <a:srgbClr val="000000"/>
                </a:solidFill>
              </a:rPr>
              <a:t>Information on</a:t>
            </a:r>
            <a:r>
              <a:rPr lang="en-US" dirty="0"/>
              <a:t> using the API for cloud data services, [1] including the NetApp Cloud Central Services API itself, can be found on </a:t>
            </a:r>
            <a:r>
              <a:rPr lang="en-US" dirty="0">
                <a:solidFill>
                  <a:srgbClr val="000000"/>
                </a:solidFill>
              </a:rPr>
              <a:t>Cloud Central</a:t>
            </a:r>
            <a:r>
              <a:rPr lang="en-US" dirty="0"/>
              <a:t>. </a:t>
            </a:r>
          </a:p>
        </p:txBody>
      </p:sp>
      <p:sp>
        <p:nvSpPr>
          <p:cNvPr id="5" name="Footer Placeholder 4">
            <a:extLst>
              <a:ext uri="{FF2B5EF4-FFF2-40B4-BE49-F238E27FC236}">
                <a16:creationId xmlns:a16="http://schemas.microsoft.com/office/drawing/2014/main" id="{9421F641-DEFA-4493-9379-A4D791E235C3}"/>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4386460E-EF55-4938-920F-A757F7D19A20}"/>
              </a:ext>
            </a:extLst>
          </p:cNvPr>
          <p:cNvSpPr>
            <a:spLocks noGrp="1"/>
          </p:cNvSpPr>
          <p:nvPr>
            <p:ph type="sldNum" sz="quarter" idx="5"/>
          </p:nvPr>
        </p:nvSpPr>
        <p:spPr/>
        <p:txBody>
          <a:bodyPr/>
          <a:lstStyle/>
          <a:p>
            <a:fld id="{16AA2537-0790-4789-A16C-397C663A3332}" type="slidenum">
              <a:rPr lang="en-US" smtClean="0"/>
              <a:pPr/>
              <a:t>51</a:t>
            </a:fld>
            <a:endParaRPr lang="en-US" dirty="0"/>
          </a:p>
        </p:txBody>
      </p:sp>
    </p:spTree>
    <p:extLst>
      <p:ext uri="{BB962C8B-B14F-4D97-AF65-F5344CB8AC3E}">
        <p14:creationId xmlns:p14="http://schemas.microsoft.com/office/powerpoint/2010/main" val="20631765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solidFill>
                  <a:srgbClr val="000000"/>
                </a:solidFill>
              </a:rPr>
              <a:t>This</a:t>
            </a:r>
            <a:r>
              <a:rPr lang="en-US" dirty="0"/>
              <a:t> is an example of the NetApp Cloud Central Services API documentation. The document uses swagger, which is an </a:t>
            </a:r>
            <a:r>
              <a:rPr lang="en-US" dirty="0">
                <a:solidFill>
                  <a:srgbClr val="000000"/>
                </a:solidFill>
              </a:rPr>
              <a:t>open source</a:t>
            </a:r>
            <a:r>
              <a:rPr lang="en-US" dirty="0"/>
              <a:t> software framework used by developers to design, build, document, and consume RESTful Web services.</a:t>
            </a:r>
          </a:p>
          <a:p>
            <a:endParaRPr lang="en-US" dirty="0"/>
          </a:p>
          <a:p>
            <a:r>
              <a:rPr lang="en-US" dirty="0"/>
              <a:t>The NetApp Cloud Central Services API is meant to be used to perform basic operations on a user's account unrelated to any specific service. Generally speaking, anything that can be done through the Dashboard </a:t>
            </a:r>
            <a:r>
              <a:rPr lang="en-US" dirty="0">
                <a:solidFill>
                  <a:srgbClr val="000000"/>
                </a:solidFill>
              </a:rPr>
              <a:t>User Interface</a:t>
            </a:r>
            <a:r>
              <a:rPr lang="en-US" dirty="0"/>
              <a:t> can also be done through this API.</a:t>
            </a:r>
          </a:p>
          <a:p>
            <a:endParaRPr lang="en-US" dirty="0"/>
          </a:p>
          <a:p>
            <a:r>
              <a:rPr lang="en-US" dirty="0"/>
              <a:t>[1] Expanding the </a:t>
            </a:r>
            <a:r>
              <a:rPr lang="en-US" dirty="0">
                <a:solidFill>
                  <a:srgbClr val="000000"/>
                </a:solidFill>
              </a:rPr>
              <a:t>POST</a:t>
            </a:r>
            <a:r>
              <a:rPr lang="en-US" dirty="0"/>
              <a:t> command enables you to view the [2] parameters, [3] request body and [4] responses. You can also [5] </a:t>
            </a:r>
            <a:r>
              <a:rPr lang="en-US" b="1" dirty="0"/>
              <a:t>Try it out</a:t>
            </a:r>
            <a:r>
              <a:rPr lang="en-US" dirty="0"/>
              <a:t>, which is standard in most swagger documentation.</a:t>
            </a:r>
          </a:p>
        </p:txBody>
      </p:sp>
      <p:sp>
        <p:nvSpPr>
          <p:cNvPr id="5" name="Footer Placeholder 4">
            <a:extLst>
              <a:ext uri="{FF2B5EF4-FFF2-40B4-BE49-F238E27FC236}">
                <a16:creationId xmlns:a16="http://schemas.microsoft.com/office/drawing/2014/main" id="{872319E9-6731-4FE6-9632-3CD3FD3F08C5}"/>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98677CB1-C62E-41CA-B12C-DE38106A5BC0}"/>
              </a:ext>
            </a:extLst>
          </p:cNvPr>
          <p:cNvSpPr>
            <a:spLocks noGrp="1"/>
          </p:cNvSpPr>
          <p:nvPr>
            <p:ph type="sldNum" sz="quarter" idx="5"/>
          </p:nvPr>
        </p:nvSpPr>
        <p:spPr/>
        <p:txBody>
          <a:bodyPr/>
          <a:lstStyle/>
          <a:p>
            <a:fld id="{16AA2537-0790-4789-A16C-397C663A3332}" type="slidenum">
              <a:rPr lang="en-US" smtClean="0"/>
              <a:pPr/>
              <a:t>52</a:t>
            </a:fld>
            <a:endParaRPr lang="en-US" dirty="0"/>
          </a:p>
        </p:txBody>
      </p:sp>
    </p:spTree>
    <p:extLst>
      <p:ext uri="{BB962C8B-B14F-4D97-AF65-F5344CB8AC3E}">
        <p14:creationId xmlns:p14="http://schemas.microsoft.com/office/powerpoint/2010/main" val="21150868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p>
          <a:p>
            <a:r>
              <a:rPr lang="en-US" dirty="0">
                <a:solidFill>
                  <a:srgbClr val="000000"/>
                </a:solidFill>
              </a:rPr>
              <a:t>This</a:t>
            </a:r>
            <a:r>
              <a:rPr lang="en-US" dirty="0"/>
              <a:t> is an example of the NetApp Cloud Central Services API documentation. The document uses swagger, which is an </a:t>
            </a:r>
            <a:r>
              <a:rPr lang="en-US" dirty="0">
                <a:solidFill>
                  <a:srgbClr val="000000"/>
                </a:solidFill>
              </a:rPr>
              <a:t>open source</a:t>
            </a:r>
            <a:r>
              <a:rPr lang="en-US" dirty="0"/>
              <a:t> software framework used by developers to design, build, document, and consume RESTful Web services.</a:t>
            </a:r>
          </a:p>
          <a:p>
            <a:endParaRPr lang="en-US" dirty="0"/>
          </a:p>
          <a:p>
            <a:r>
              <a:rPr lang="en-US" dirty="0"/>
              <a:t>The NetApp Cloud Central Services API is meant to be used to perform basic operations on a user's account unrelated to any specific service. Generally speaking, anything that can be done through the Dashboard </a:t>
            </a:r>
            <a:r>
              <a:rPr lang="en-US" dirty="0">
                <a:solidFill>
                  <a:srgbClr val="000000"/>
                </a:solidFill>
              </a:rPr>
              <a:t>User Interface</a:t>
            </a:r>
            <a:r>
              <a:rPr lang="en-US" dirty="0"/>
              <a:t> can also be done through this API.</a:t>
            </a:r>
          </a:p>
          <a:p>
            <a:endParaRPr lang="en-US" dirty="0"/>
          </a:p>
          <a:p>
            <a:r>
              <a:rPr lang="en-US" dirty="0"/>
              <a:t>[1] Expanding the </a:t>
            </a:r>
            <a:r>
              <a:rPr lang="en-US" dirty="0">
                <a:solidFill>
                  <a:srgbClr val="000000"/>
                </a:solidFill>
              </a:rPr>
              <a:t>POST</a:t>
            </a:r>
            <a:r>
              <a:rPr lang="en-US" dirty="0"/>
              <a:t> command enables you to view the [2] parameters, [3] request body and [4] responses. You can also [5] </a:t>
            </a:r>
            <a:r>
              <a:rPr lang="en-US" b="1" dirty="0"/>
              <a:t>Try it out</a:t>
            </a:r>
            <a:r>
              <a:rPr lang="en-US" dirty="0"/>
              <a:t>, which is standard in most swagger documentation.</a:t>
            </a:r>
          </a:p>
        </p:txBody>
      </p:sp>
      <p:sp>
        <p:nvSpPr>
          <p:cNvPr id="5" name="Footer Placeholder 4">
            <a:extLst>
              <a:ext uri="{FF2B5EF4-FFF2-40B4-BE49-F238E27FC236}">
                <a16:creationId xmlns:a16="http://schemas.microsoft.com/office/drawing/2014/main" id="{A82FF82D-9835-4AFE-A2E1-82C819B61A37}"/>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D1387D4D-3397-4E74-A1AE-752881586306}"/>
              </a:ext>
            </a:extLst>
          </p:cNvPr>
          <p:cNvSpPr>
            <a:spLocks noGrp="1"/>
          </p:cNvSpPr>
          <p:nvPr>
            <p:ph type="sldNum" sz="quarter" idx="5"/>
          </p:nvPr>
        </p:nvSpPr>
        <p:spPr/>
        <p:txBody>
          <a:bodyPr/>
          <a:lstStyle/>
          <a:p>
            <a:fld id="{16AA2537-0790-4789-A16C-397C663A3332}" type="slidenum">
              <a:rPr lang="en-US" smtClean="0"/>
              <a:pPr/>
              <a:t>53</a:t>
            </a:fld>
            <a:endParaRPr lang="en-US" dirty="0"/>
          </a:p>
        </p:txBody>
      </p:sp>
    </p:spTree>
    <p:extLst>
      <p:ext uri="{BB962C8B-B14F-4D97-AF65-F5344CB8AC3E}">
        <p14:creationId xmlns:p14="http://schemas.microsoft.com/office/powerpoint/2010/main" val="2678703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EB1D6E9D-BB61-45CF-BC70-F99822957EAE}"/>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E4C1F4BA-E54E-4AF3-8283-10B6B682CA4F}"/>
              </a:ext>
            </a:extLst>
          </p:cNvPr>
          <p:cNvSpPr>
            <a:spLocks noGrp="1"/>
          </p:cNvSpPr>
          <p:nvPr>
            <p:ph type="sldNum" sz="quarter" idx="5"/>
          </p:nvPr>
        </p:nvSpPr>
        <p:spPr/>
        <p:txBody>
          <a:bodyPr/>
          <a:lstStyle/>
          <a:p>
            <a:fld id="{16AA2537-0790-4789-A16C-397C663A3332}" type="slidenum">
              <a:rPr lang="en-US" smtClean="0"/>
              <a:pPr/>
              <a:t>54</a:t>
            </a:fld>
            <a:endParaRPr lang="en-US" dirty="0"/>
          </a:p>
        </p:txBody>
      </p:sp>
    </p:spTree>
    <p:extLst>
      <p:ext uri="{BB962C8B-B14F-4D97-AF65-F5344CB8AC3E}">
        <p14:creationId xmlns:p14="http://schemas.microsoft.com/office/powerpoint/2010/main" val="2531534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To understand the NetApp </a:t>
            </a:r>
            <a:r>
              <a:rPr lang="en-US" dirty="0">
                <a:solidFill>
                  <a:srgbClr val="000000"/>
                </a:solidFill>
              </a:rPr>
              <a:t>Kubernetes</a:t>
            </a:r>
            <a:r>
              <a:rPr lang="en-US" dirty="0"/>
              <a:t> Service</a:t>
            </a:r>
            <a:r>
              <a:rPr lang="en-US" dirty="0">
                <a:solidFill>
                  <a:srgbClr val="000000"/>
                </a:solidFill>
              </a:rPr>
              <a:t>, We</a:t>
            </a:r>
            <a:r>
              <a:rPr lang="en-US" dirty="0"/>
              <a:t> need to talk about </a:t>
            </a:r>
            <a:r>
              <a:rPr lang="en-US" dirty="0">
                <a:solidFill>
                  <a:srgbClr val="000000"/>
                </a:solidFill>
              </a:rPr>
              <a:t>Kubernetes</a:t>
            </a:r>
            <a:r>
              <a:rPr lang="en-US" dirty="0"/>
              <a:t> which is container orchestrator.</a:t>
            </a:r>
          </a:p>
          <a:p>
            <a:endParaRPr lang="en-US" dirty="0"/>
          </a:p>
          <a:p>
            <a:r>
              <a:rPr lang="en-US" dirty="0"/>
              <a:t>To understand container orchestrators, </a:t>
            </a:r>
            <a:r>
              <a:rPr lang="en-US" dirty="0">
                <a:solidFill>
                  <a:srgbClr val="000000"/>
                </a:solidFill>
              </a:rPr>
              <a:t>we</a:t>
            </a:r>
            <a:r>
              <a:rPr lang="en-US" dirty="0"/>
              <a:t> need to understand containerization technology. So </a:t>
            </a:r>
            <a:r>
              <a:rPr lang="en-US" dirty="0">
                <a:solidFill>
                  <a:srgbClr val="000000"/>
                </a:solidFill>
              </a:rPr>
              <a:t>we</a:t>
            </a:r>
            <a:r>
              <a:rPr lang="en-US" dirty="0"/>
              <a:t> </a:t>
            </a:r>
            <a:r>
              <a:rPr lang="en-US" dirty="0">
                <a:solidFill>
                  <a:srgbClr val="000000"/>
                </a:solidFill>
              </a:rPr>
              <a:t>will talk</a:t>
            </a:r>
            <a:r>
              <a:rPr lang="en-US" dirty="0"/>
              <a:t> about both before discussing NKS.</a:t>
            </a:r>
          </a:p>
          <a:p>
            <a:endParaRPr lang="en-US" dirty="0"/>
          </a:p>
          <a:p>
            <a:endParaRPr lang="en-US" dirty="0"/>
          </a:p>
        </p:txBody>
      </p:sp>
      <p:sp>
        <p:nvSpPr>
          <p:cNvPr id="6" name="Footer Placeholder 5">
            <a:extLst>
              <a:ext uri="{FF2B5EF4-FFF2-40B4-BE49-F238E27FC236}">
                <a16:creationId xmlns:a16="http://schemas.microsoft.com/office/drawing/2014/main" id="{AA7E2F12-77E1-4E81-BBF7-25F30EC6AEEE}"/>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652DFDA2-CC95-441C-8E09-4C0AA0048670}"/>
              </a:ext>
            </a:extLst>
          </p:cNvPr>
          <p:cNvSpPr>
            <a:spLocks noGrp="1"/>
          </p:cNvSpPr>
          <p:nvPr>
            <p:ph type="sldNum" sz="quarter" idx="5"/>
          </p:nvPr>
        </p:nvSpPr>
        <p:spPr/>
        <p:txBody>
          <a:bodyPr/>
          <a:lstStyle/>
          <a:p>
            <a:fld id="{16AA2537-0790-4789-A16C-397C663A3332}" type="slidenum">
              <a:rPr lang="en-US" smtClean="0"/>
              <a:pPr/>
              <a:t>55</a:t>
            </a:fld>
            <a:endParaRPr lang="en-US" dirty="0"/>
          </a:p>
        </p:txBody>
      </p:sp>
    </p:spTree>
    <p:extLst>
      <p:ext uri="{BB962C8B-B14F-4D97-AF65-F5344CB8AC3E}">
        <p14:creationId xmlns:p14="http://schemas.microsoft.com/office/powerpoint/2010/main" val="1387723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Virtualization technology </a:t>
            </a:r>
            <a:r>
              <a:rPr lang="en-US" dirty="0">
                <a:solidFill>
                  <a:srgbClr val="000000"/>
                </a:solidFill>
              </a:rPr>
              <a:t>allows</a:t>
            </a:r>
            <a:r>
              <a:rPr lang="en-US" dirty="0"/>
              <a:t> us to virtualize the underlying hardware so that </a:t>
            </a:r>
            <a:r>
              <a:rPr lang="en-US" dirty="0">
                <a:solidFill>
                  <a:srgbClr val="000000"/>
                </a:solidFill>
              </a:rPr>
              <a:t>we</a:t>
            </a:r>
            <a:r>
              <a:rPr lang="en-US" dirty="0"/>
              <a:t> can have multiple virtual machines running different </a:t>
            </a:r>
            <a:r>
              <a:rPr lang="en-US" dirty="0">
                <a:solidFill>
                  <a:srgbClr val="000000"/>
                </a:solidFill>
              </a:rPr>
              <a:t>OS</a:t>
            </a:r>
            <a:r>
              <a:rPr lang="en-US" dirty="0"/>
              <a:t> all </a:t>
            </a:r>
            <a:r>
              <a:rPr lang="en-US" dirty="0">
                <a:solidFill>
                  <a:srgbClr val="000000"/>
                </a:solidFill>
              </a:rPr>
              <a:t>sharing the same</a:t>
            </a:r>
            <a:r>
              <a:rPr lang="en-US" dirty="0"/>
              <a:t> hardware. </a:t>
            </a:r>
            <a:r>
              <a:rPr lang="en-US" dirty="0">
                <a:solidFill>
                  <a:srgbClr val="000000"/>
                </a:solidFill>
              </a:rPr>
              <a:t>This</a:t>
            </a:r>
            <a:r>
              <a:rPr lang="en-US" dirty="0"/>
              <a:t> gives us better </a:t>
            </a:r>
            <a:r>
              <a:rPr lang="en-US" dirty="0">
                <a:solidFill>
                  <a:srgbClr val="000000"/>
                </a:solidFill>
              </a:rPr>
              <a:t>utilization</a:t>
            </a:r>
            <a:r>
              <a:rPr lang="en-US" dirty="0"/>
              <a:t> of the underlying hardware. But each </a:t>
            </a:r>
            <a:r>
              <a:rPr lang="en-US" dirty="0">
                <a:solidFill>
                  <a:srgbClr val="000000"/>
                </a:solidFill>
              </a:rPr>
              <a:t>VM consume</a:t>
            </a:r>
            <a:r>
              <a:rPr lang="en-US" dirty="0"/>
              <a:t> more disk space because each </a:t>
            </a:r>
            <a:r>
              <a:rPr lang="en-US" dirty="0">
                <a:solidFill>
                  <a:srgbClr val="000000"/>
                </a:solidFill>
              </a:rPr>
              <a:t>VM</a:t>
            </a:r>
            <a:r>
              <a:rPr lang="en-US" dirty="0"/>
              <a:t> is heavy.</a:t>
            </a:r>
          </a:p>
          <a:p>
            <a:endParaRPr lang="en-US" dirty="0"/>
          </a:p>
          <a:p>
            <a:r>
              <a:rPr lang="en-US" dirty="0"/>
              <a:t>Containerization, also known as operating-system-level virtualization, is a technology that enables multiple isolated user-space instances, called containers, to run in a shared environment. All the application containers running on top of the containerization </a:t>
            </a:r>
            <a:r>
              <a:rPr lang="en-US" dirty="0">
                <a:solidFill>
                  <a:srgbClr val="000000"/>
                </a:solidFill>
              </a:rPr>
              <a:t>software share the same</a:t>
            </a:r>
            <a:r>
              <a:rPr lang="en-US" dirty="0"/>
              <a:t> </a:t>
            </a:r>
            <a:r>
              <a:rPr lang="en-US" dirty="0">
                <a:solidFill>
                  <a:srgbClr val="000000"/>
                </a:solidFill>
              </a:rPr>
              <a:t>OS</a:t>
            </a:r>
            <a:r>
              <a:rPr lang="en-US" dirty="0"/>
              <a:t> kernel running on the server. The container software (</a:t>
            </a:r>
            <a:r>
              <a:rPr lang="en-US" dirty="0">
                <a:solidFill>
                  <a:srgbClr val="000000"/>
                </a:solidFill>
              </a:rPr>
              <a:t>like Docker) can run any distribution of Linux like Debian, Fedora, SUSE or CentOS etc</a:t>
            </a:r>
            <a:r>
              <a:rPr lang="en-US" dirty="0"/>
              <a:t> on top of the same underlying kernel. Each </a:t>
            </a:r>
            <a:r>
              <a:rPr lang="en-US" dirty="0">
                <a:solidFill>
                  <a:srgbClr val="000000"/>
                </a:solidFill>
              </a:rPr>
              <a:t>version</a:t>
            </a:r>
            <a:r>
              <a:rPr lang="en-US" dirty="0"/>
              <a:t> of the container software has only a thin layer of </a:t>
            </a:r>
            <a:r>
              <a:rPr lang="en-US" dirty="0">
                <a:solidFill>
                  <a:srgbClr val="000000"/>
                </a:solidFill>
              </a:rPr>
              <a:t>OS</a:t>
            </a:r>
            <a:r>
              <a:rPr lang="en-US" dirty="0"/>
              <a:t> software that enables it to run on top of the </a:t>
            </a:r>
            <a:r>
              <a:rPr lang="en-US" dirty="0">
                <a:solidFill>
                  <a:srgbClr val="000000"/>
                </a:solidFill>
              </a:rPr>
              <a:t>OS</a:t>
            </a:r>
            <a:r>
              <a:rPr lang="en-US" dirty="0"/>
              <a:t> kernel. </a:t>
            </a:r>
            <a:r>
              <a:rPr lang="en-US" dirty="0">
                <a:solidFill>
                  <a:srgbClr val="000000"/>
                </a:solidFill>
              </a:rPr>
              <a:t>Of course you</a:t>
            </a:r>
            <a:r>
              <a:rPr lang="en-US" dirty="0"/>
              <a:t> </a:t>
            </a:r>
            <a:r>
              <a:rPr lang="en-US" dirty="0">
                <a:solidFill>
                  <a:srgbClr val="000000"/>
                </a:solidFill>
              </a:rPr>
              <a:t>will</a:t>
            </a:r>
            <a:r>
              <a:rPr lang="en-US" dirty="0"/>
              <a:t> not </a:t>
            </a:r>
            <a:r>
              <a:rPr lang="en-US" dirty="0">
                <a:solidFill>
                  <a:srgbClr val="000000"/>
                </a:solidFill>
              </a:rPr>
              <a:t>be</a:t>
            </a:r>
            <a:r>
              <a:rPr lang="en-US" dirty="0"/>
              <a:t> able to run a </a:t>
            </a:r>
            <a:r>
              <a:rPr lang="en-US" dirty="0">
                <a:solidFill>
                  <a:srgbClr val="000000"/>
                </a:solidFill>
              </a:rPr>
              <a:t>windows based</a:t>
            </a:r>
            <a:r>
              <a:rPr lang="en-US" dirty="0"/>
              <a:t> container on top of this Linux </a:t>
            </a:r>
            <a:r>
              <a:rPr lang="en-US" dirty="0">
                <a:solidFill>
                  <a:srgbClr val="000000"/>
                </a:solidFill>
              </a:rPr>
              <a:t>OS</a:t>
            </a:r>
            <a:r>
              <a:rPr lang="en-US" dirty="0"/>
              <a:t> on this host. For that you </a:t>
            </a:r>
            <a:r>
              <a:rPr lang="en-US" dirty="0">
                <a:solidFill>
                  <a:srgbClr val="000000"/>
                </a:solidFill>
              </a:rPr>
              <a:t>will run</a:t>
            </a:r>
            <a:r>
              <a:rPr lang="en-US" dirty="0"/>
              <a:t> Docker on a </a:t>
            </a:r>
            <a:r>
              <a:rPr lang="en-US" dirty="0">
                <a:solidFill>
                  <a:srgbClr val="000000"/>
                </a:solidFill>
              </a:rPr>
              <a:t>windows server</a:t>
            </a:r>
            <a:r>
              <a:rPr lang="en-US" dirty="0"/>
              <a:t>. </a:t>
            </a:r>
          </a:p>
          <a:p>
            <a:r>
              <a:rPr lang="en-US" dirty="0"/>
              <a:t>Is that a disadvantage – Not being able to run another </a:t>
            </a:r>
            <a:r>
              <a:rPr lang="en-US" dirty="0">
                <a:solidFill>
                  <a:srgbClr val="000000"/>
                </a:solidFill>
              </a:rPr>
              <a:t>OS</a:t>
            </a:r>
            <a:r>
              <a:rPr lang="en-US" dirty="0"/>
              <a:t> on the same host? The answer is no!</a:t>
            </a:r>
          </a:p>
          <a:p>
            <a:r>
              <a:rPr lang="en-US" dirty="0"/>
              <a:t>Unlike hypervisors, containerization software is not meant to virtualize and run different </a:t>
            </a:r>
            <a:r>
              <a:rPr lang="en-US" dirty="0">
                <a:solidFill>
                  <a:srgbClr val="000000"/>
                </a:solidFill>
              </a:rPr>
              <a:t>OS</a:t>
            </a:r>
            <a:r>
              <a:rPr lang="en-US" dirty="0"/>
              <a:t> and kernels on the same hardware. Main purpose of container software (docker) is to containerize applications with their libraries and dependencies and to run them.  </a:t>
            </a:r>
          </a:p>
          <a:p>
            <a:endParaRPr lang="en-US" dirty="0"/>
          </a:p>
          <a:p>
            <a:r>
              <a:rPr lang="en-US" dirty="0"/>
              <a:t>Containers are </a:t>
            </a:r>
            <a:r>
              <a:rPr lang="en-US" dirty="0">
                <a:solidFill>
                  <a:srgbClr val="000000"/>
                </a:solidFill>
              </a:rPr>
              <a:t>light weight</a:t>
            </a:r>
            <a:r>
              <a:rPr lang="en-US" dirty="0"/>
              <a:t> because they don’t have the full </a:t>
            </a:r>
            <a:r>
              <a:rPr lang="en-US" dirty="0">
                <a:solidFill>
                  <a:srgbClr val="000000"/>
                </a:solidFill>
              </a:rPr>
              <a:t>OS</a:t>
            </a:r>
            <a:r>
              <a:rPr lang="en-US" dirty="0"/>
              <a:t>. They </a:t>
            </a:r>
            <a:r>
              <a:rPr lang="en-US" dirty="0">
                <a:solidFill>
                  <a:srgbClr val="000000"/>
                </a:solidFill>
              </a:rPr>
              <a:t>boot up</a:t>
            </a:r>
            <a:r>
              <a:rPr lang="en-US" dirty="0"/>
              <a:t> faster. But container (docker) has less isolation as more resources are shared between containers like the </a:t>
            </a:r>
            <a:r>
              <a:rPr lang="en-US" dirty="0">
                <a:solidFill>
                  <a:srgbClr val="000000"/>
                </a:solidFill>
              </a:rPr>
              <a:t>OS</a:t>
            </a:r>
            <a:r>
              <a:rPr lang="en-US" dirty="0"/>
              <a:t> kernel. In comparison, </a:t>
            </a:r>
            <a:r>
              <a:rPr lang="en-US" dirty="0">
                <a:solidFill>
                  <a:srgbClr val="000000"/>
                </a:solidFill>
              </a:rPr>
              <a:t>VMs</a:t>
            </a:r>
            <a:r>
              <a:rPr lang="en-US" dirty="0"/>
              <a:t> are </a:t>
            </a:r>
            <a:r>
              <a:rPr lang="en-US" dirty="0">
                <a:solidFill>
                  <a:srgbClr val="000000"/>
                </a:solidFill>
              </a:rPr>
              <a:t>completely isolated</a:t>
            </a:r>
            <a:r>
              <a:rPr lang="en-US" dirty="0"/>
              <a:t> from each other. </a:t>
            </a:r>
          </a:p>
          <a:p>
            <a:endParaRPr lang="en-US" dirty="0"/>
          </a:p>
          <a:p>
            <a:endParaRPr lang="en-US" dirty="0"/>
          </a:p>
        </p:txBody>
      </p:sp>
      <p:sp>
        <p:nvSpPr>
          <p:cNvPr id="5" name="Footer Placeholder 4">
            <a:extLst>
              <a:ext uri="{FF2B5EF4-FFF2-40B4-BE49-F238E27FC236}">
                <a16:creationId xmlns:a16="http://schemas.microsoft.com/office/drawing/2014/main" id="{4ABC9E61-EBC2-43C4-879D-15815927E603}"/>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AD242290-B800-4332-BA2B-216801FD1DE6}"/>
              </a:ext>
            </a:extLst>
          </p:cNvPr>
          <p:cNvSpPr>
            <a:spLocks noGrp="1"/>
          </p:cNvSpPr>
          <p:nvPr>
            <p:ph type="sldNum" sz="quarter" idx="5"/>
          </p:nvPr>
        </p:nvSpPr>
        <p:spPr/>
        <p:txBody>
          <a:bodyPr/>
          <a:lstStyle/>
          <a:p>
            <a:fld id="{16AA2537-0790-4789-A16C-397C663A3332}" type="slidenum">
              <a:rPr lang="en-US" smtClean="0"/>
              <a:pPr/>
              <a:t>56</a:t>
            </a:fld>
            <a:endParaRPr lang="en-US" dirty="0"/>
          </a:p>
        </p:txBody>
      </p:sp>
    </p:spTree>
    <p:extLst>
      <p:ext uri="{BB962C8B-B14F-4D97-AF65-F5344CB8AC3E}">
        <p14:creationId xmlns:p14="http://schemas.microsoft.com/office/powerpoint/2010/main" val="42754215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solidFill>
                  <a:srgbClr val="000000"/>
                </a:solidFill>
              </a:rPr>
              <a:t>We</a:t>
            </a:r>
            <a:r>
              <a:rPr lang="en-US" dirty="0"/>
              <a:t> have the application packaged as containers. But how do </a:t>
            </a:r>
            <a:r>
              <a:rPr lang="en-US" dirty="0">
                <a:solidFill>
                  <a:srgbClr val="000000"/>
                </a:solidFill>
              </a:rPr>
              <a:t>we</a:t>
            </a:r>
            <a:r>
              <a:rPr lang="en-US" dirty="0"/>
              <a:t> run them in production? How can </a:t>
            </a:r>
            <a:r>
              <a:rPr lang="en-US" dirty="0">
                <a:solidFill>
                  <a:srgbClr val="000000"/>
                </a:solidFill>
              </a:rPr>
              <a:t>we</a:t>
            </a:r>
            <a:r>
              <a:rPr lang="en-US" dirty="0"/>
              <a:t> manage the dependencies of one container with others? (</a:t>
            </a:r>
            <a:r>
              <a:rPr lang="en-US" dirty="0">
                <a:solidFill>
                  <a:srgbClr val="000000"/>
                </a:solidFill>
              </a:rPr>
              <a:t>e.g.</a:t>
            </a:r>
            <a:r>
              <a:rPr lang="en-US" dirty="0"/>
              <a:t> database or messaging services or other </a:t>
            </a:r>
            <a:r>
              <a:rPr lang="en-US" dirty="0">
                <a:solidFill>
                  <a:srgbClr val="000000"/>
                </a:solidFill>
              </a:rPr>
              <a:t>backend</a:t>
            </a:r>
            <a:r>
              <a:rPr lang="en-US" dirty="0"/>
              <a:t> services). What if the number of users increase and you need to scale your application? You would also like to scale down when the load decreases. </a:t>
            </a:r>
          </a:p>
          <a:p>
            <a:endParaRPr lang="en-US" dirty="0"/>
          </a:p>
          <a:p>
            <a:r>
              <a:rPr lang="en-US" dirty="0"/>
              <a:t>Container Orchestration is the process of automatically deploying and managing containers. </a:t>
            </a:r>
          </a:p>
        </p:txBody>
      </p:sp>
      <p:sp>
        <p:nvSpPr>
          <p:cNvPr id="6" name="Footer Placeholder 5">
            <a:extLst>
              <a:ext uri="{FF2B5EF4-FFF2-40B4-BE49-F238E27FC236}">
                <a16:creationId xmlns:a16="http://schemas.microsoft.com/office/drawing/2014/main" id="{A06FDB7B-DB54-4978-8A33-B8FC8942B5AD}"/>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0BCE75B-F830-466E-B617-7ED07FB1715C}"/>
              </a:ext>
            </a:extLst>
          </p:cNvPr>
          <p:cNvSpPr>
            <a:spLocks noGrp="1"/>
          </p:cNvSpPr>
          <p:nvPr>
            <p:ph type="sldNum" sz="quarter" idx="5"/>
          </p:nvPr>
        </p:nvSpPr>
        <p:spPr/>
        <p:txBody>
          <a:bodyPr/>
          <a:lstStyle/>
          <a:p>
            <a:fld id="{16AA2537-0790-4789-A16C-397C663A3332}" type="slidenum">
              <a:rPr lang="en-US" smtClean="0"/>
              <a:pPr/>
              <a:t>57</a:t>
            </a:fld>
            <a:endParaRPr lang="en-US" dirty="0"/>
          </a:p>
        </p:txBody>
      </p:sp>
    </p:spTree>
    <p:extLst>
      <p:ext uri="{BB962C8B-B14F-4D97-AF65-F5344CB8AC3E}">
        <p14:creationId xmlns:p14="http://schemas.microsoft.com/office/powerpoint/2010/main" val="21446527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There are many different container orchestrators.</a:t>
            </a:r>
          </a:p>
          <a:p>
            <a:r>
              <a:rPr lang="en-US" dirty="0"/>
              <a:t>Docker Swarm from Docker</a:t>
            </a:r>
          </a:p>
          <a:p>
            <a:r>
              <a:rPr lang="en-US" dirty="0">
                <a:solidFill>
                  <a:srgbClr val="000000"/>
                </a:solidFill>
              </a:rPr>
              <a:t>Mesos</a:t>
            </a:r>
            <a:r>
              <a:rPr lang="en-US" dirty="0"/>
              <a:t> from Apache</a:t>
            </a:r>
          </a:p>
          <a:p>
            <a:r>
              <a:rPr lang="en-US" dirty="0">
                <a:solidFill>
                  <a:srgbClr val="000000"/>
                </a:solidFill>
              </a:rPr>
              <a:t>Kubernetes</a:t>
            </a:r>
            <a:r>
              <a:rPr lang="en-US" dirty="0"/>
              <a:t> – an </a:t>
            </a:r>
            <a:r>
              <a:rPr lang="en-US" dirty="0">
                <a:solidFill>
                  <a:srgbClr val="000000"/>
                </a:solidFill>
              </a:rPr>
              <a:t>open source</a:t>
            </a:r>
            <a:r>
              <a:rPr lang="en-US" dirty="0"/>
              <a:t> container orchestration </a:t>
            </a:r>
            <a:r>
              <a:rPr lang="en-US" dirty="0">
                <a:solidFill>
                  <a:srgbClr val="000000"/>
                </a:solidFill>
              </a:rPr>
              <a:t>platform</a:t>
            </a:r>
          </a:p>
          <a:p>
            <a:r>
              <a:rPr lang="en-US" dirty="0">
                <a:solidFill>
                  <a:srgbClr val="000000"/>
                </a:solidFill>
              </a:rPr>
              <a:t>Let us</a:t>
            </a:r>
            <a:r>
              <a:rPr lang="en-US" dirty="0"/>
              <a:t> discuss </a:t>
            </a:r>
            <a:r>
              <a:rPr lang="en-US" dirty="0">
                <a:solidFill>
                  <a:srgbClr val="000000"/>
                </a:solidFill>
              </a:rPr>
              <a:t>very briefly</a:t>
            </a:r>
            <a:r>
              <a:rPr lang="en-US" dirty="0"/>
              <a:t> about the </a:t>
            </a:r>
            <a:r>
              <a:rPr lang="en-US" dirty="0">
                <a:solidFill>
                  <a:srgbClr val="000000"/>
                </a:solidFill>
              </a:rPr>
              <a:t>Kubernetes</a:t>
            </a:r>
            <a:r>
              <a:rPr lang="en-US" dirty="0"/>
              <a:t> architecture</a:t>
            </a:r>
          </a:p>
          <a:p>
            <a:endParaRPr lang="en-US" dirty="0"/>
          </a:p>
        </p:txBody>
      </p:sp>
      <p:sp>
        <p:nvSpPr>
          <p:cNvPr id="6" name="Footer Placeholder 5">
            <a:extLst>
              <a:ext uri="{FF2B5EF4-FFF2-40B4-BE49-F238E27FC236}">
                <a16:creationId xmlns:a16="http://schemas.microsoft.com/office/drawing/2014/main" id="{0DD9B046-1A2D-4C6E-B301-4AE3323AC05C}"/>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CC30255A-04A1-4CD6-9DE3-F3B2F1F6FE8C}"/>
              </a:ext>
            </a:extLst>
          </p:cNvPr>
          <p:cNvSpPr>
            <a:spLocks noGrp="1"/>
          </p:cNvSpPr>
          <p:nvPr>
            <p:ph type="sldNum" sz="quarter" idx="5"/>
          </p:nvPr>
        </p:nvSpPr>
        <p:spPr/>
        <p:txBody>
          <a:bodyPr/>
          <a:lstStyle/>
          <a:p>
            <a:fld id="{16AA2537-0790-4789-A16C-397C663A3332}" type="slidenum">
              <a:rPr lang="en-US" smtClean="0"/>
              <a:pPr/>
              <a:t>58</a:t>
            </a:fld>
            <a:endParaRPr lang="en-US" dirty="0"/>
          </a:p>
        </p:txBody>
      </p:sp>
    </p:spTree>
    <p:extLst>
      <p:ext uri="{BB962C8B-B14F-4D97-AF65-F5344CB8AC3E}">
        <p14:creationId xmlns:p14="http://schemas.microsoft.com/office/powerpoint/2010/main" val="1329726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solidFill>
                  <a:srgbClr val="000000"/>
                </a:solidFill>
              </a:rPr>
              <a:t>Kubernetes</a:t>
            </a:r>
            <a:r>
              <a:rPr lang="en-US" dirty="0"/>
              <a:t> is now supported on all public cloud service providers like GCP, </a:t>
            </a:r>
            <a:r>
              <a:rPr lang="en-US" dirty="0">
                <a:solidFill>
                  <a:srgbClr val="000000"/>
                </a:solidFill>
              </a:rPr>
              <a:t>Azure and</a:t>
            </a:r>
            <a:r>
              <a:rPr lang="en-US" dirty="0"/>
              <a:t> </a:t>
            </a:r>
            <a:r>
              <a:rPr lang="en-US" dirty="0">
                <a:solidFill>
                  <a:srgbClr val="000000"/>
                </a:solidFill>
              </a:rPr>
              <a:t>AWS</a:t>
            </a:r>
            <a:r>
              <a:rPr lang="en-US" dirty="0"/>
              <a:t> and the </a:t>
            </a:r>
            <a:r>
              <a:rPr lang="en-US" dirty="0">
                <a:solidFill>
                  <a:srgbClr val="000000"/>
                </a:solidFill>
              </a:rPr>
              <a:t>kubernetes</a:t>
            </a:r>
            <a:r>
              <a:rPr lang="en-US" dirty="0"/>
              <a:t> project is one of the top ranked projects in Github.</a:t>
            </a:r>
          </a:p>
          <a:p>
            <a:endParaRPr lang="en-US" dirty="0"/>
          </a:p>
          <a:p>
            <a:r>
              <a:rPr lang="en-US" dirty="0">
                <a:solidFill>
                  <a:srgbClr val="000000"/>
                </a:solidFill>
              </a:rPr>
              <a:t>Kubernetes</a:t>
            </a:r>
            <a:r>
              <a:rPr lang="en-US" dirty="0"/>
              <a:t> is an </a:t>
            </a:r>
            <a:r>
              <a:rPr lang="en-US" dirty="0">
                <a:solidFill>
                  <a:srgbClr val="000000"/>
                </a:solidFill>
              </a:rPr>
              <a:t>opensource</a:t>
            </a:r>
            <a:r>
              <a:rPr lang="en-US" dirty="0"/>
              <a:t> automation </a:t>
            </a:r>
            <a:r>
              <a:rPr lang="en-US" dirty="0">
                <a:solidFill>
                  <a:srgbClr val="000000"/>
                </a:solidFill>
              </a:rPr>
              <a:t>platform</a:t>
            </a:r>
            <a:r>
              <a:rPr lang="en-US" dirty="0"/>
              <a:t>. Software developers often design their applications as containers and deploy them on compute nodes and provide storage resources for their applications. They can do </a:t>
            </a:r>
            <a:r>
              <a:rPr lang="en-US" dirty="0">
                <a:solidFill>
                  <a:srgbClr val="000000"/>
                </a:solidFill>
              </a:rPr>
              <a:t>this</a:t>
            </a:r>
            <a:r>
              <a:rPr lang="en-US" dirty="0"/>
              <a:t> manually if they are only dealing with a few containers. But often times, they need to scale the resources of the containers. </a:t>
            </a:r>
            <a:r>
              <a:rPr lang="en-US" dirty="0">
                <a:solidFill>
                  <a:srgbClr val="000000"/>
                </a:solidFill>
              </a:rPr>
              <a:t>In order to</a:t>
            </a:r>
            <a:r>
              <a:rPr lang="en-US" dirty="0"/>
              <a:t> do </a:t>
            </a:r>
            <a:r>
              <a:rPr lang="en-US" dirty="0">
                <a:solidFill>
                  <a:srgbClr val="000000"/>
                </a:solidFill>
              </a:rPr>
              <a:t>this</a:t>
            </a:r>
            <a:r>
              <a:rPr lang="en-US" dirty="0"/>
              <a:t> in a repeatable, error-free manner, they need a simple way to automate the process.</a:t>
            </a:r>
          </a:p>
          <a:p>
            <a:endParaRPr lang="en-US" dirty="0"/>
          </a:p>
          <a:p>
            <a:r>
              <a:rPr lang="en-US" dirty="0">
                <a:solidFill>
                  <a:srgbClr val="000000"/>
                </a:solidFill>
              </a:rPr>
              <a:t>Kubernetes</a:t>
            </a:r>
            <a:r>
              <a:rPr lang="en-US" dirty="0"/>
              <a:t> is a </a:t>
            </a:r>
            <a:r>
              <a:rPr lang="en-US" dirty="0">
                <a:solidFill>
                  <a:srgbClr val="000000"/>
                </a:solidFill>
              </a:rPr>
              <a:t>platform</a:t>
            </a:r>
            <a:r>
              <a:rPr lang="en-US" dirty="0"/>
              <a:t> for deploying and managing containers in an automated fashion.</a:t>
            </a:r>
          </a:p>
          <a:p>
            <a:r>
              <a:rPr lang="en-US" dirty="0">
                <a:solidFill>
                  <a:srgbClr val="000000"/>
                </a:solidFill>
              </a:rPr>
              <a:t>Kubernetes</a:t>
            </a:r>
            <a:r>
              <a:rPr lang="en-US" dirty="0"/>
              <a:t> coordinates a cluster of nodes that work together as a single unit. </a:t>
            </a:r>
          </a:p>
          <a:p>
            <a:r>
              <a:rPr lang="en-US" dirty="0"/>
              <a:t>A Kubernetes Cluster is a set of compute nodes and the storage resources. </a:t>
            </a:r>
          </a:p>
          <a:p>
            <a:r>
              <a:rPr lang="en-US" dirty="0"/>
              <a:t>There is a master node and multiple worker nodes. </a:t>
            </a:r>
          </a:p>
          <a:p>
            <a:r>
              <a:rPr lang="en-US" dirty="0"/>
              <a:t>Each node has </a:t>
            </a:r>
            <a:r>
              <a:rPr lang="en-US" dirty="0">
                <a:solidFill>
                  <a:srgbClr val="000000"/>
                </a:solidFill>
              </a:rPr>
              <a:t>Kubernetes</a:t>
            </a:r>
            <a:r>
              <a:rPr lang="en-US" dirty="0"/>
              <a:t> and Container software installed.	</a:t>
            </a:r>
          </a:p>
          <a:p>
            <a:endParaRPr lang="en-US" dirty="0"/>
          </a:p>
          <a:p>
            <a:r>
              <a:rPr lang="en-US" dirty="0"/>
              <a:t>Master node:</a:t>
            </a:r>
          </a:p>
          <a:p>
            <a:r>
              <a:rPr lang="en-US" dirty="0"/>
              <a:t>The master is responsible for managing the cluster. </a:t>
            </a:r>
          </a:p>
          <a:p>
            <a:endParaRPr lang="en-US" dirty="0"/>
          </a:p>
          <a:p>
            <a:r>
              <a:rPr lang="en-US" dirty="0"/>
              <a:t>Worker nodes: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rgbClr val="000000"/>
                </a:solidFill>
                <a:effectLst/>
                <a:latin typeface="Arial" panose="020B0604020202020204" pitchFamily="34" charset="0"/>
                <a:ea typeface="+mn-ea"/>
                <a:cs typeface="Arial" panose="020B0604020202020204" pitchFamily="34" charset="0"/>
              </a:rPr>
              <a:t>containers</a:t>
            </a:r>
            <a:r>
              <a:rPr lang="en-US" sz="1000"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rgbClr val="000000"/>
                </a:solidFill>
                <a:effectLst/>
                <a:latin typeface="Arial" panose="020B0604020202020204" pitchFamily="34" charset="0"/>
                <a:ea typeface="+mn-ea"/>
                <a:cs typeface="Arial" panose="020B0604020202020204" pitchFamily="34" charset="0"/>
              </a:rPr>
              <a:t>will be scheduled</a:t>
            </a:r>
            <a:r>
              <a:rPr lang="en-US" sz="1000" kern="1200" dirty="0">
                <a:solidFill>
                  <a:schemeClr val="tx1"/>
                </a:solidFill>
                <a:effectLst/>
                <a:latin typeface="Arial" panose="020B0604020202020204" pitchFamily="34" charset="0"/>
                <a:ea typeface="+mn-ea"/>
                <a:cs typeface="Arial" panose="020B0604020202020204" pitchFamily="34" charset="0"/>
              </a:rPr>
              <a:t> to </a:t>
            </a:r>
            <a:r>
              <a:rPr lang="en-US" sz="1000" kern="1200" dirty="0">
                <a:solidFill>
                  <a:srgbClr val="000000"/>
                </a:solidFill>
                <a:effectLst/>
                <a:latin typeface="Arial" panose="020B0604020202020204" pitchFamily="34" charset="0"/>
                <a:ea typeface="+mn-ea"/>
                <a:cs typeface="Arial" panose="020B0604020202020204" pitchFamily="34" charset="0"/>
              </a:rPr>
              <a:t>execute</a:t>
            </a:r>
            <a:r>
              <a:rPr lang="en-US" sz="1000" kern="1200" dirty="0">
                <a:solidFill>
                  <a:schemeClr val="tx1"/>
                </a:solidFill>
                <a:effectLst/>
                <a:latin typeface="Arial" panose="020B0604020202020204" pitchFamily="34" charset="0"/>
                <a:ea typeface="+mn-ea"/>
                <a:cs typeface="Arial" panose="020B0604020202020204" pitchFamily="34" charset="0"/>
              </a:rPr>
              <a:t> on worker nodes. Each worker node has a container engine (Docker is common) and </a:t>
            </a:r>
            <a:r>
              <a:rPr lang="en-US" dirty="0"/>
              <a:t>the </a:t>
            </a:r>
            <a:r>
              <a:rPr lang="en-US" dirty="0">
                <a:solidFill>
                  <a:srgbClr val="000000"/>
                </a:solidFill>
              </a:rPr>
              <a:t>Kubernetes</a:t>
            </a:r>
            <a:r>
              <a:rPr lang="en-US" dirty="0"/>
              <a:t> node agent, or </a:t>
            </a:r>
            <a:r>
              <a:rPr lang="en-US" dirty="0">
                <a:solidFill>
                  <a:srgbClr val="000000"/>
                </a:solidFill>
              </a:rPr>
              <a:t>kubelet</a:t>
            </a:r>
            <a:r>
              <a:rPr lang="en-US" dirty="0"/>
              <a:t> installed.</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POD: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A pod can contain a </a:t>
            </a:r>
            <a:r>
              <a:rPr lang="en-US" sz="1000" kern="1200" dirty="0">
                <a:solidFill>
                  <a:srgbClr val="000000"/>
                </a:solidFill>
                <a:effectLst/>
                <a:latin typeface="Arial" panose="020B0604020202020204" pitchFamily="34" charset="0"/>
                <a:ea typeface="+mn-ea"/>
                <a:cs typeface="Arial" panose="020B0604020202020204" pitchFamily="34" charset="0"/>
              </a:rPr>
              <a:t>set of containers that are</a:t>
            </a:r>
            <a:r>
              <a:rPr lang="en-US" sz="1000" kern="1200" dirty="0">
                <a:solidFill>
                  <a:schemeClr val="tx1"/>
                </a:solidFill>
                <a:effectLst/>
                <a:latin typeface="Arial" panose="020B0604020202020204" pitchFamily="34" charset="0"/>
                <a:ea typeface="+mn-ea"/>
                <a:cs typeface="Arial" panose="020B0604020202020204" pitchFamily="34" charset="0"/>
              </a:rPr>
              <a:t> deployed and scaled together. POD </a:t>
            </a:r>
            <a:r>
              <a:rPr lang="en-US" sz="1000" kern="1200" dirty="0">
                <a:solidFill>
                  <a:srgbClr val="000000"/>
                </a:solidFill>
                <a:effectLst/>
                <a:latin typeface="Arial" panose="020B0604020202020204" pitchFamily="34" charset="0"/>
                <a:ea typeface="+mn-ea"/>
                <a:cs typeface="Arial" panose="020B0604020202020204" pitchFamily="34" charset="0"/>
              </a:rPr>
              <a:t>allows</a:t>
            </a:r>
            <a:r>
              <a:rPr lang="en-US" sz="1000" kern="1200" dirty="0">
                <a:solidFill>
                  <a:schemeClr val="tx1"/>
                </a:solidFill>
                <a:effectLst/>
                <a:latin typeface="Arial" panose="020B0604020202020204" pitchFamily="34" charset="0"/>
                <a:ea typeface="+mn-ea"/>
                <a:cs typeface="Arial" panose="020B0604020202020204" pitchFamily="34" charset="0"/>
              </a:rPr>
              <a:t> these containers to share resources (IP addresses, file systems </a:t>
            </a:r>
            <a:r>
              <a:rPr lang="en-US" sz="1000" kern="1200" dirty="0">
                <a:solidFill>
                  <a:srgbClr val="000000"/>
                </a:solidFill>
                <a:effectLst/>
                <a:latin typeface="Arial" panose="020B0604020202020204" pitchFamily="34" charset="0"/>
                <a:ea typeface="+mn-ea"/>
                <a:cs typeface="Arial" panose="020B0604020202020204" pitchFamily="34" charset="0"/>
              </a:rPr>
              <a:t>etc</a:t>
            </a:r>
            <a:r>
              <a:rPr lang="en-US" sz="1000" kern="1200" dirty="0">
                <a:solidFill>
                  <a:schemeClr val="tx1"/>
                </a:solidFill>
                <a:effectLst/>
                <a:latin typeface="Arial" panose="020B0604020202020204" pitchFamily="34" charset="0"/>
                <a:ea typeface="+mn-ea"/>
                <a:cs typeface="Arial" panose="020B0604020202020204" pitchFamily="34" charset="0"/>
              </a:rPr>
              <a:t>). Minimum unit of deployment in a </a:t>
            </a:r>
            <a:r>
              <a:rPr lang="en-US" sz="1000" kern="1200" dirty="0">
                <a:solidFill>
                  <a:srgbClr val="000000"/>
                </a:solidFill>
                <a:effectLst/>
                <a:latin typeface="Arial" panose="020B0604020202020204" pitchFamily="34" charset="0"/>
                <a:ea typeface="+mn-ea"/>
                <a:cs typeface="Arial" panose="020B0604020202020204" pitchFamily="34" charset="0"/>
              </a:rPr>
              <a:t>kubernetes</a:t>
            </a:r>
            <a:r>
              <a:rPr lang="en-US" sz="1000" kern="1200" dirty="0">
                <a:solidFill>
                  <a:schemeClr val="tx1"/>
                </a:solidFill>
                <a:effectLst/>
                <a:latin typeface="Arial" panose="020B0604020202020204" pitchFamily="34" charset="0"/>
                <a:ea typeface="+mn-ea"/>
                <a:cs typeface="Arial" panose="020B0604020202020204" pitchFamily="34" charset="0"/>
              </a:rPr>
              <a:t> cluster.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So now application developers design their applications using pods. </a:t>
            </a:r>
            <a:r>
              <a:rPr lang="en-US" sz="1000" kern="1200" dirty="0">
                <a:solidFill>
                  <a:srgbClr val="000000"/>
                </a:solidFill>
                <a:effectLst/>
                <a:latin typeface="Arial" panose="020B0604020202020204" pitchFamily="34" charset="0"/>
                <a:ea typeface="+mn-ea"/>
                <a:cs typeface="Arial" panose="020B0604020202020204" pitchFamily="34" charset="0"/>
              </a:rPr>
              <a:t>Once</a:t>
            </a:r>
            <a:r>
              <a:rPr lang="en-US" sz="1000" kern="1200" dirty="0">
                <a:solidFill>
                  <a:schemeClr val="tx1"/>
                </a:solidFill>
                <a:effectLst/>
                <a:latin typeface="Arial" panose="020B0604020202020204" pitchFamily="34" charset="0"/>
                <a:ea typeface="+mn-ea"/>
                <a:cs typeface="Arial" panose="020B0604020202020204" pitchFamily="34" charset="0"/>
              </a:rPr>
              <a:t> the pods are ready, the master node is configured with the pod definitions and how many </a:t>
            </a:r>
            <a:r>
              <a:rPr lang="en-US" sz="1000" kern="1200" dirty="0">
                <a:solidFill>
                  <a:srgbClr val="000000"/>
                </a:solidFill>
                <a:effectLst/>
                <a:latin typeface="Arial" panose="020B0604020202020204" pitchFamily="34" charset="0"/>
                <a:ea typeface="+mn-ea"/>
                <a:cs typeface="Arial" panose="020B0604020202020204" pitchFamily="34" charset="0"/>
              </a:rPr>
              <a:t>PODS need</a:t>
            </a:r>
            <a:r>
              <a:rPr lang="en-US" sz="1000" kern="1200" dirty="0">
                <a:solidFill>
                  <a:schemeClr val="tx1"/>
                </a:solidFill>
                <a:effectLst/>
                <a:latin typeface="Arial" panose="020B0604020202020204" pitchFamily="34" charset="0"/>
                <a:ea typeface="+mn-ea"/>
                <a:cs typeface="Arial" panose="020B0604020202020204" pitchFamily="34" charset="0"/>
              </a:rPr>
              <a:t> to be deployed.</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From that point </a:t>
            </a:r>
            <a:r>
              <a:rPr lang="en-US" sz="1000" kern="1200" dirty="0">
                <a:solidFill>
                  <a:srgbClr val="000000"/>
                </a:solidFill>
                <a:effectLst/>
                <a:latin typeface="Arial" panose="020B0604020202020204" pitchFamily="34" charset="0"/>
                <a:ea typeface="+mn-ea"/>
                <a:cs typeface="Arial" panose="020B0604020202020204" pitchFamily="34" charset="0"/>
              </a:rPr>
              <a:t>kubernetes</a:t>
            </a:r>
            <a:r>
              <a:rPr lang="en-US" sz="1000" kern="1200" dirty="0">
                <a:solidFill>
                  <a:schemeClr val="tx1"/>
                </a:solidFill>
                <a:effectLst/>
                <a:latin typeface="Arial" panose="020B0604020202020204" pitchFamily="34" charset="0"/>
                <a:ea typeface="+mn-ea"/>
                <a:cs typeface="Arial" panose="020B0604020202020204" pitchFamily="34" charset="0"/>
              </a:rPr>
              <a:t> is in control.</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 It takes the pods and deploys them on the worker nodes.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If a worker node goes down, it takes the pod and puts it on a functioning worker node.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Application developers don’t have to worry about the complexity of managing containers any more.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K8s </a:t>
            </a:r>
            <a:r>
              <a:rPr lang="en-US" dirty="0">
                <a:solidFill>
                  <a:srgbClr val="000000"/>
                </a:solidFill>
              </a:rPr>
              <a:t>was originally developed by</a:t>
            </a:r>
            <a:r>
              <a:rPr lang="en-US" dirty="0"/>
              <a:t> Google. Then it was donated to the Cloud Native computing foundation.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a large and complex system for automating, deploying, </a:t>
            </a:r>
            <a:r>
              <a:rPr lang="en-US" dirty="0">
                <a:solidFill>
                  <a:srgbClr val="000000"/>
                </a:solidFill>
              </a:rPr>
              <a:t>scaling and</a:t>
            </a:r>
            <a:r>
              <a:rPr lang="en-US" dirty="0"/>
              <a:t> operating application containers.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6" name="Footer Placeholder 5">
            <a:extLst>
              <a:ext uri="{FF2B5EF4-FFF2-40B4-BE49-F238E27FC236}">
                <a16:creationId xmlns:a16="http://schemas.microsoft.com/office/drawing/2014/main" id="{86AE3470-2BC8-407E-89EF-93135B9DE2C3}"/>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DD808989-ABEC-49F4-ADF7-C5C1BB2AB9E8}"/>
              </a:ext>
            </a:extLst>
          </p:cNvPr>
          <p:cNvSpPr>
            <a:spLocks noGrp="1"/>
          </p:cNvSpPr>
          <p:nvPr>
            <p:ph type="sldNum" sz="quarter" idx="5"/>
          </p:nvPr>
        </p:nvSpPr>
        <p:spPr/>
        <p:txBody>
          <a:bodyPr/>
          <a:lstStyle/>
          <a:p>
            <a:fld id="{16AA2537-0790-4789-A16C-397C663A3332}" type="slidenum">
              <a:rPr lang="en-US" smtClean="0"/>
              <a:pPr/>
              <a:t>59</a:t>
            </a:fld>
            <a:endParaRPr lang="en-US" dirty="0"/>
          </a:p>
        </p:txBody>
      </p:sp>
    </p:spTree>
    <p:extLst>
      <p:ext uri="{BB962C8B-B14F-4D97-AF65-F5344CB8AC3E}">
        <p14:creationId xmlns:p14="http://schemas.microsoft.com/office/powerpoint/2010/main" val="1228949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b="1" dirty="0"/>
              <a:t>Purpose of this slide: </a:t>
            </a:r>
            <a:r>
              <a:rPr lang="en-US" dirty="0"/>
              <a:t>Introduce the concept</a:t>
            </a:r>
            <a:r>
              <a:rPr lang="en-US" baseline="0" dirty="0"/>
              <a:t> of </a:t>
            </a:r>
            <a:r>
              <a:rPr lang="en-US" baseline="0" dirty="0">
                <a:solidFill>
                  <a:srgbClr val="000000"/>
                </a:solidFill>
              </a:rPr>
              <a:t>Data Fabric</a:t>
            </a:r>
            <a:r>
              <a:rPr lang="en-US" baseline="0" dirty="0"/>
              <a:t> and describe how it addresses the challenges of managing data in a hybrid cloud architecture.</a:t>
            </a:r>
          </a:p>
          <a:p>
            <a:r>
              <a:rPr lang="en-US" b="1" baseline="0" dirty="0"/>
              <a:t>Key points: </a:t>
            </a:r>
            <a:r>
              <a:rPr lang="en-US" baseline="0" dirty="0">
                <a:solidFill>
                  <a:srgbClr val="000000"/>
                </a:solidFill>
              </a:rPr>
              <a:t>Data Fabric</a:t>
            </a:r>
            <a:r>
              <a:rPr lang="en-US" baseline="0" dirty="0"/>
              <a:t> is </a:t>
            </a:r>
            <a:r>
              <a:rPr lang="en-US" baseline="0" dirty="0">
                <a:solidFill>
                  <a:srgbClr val="000000"/>
                </a:solidFill>
              </a:rPr>
              <a:t>NetApp’s</a:t>
            </a:r>
            <a:r>
              <a:rPr lang="en-US" baseline="0" dirty="0"/>
              <a:t> architecture for hybrid cloud. It </a:t>
            </a:r>
            <a:r>
              <a:rPr lang="en-US" sz="1000" kern="1200" dirty="0">
                <a:solidFill>
                  <a:schemeClr val="tx1"/>
                </a:solidFill>
                <a:effectLst/>
                <a:latin typeface="Arial" panose="020B0604020202020204" pitchFamily="34" charset="0"/>
                <a:ea typeface="+mn-ea"/>
                <a:cs typeface="Arial" panose="020B0604020202020204" pitchFamily="34" charset="0"/>
              </a:rPr>
              <a:t>seamlessly connects different data management environments across disparate clouds into a cohesive, integrated whole. It helps organizations maintain control and choice in how they manage, secure, protect, and access their data across the hybrid cloud, no matter where it is. </a:t>
            </a:r>
          </a:p>
          <a:p>
            <a:endParaRPr lang="en-US" dirty="0"/>
          </a:p>
          <a:p>
            <a:r>
              <a:rPr lang="en-US" b="1" dirty="0"/>
              <a:t>Student Notes </a:t>
            </a:r>
            <a:br>
              <a:rPr lang="en-US" dirty="0"/>
            </a:br>
            <a:r>
              <a:rPr lang="en-US" sz="1000" kern="1200" dirty="0">
                <a:solidFill>
                  <a:srgbClr val="000000"/>
                </a:solidFill>
                <a:effectLst/>
                <a:latin typeface="Arial" panose="020B0604020202020204" pitchFamily="34" charset="0"/>
                <a:ea typeface="+mn-ea"/>
                <a:cs typeface="Arial" panose="020B0604020202020204" pitchFamily="34" charset="0"/>
              </a:rPr>
              <a:t>Data Fabric</a:t>
            </a:r>
            <a:r>
              <a:rPr lang="en-US" sz="1000" kern="1200" dirty="0">
                <a:solidFill>
                  <a:schemeClr val="tx1"/>
                </a:solidFill>
                <a:effectLst/>
                <a:latin typeface="Arial" panose="020B0604020202020204" pitchFamily="34" charset="0"/>
                <a:ea typeface="+mn-ea"/>
                <a:cs typeface="Arial" panose="020B0604020202020204" pitchFamily="34" charset="0"/>
              </a:rPr>
              <a:t> is the </a:t>
            </a:r>
            <a:r>
              <a:rPr lang="en-US" sz="1000" kern="1200" dirty="0">
                <a:solidFill>
                  <a:srgbClr val="000000"/>
                </a:solidFill>
                <a:effectLst/>
                <a:latin typeface="Arial" panose="020B0604020202020204" pitchFamily="34" charset="0"/>
                <a:ea typeface="+mn-ea"/>
                <a:cs typeface="Arial" panose="020B0604020202020204" pitchFamily="34" charset="0"/>
              </a:rPr>
              <a:t>NetApp</a:t>
            </a:r>
            <a:r>
              <a:rPr lang="en-US" sz="1000" kern="1200" dirty="0">
                <a:solidFill>
                  <a:schemeClr val="tx1"/>
                </a:solidFill>
                <a:effectLst/>
                <a:latin typeface="Arial" panose="020B0604020202020204" pitchFamily="34" charset="0"/>
                <a:ea typeface="+mn-ea"/>
                <a:cs typeface="Arial" panose="020B0604020202020204" pitchFamily="34" charset="0"/>
              </a:rPr>
              <a:t> vision for the future of data management. </a:t>
            </a:r>
            <a:r>
              <a:rPr lang="en-US" sz="1000" kern="1200" dirty="0">
                <a:solidFill>
                  <a:srgbClr val="000000"/>
                </a:solidFill>
                <a:effectLst/>
                <a:latin typeface="Arial" panose="020B0604020202020204" pitchFamily="34" charset="0"/>
                <a:ea typeface="+mn-ea"/>
                <a:cs typeface="Arial" panose="020B0604020202020204" pitchFamily="34" charset="0"/>
              </a:rPr>
              <a:t>Data Fabric</a:t>
            </a:r>
            <a:r>
              <a:rPr lang="en-US" sz="1000" kern="1200" dirty="0">
                <a:solidFill>
                  <a:schemeClr val="tx1"/>
                </a:solidFill>
                <a:effectLst/>
                <a:latin typeface="Arial" panose="020B0604020202020204" pitchFamily="34" charset="0"/>
                <a:ea typeface="+mn-ea"/>
                <a:cs typeface="Arial" panose="020B0604020202020204" pitchFamily="34" charset="0"/>
              </a:rPr>
              <a:t> is also the </a:t>
            </a:r>
            <a:r>
              <a:rPr lang="en-US" sz="1000" kern="1200" dirty="0">
                <a:solidFill>
                  <a:srgbClr val="000000"/>
                </a:solidFill>
                <a:effectLst/>
                <a:latin typeface="Arial" panose="020B0604020202020204" pitchFamily="34" charset="0"/>
                <a:ea typeface="+mn-ea"/>
                <a:cs typeface="Arial" panose="020B0604020202020204" pitchFamily="34" charset="0"/>
              </a:rPr>
              <a:t>NetApp</a:t>
            </a:r>
            <a:r>
              <a:rPr lang="en-US" sz="1000" kern="1200" dirty="0">
                <a:solidFill>
                  <a:schemeClr val="tx1"/>
                </a:solidFill>
                <a:effectLst/>
                <a:latin typeface="Arial" panose="020B0604020202020204" pitchFamily="34" charset="0"/>
                <a:ea typeface="+mn-ea"/>
                <a:cs typeface="Arial" panose="020B0604020202020204" pitchFamily="34" charset="0"/>
              </a:rPr>
              <a:t> technology architecture for the hybrid cloud. A </a:t>
            </a:r>
            <a:r>
              <a:rPr lang="en-US" sz="1000" kern="1200" dirty="0">
                <a:solidFill>
                  <a:srgbClr val="000000"/>
                </a:solidFill>
                <a:effectLst/>
                <a:latin typeface="Arial" panose="020B0604020202020204" pitchFamily="34" charset="0"/>
                <a:ea typeface="+mn-ea"/>
                <a:cs typeface="Arial" panose="020B0604020202020204" pitchFamily="34" charset="0"/>
              </a:rPr>
              <a:t>Data Fabric</a:t>
            </a:r>
            <a:r>
              <a:rPr lang="en-US" sz="1000" kern="1200" dirty="0">
                <a:solidFill>
                  <a:schemeClr val="tx1"/>
                </a:solidFill>
                <a:effectLst/>
                <a:latin typeface="Arial" panose="020B0604020202020204" pitchFamily="34" charset="0"/>
                <a:ea typeface="+mn-ea"/>
                <a:cs typeface="Arial" panose="020B0604020202020204" pitchFamily="34" charset="0"/>
              </a:rPr>
              <a:t> seamlessly connects different data management environments across disparate clouds into a cohesive, integrated whole. Organizations maintain control and choice in how they manage, secure, protect, and access their data across the hybrid cloud, no matter where it is. IT has the flexibility to </a:t>
            </a:r>
            <a:r>
              <a:rPr lang="en-US" sz="1000" kern="1200" dirty="0">
                <a:solidFill>
                  <a:srgbClr val="000000"/>
                </a:solidFill>
                <a:effectLst/>
                <a:latin typeface="Arial" panose="020B0604020202020204" pitchFamily="34" charset="0"/>
                <a:ea typeface="+mn-ea"/>
                <a:cs typeface="Arial" panose="020B0604020202020204" pitchFamily="34" charset="0"/>
              </a:rPr>
              <a:t>choose</a:t>
            </a:r>
            <a:r>
              <a:rPr lang="en-US" sz="1000" kern="1200" dirty="0">
                <a:solidFill>
                  <a:schemeClr val="tx1"/>
                </a:solidFill>
                <a:effectLst/>
                <a:latin typeface="Arial" panose="020B0604020202020204" pitchFamily="34" charset="0"/>
                <a:ea typeface="+mn-ea"/>
                <a:cs typeface="Arial" panose="020B0604020202020204" pitchFamily="34" charset="0"/>
              </a:rPr>
              <a:t> the right set of resources and the freedom to change them whenever needed.</a:t>
            </a:r>
          </a:p>
        </p:txBody>
      </p:sp>
      <p:sp>
        <p:nvSpPr>
          <p:cNvPr id="6" name="Footer Placeholder 5">
            <a:extLst>
              <a:ext uri="{FF2B5EF4-FFF2-40B4-BE49-F238E27FC236}">
                <a16:creationId xmlns:a16="http://schemas.microsoft.com/office/drawing/2014/main" id="{D9BD200F-DEF0-4723-BCFE-F9899833EA94}"/>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3872C91-15CC-47D4-9116-B6564C172EA7}"/>
              </a:ext>
            </a:extLst>
          </p:cNvPr>
          <p:cNvSpPr>
            <a:spLocks noGrp="1"/>
          </p:cNvSpPr>
          <p:nvPr>
            <p:ph type="sldNum" sz="quarter" idx="5"/>
          </p:nvPr>
        </p:nvSpPr>
        <p:spPr/>
        <p:txBody>
          <a:bodyPr/>
          <a:lstStyle/>
          <a:p>
            <a:fld id="{16AA2537-0790-4789-A16C-397C663A3332}" type="slidenum">
              <a:rPr lang="en-US" smtClean="0"/>
              <a:pPr/>
              <a:t>6</a:t>
            </a:fld>
            <a:endParaRPr lang="en-US" dirty="0"/>
          </a:p>
        </p:txBody>
      </p:sp>
    </p:spTree>
    <p:extLst>
      <p:ext uri="{BB962C8B-B14F-4D97-AF65-F5344CB8AC3E}">
        <p14:creationId xmlns:p14="http://schemas.microsoft.com/office/powerpoint/2010/main" val="14834184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So What is NetApp </a:t>
            </a:r>
            <a:r>
              <a:rPr lang="en-US" sz="1000" kern="1200" dirty="0">
                <a:solidFill>
                  <a:srgbClr val="000000"/>
                </a:solidFill>
                <a:effectLst/>
                <a:latin typeface="Arial" panose="020B0604020202020204" pitchFamily="34" charset="0"/>
                <a:ea typeface="+mn-ea"/>
                <a:cs typeface="Arial" panose="020B0604020202020204" pitchFamily="34" charset="0"/>
              </a:rPr>
              <a:t>Kubernetes</a:t>
            </a:r>
            <a:r>
              <a:rPr lang="en-US" sz="1000" kern="1200" dirty="0">
                <a:solidFill>
                  <a:schemeClr val="tx1"/>
                </a:solidFill>
                <a:effectLst/>
                <a:latin typeface="Arial" panose="020B0604020202020204" pitchFamily="34" charset="0"/>
                <a:ea typeface="+mn-ea"/>
                <a:cs typeface="Arial" panose="020B0604020202020204" pitchFamily="34" charset="0"/>
              </a:rPr>
              <a:t> Service: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NKS enables you to treat the world as your cloud with a single pane of glass management. No one else can provide </a:t>
            </a:r>
            <a:r>
              <a:rPr lang="en-US" sz="1000" kern="1200" dirty="0">
                <a:solidFill>
                  <a:srgbClr val="000000"/>
                </a:solidFill>
                <a:effectLst/>
                <a:latin typeface="Arial" panose="020B0604020202020204" pitchFamily="34" charset="0"/>
                <a:ea typeface="+mn-ea"/>
                <a:cs typeface="Arial" panose="020B0604020202020204" pitchFamily="34" charset="0"/>
              </a:rPr>
              <a:t>this</a:t>
            </a:r>
            <a:r>
              <a:rPr lang="en-US" sz="1000" kern="1200" dirty="0">
                <a:solidFill>
                  <a:schemeClr val="tx1"/>
                </a:solidFill>
                <a:effectLst/>
                <a:latin typeface="Arial" panose="020B0604020202020204" pitchFamily="34" charset="0"/>
                <a:ea typeface="+mn-ea"/>
                <a:cs typeface="Arial" panose="020B0604020202020204" pitchFamily="34" charset="0"/>
              </a:rPr>
              <a:t> for you because they </a:t>
            </a:r>
            <a:r>
              <a:rPr lang="en-US" sz="1000" kern="1200" dirty="0">
                <a:solidFill>
                  <a:srgbClr val="000000"/>
                </a:solidFill>
                <a:effectLst/>
                <a:latin typeface="Arial" panose="020B0604020202020204" pitchFamily="34" charset="0"/>
                <a:ea typeface="+mn-ea"/>
                <a:cs typeface="Arial" panose="020B0604020202020204" pitchFamily="34" charset="0"/>
              </a:rPr>
              <a:t>are not cloud</a:t>
            </a:r>
            <a:r>
              <a:rPr lang="en-US" sz="1000" kern="1200" dirty="0">
                <a:solidFill>
                  <a:schemeClr val="tx1"/>
                </a:solidFill>
                <a:effectLst/>
                <a:latin typeface="Arial" panose="020B0604020202020204" pitchFamily="34" charset="0"/>
                <a:ea typeface="+mn-ea"/>
                <a:cs typeface="Arial" panose="020B0604020202020204" pitchFamily="34" charset="0"/>
              </a:rPr>
              <a:t> native.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NKS can provision, maintain, and do a proper lifecycle management of your </a:t>
            </a:r>
            <a:r>
              <a:rPr lang="en-US" sz="1000" b="1" kern="1200" dirty="0">
                <a:solidFill>
                  <a:schemeClr val="tx1"/>
                </a:solidFill>
                <a:effectLst/>
                <a:latin typeface="Arial" panose="020B0604020202020204" pitchFamily="34" charset="0"/>
                <a:ea typeface="+mn-ea"/>
                <a:cs typeface="Arial" panose="020B0604020202020204" pitchFamily="34" charset="0"/>
              </a:rPr>
              <a:t>K8S</a:t>
            </a:r>
            <a:r>
              <a:rPr lang="en-US" sz="1000" kern="1200" dirty="0">
                <a:solidFill>
                  <a:schemeClr val="tx1"/>
                </a:solidFill>
                <a:effectLst/>
                <a:latin typeface="Arial" panose="020B0604020202020204" pitchFamily="34" charset="0"/>
                <a:ea typeface="+mn-ea"/>
                <a:cs typeface="Arial" panose="020B0604020202020204" pitchFamily="34" charset="0"/>
              </a:rPr>
              <a:t> clusters no matter where they are running.</a:t>
            </a:r>
            <a:r>
              <a:rPr lang="en-US" sz="1000" kern="1200" dirty="0">
                <a:solidFill>
                  <a:srgbClr val="000000"/>
                </a:solidFill>
                <a:effectLst/>
                <a:latin typeface="Arial" panose="020B0604020202020204" pitchFamily="34" charset="0"/>
                <a:ea typeface="+mn-ea"/>
                <a:cs typeface="Arial" panose="020B0604020202020204" pitchFamily="34" charset="0"/>
              </a:rPr>
              <a:t>(AWS</a:t>
            </a:r>
            <a:r>
              <a:rPr lang="en-US" sz="1000"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rgbClr val="000000"/>
                </a:solidFill>
                <a:effectLst/>
                <a:latin typeface="Arial" panose="020B0604020202020204" pitchFamily="34" charset="0"/>
                <a:ea typeface="+mn-ea"/>
                <a:cs typeface="Arial" panose="020B0604020202020204" pitchFamily="34" charset="0"/>
              </a:rPr>
              <a:t>Azure or</a:t>
            </a:r>
            <a:r>
              <a:rPr lang="en-US" sz="1000" kern="1200" dirty="0">
                <a:solidFill>
                  <a:schemeClr val="tx1"/>
                </a:solidFill>
                <a:effectLst/>
                <a:latin typeface="Arial" panose="020B0604020202020204" pitchFamily="34" charset="0"/>
                <a:ea typeface="+mn-ea"/>
                <a:cs typeface="Arial" panose="020B0604020202020204" pitchFamily="34" charset="0"/>
              </a:rPr>
              <a:t> GCP). One of the advantages of NKS is that </a:t>
            </a:r>
            <a:r>
              <a:rPr lang="en-US" sz="1000" kern="1200" dirty="0">
                <a:solidFill>
                  <a:srgbClr val="000000"/>
                </a:solidFill>
                <a:effectLst/>
                <a:latin typeface="Arial" panose="020B0604020202020204" pitchFamily="34" charset="0"/>
                <a:ea typeface="+mn-ea"/>
                <a:cs typeface="Arial" panose="020B0604020202020204" pitchFamily="34" charset="0"/>
              </a:rPr>
              <a:t>we</a:t>
            </a:r>
            <a:r>
              <a:rPr lang="en-US" sz="1000" kern="1200" dirty="0">
                <a:solidFill>
                  <a:schemeClr val="tx1"/>
                </a:solidFill>
                <a:effectLst/>
                <a:latin typeface="Arial" panose="020B0604020202020204" pitchFamily="34" charset="0"/>
                <a:ea typeface="+mn-ea"/>
                <a:cs typeface="Arial" panose="020B0604020202020204" pitchFamily="34" charset="0"/>
              </a:rPr>
              <a:t> provide a uniform experience across cloud providers.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1" kern="1200" dirty="0">
                <a:solidFill>
                  <a:schemeClr val="tx1"/>
                </a:solidFill>
                <a:effectLst/>
                <a:latin typeface="Arial" panose="020B0604020202020204" pitchFamily="34" charset="0"/>
                <a:ea typeface="+mn-ea"/>
                <a:cs typeface="Arial" panose="020B0604020202020204" pitchFamily="34" charset="0"/>
              </a:rPr>
              <a:t>Simplicity</a:t>
            </a:r>
            <a:r>
              <a:rPr lang="en-US" sz="1000" kern="1200" dirty="0">
                <a:solidFill>
                  <a:schemeClr val="tx1"/>
                </a:solidFill>
                <a:effectLst/>
                <a:latin typeface="Arial" panose="020B0604020202020204" pitchFamily="34" charset="0"/>
                <a:ea typeface="+mn-ea"/>
                <a:cs typeface="Arial" panose="020B0604020202020204" pitchFamily="34" charset="0"/>
              </a:rPr>
              <a:t>, NKS makes it </a:t>
            </a:r>
            <a:r>
              <a:rPr lang="en-US" sz="1000" kern="1200" dirty="0">
                <a:solidFill>
                  <a:srgbClr val="000000"/>
                </a:solidFill>
                <a:effectLst/>
                <a:latin typeface="Arial" panose="020B0604020202020204" pitchFamily="34" charset="0"/>
                <a:ea typeface="+mn-ea"/>
                <a:cs typeface="Arial" panose="020B0604020202020204" pitchFamily="34" charset="0"/>
              </a:rPr>
              <a:t>very simple</a:t>
            </a:r>
            <a:r>
              <a:rPr lang="en-US" sz="1000" kern="1200" dirty="0">
                <a:solidFill>
                  <a:schemeClr val="tx1"/>
                </a:solidFill>
                <a:effectLst/>
                <a:latin typeface="Arial" panose="020B0604020202020204" pitchFamily="34" charset="0"/>
                <a:ea typeface="+mn-ea"/>
                <a:cs typeface="Arial" panose="020B0604020202020204" pitchFamily="34" charset="0"/>
              </a:rPr>
              <a:t> to deploy and manage your K8s clusters.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rgbClr val="000000"/>
                </a:solidFill>
                <a:effectLst/>
                <a:latin typeface="Arial" panose="020B0604020202020204" pitchFamily="34" charset="0"/>
                <a:ea typeface="+mn-ea"/>
                <a:cs typeface="Arial" panose="020B0604020202020204" pitchFamily="34" charset="0"/>
              </a:rPr>
              <a:t>One of the hardest problem</a:t>
            </a:r>
            <a:r>
              <a:rPr lang="en-US" sz="1000" kern="1200" dirty="0">
                <a:solidFill>
                  <a:schemeClr val="tx1"/>
                </a:solidFill>
                <a:effectLst/>
                <a:latin typeface="Arial" panose="020B0604020202020204" pitchFamily="34" charset="0"/>
                <a:ea typeface="+mn-ea"/>
                <a:cs typeface="Arial" panose="020B0604020202020204" pitchFamily="34" charset="0"/>
              </a:rPr>
              <a:t> to solve for K8s, as reported on </a:t>
            </a:r>
            <a:r>
              <a:rPr lang="en-US" sz="1000" kern="1200" dirty="0">
                <a:solidFill>
                  <a:srgbClr val="000000"/>
                </a:solidFill>
                <a:effectLst/>
                <a:latin typeface="Arial" panose="020B0604020202020204" pitchFamily="34" charset="0"/>
                <a:ea typeface="+mn-ea"/>
                <a:cs typeface="Arial" panose="020B0604020202020204" pitchFamily="34" charset="0"/>
              </a:rPr>
              <a:t>every single</a:t>
            </a:r>
            <a:r>
              <a:rPr lang="en-US" sz="1000"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rgbClr val="000000"/>
                </a:solidFill>
                <a:effectLst/>
                <a:latin typeface="Arial" panose="020B0604020202020204" pitchFamily="34" charset="0"/>
                <a:ea typeface="+mn-ea"/>
                <a:cs typeface="Arial" panose="020B0604020202020204" pitchFamily="34" charset="0"/>
              </a:rPr>
              <a:t>KubeCon</a:t>
            </a:r>
            <a:r>
              <a:rPr lang="en-US" sz="1000"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rgbClr val="000000"/>
                </a:solidFill>
                <a:effectLst/>
                <a:latin typeface="Arial" panose="020B0604020202020204" pitchFamily="34" charset="0"/>
                <a:ea typeface="+mn-ea"/>
                <a:cs typeface="Arial" panose="020B0604020202020204" pitchFamily="34" charset="0"/>
              </a:rPr>
              <a:t>is and</a:t>
            </a:r>
            <a:r>
              <a:rPr lang="en-US" sz="1000" kern="1200" dirty="0">
                <a:solidFill>
                  <a:schemeClr val="tx1"/>
                </a:solidFill>
                <a:effectLst/>
                <a:latin typeface="Arial" panose="020B0604020202020204" pitchFamily="34" charset="0"/>
                <a:ea typeface="+mn-ea"/>
                <a:cs typeface="Arial" panose="020B0604020202020204" pitchFamily="34" charset="0"/>
              </a:rPr>
              <a:t> has been the </a:t>
            </a:r>
            <a:r>
              <a:rPr lang="en-US" sz="1000" b="1" kern="1200" dirty="0">
                <a:solidFill>
                  <a:schemeClr val="tx1"/>
                </a:solidFill>
                <a:effectLst/>
                <a:latin typeface="Arial" panose="020B0604020202020204" pitchFamily="34" charset="0"/>
                <a:ea typeface="+mn-ea"/>
                <a:cs typeface="Arial" panose="020B0604020202020204" pitchFamily="34" charset="0"/>
              </a:rPr>
              <a:t>storage, </a:t>
            </a:r>
            <a:r>
              <a:rPr lang="en-US" sz="1000" b="1" kern="1200" dirty="0">
                <a:solidFill>
                  <a:srgbClr val="000000"/>
                </a:solidFill>
                <a:effectLst/>
                <a:latin typeface="Arial" panose="020B0604020202020204" pitchFamily="34" charset="0"/>
                <a:ea typeface="+mn-ea"/>
                <a:cs typeface="Arial" panose="020B0604020202020204" pitchFamily="34" charset="0"/>
              </a:rPr>
              <a:t>storage class and</a:t>
            </a:r>
            <a:r>
              <a:rPr lang="en-US" sz="1000" b="1" kern="1200" dirty="0">
                <a:solidFill>
                  <a:schemeClr val="tx1"/>
                </a:solidFill>
                <a:effectLst/>
                <a:latin typeface="Arial" panose="020B0604020202020204" pitchFamily="34" charset="0"/>
                <a:ea typeface="+mn-ea"/>
                <a:cs typeface="Arial" panose="020B0604020202020204" pitchFamily="34" charset="0"/>
              </a:rPr>
              <a:t> persistent volume claim</a:t>
            </a:r>
            <a:r>
              <a:rPr lang="en-US" sz="1000"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rgbClr val="000000"/>
                </a:solidFill>
                <a:effectLst/>
                <a:latin typeface="Arial" panose="020B0604020202020204" pitchFamily="34" charset="0"/>
                <a:ea typeface="+mn-ea"/>
                <a:cs typeface="Arial" panose="020B0604020202020204" pitchFamily="34" charset="0"/>
              </a:rPr>
              <a:t>Our</a:t>
            </a:r>
            <a:r>
              <a:rPr lang="en-US" sz="1000" kern="1200" dirty="0">
                <a:solidFill>
                  <a:schemeClr val="tx1"/>
                </a:solidFill>
                <a:effectLst/>
                <a:latin typeface="Arial" panose="020B0604020202020204" pitchFamily="34" charset="0"/>
                <a:ea typeface="+mn-ea"/>
                <a:cs typeface="Arial" panose="020B0604020202020204" pitchFamily="34" charset="0"/>
              </a:rPr>
              <a:t> integration of Azure NetApp Files and </a:t>
            </a:r>
            <a:r>
              <a:rPr lang="en-US" sz="1000" kern="1200" dirty="0">
                <a:solidFill>
                  <a:srgbClr val="000000"/>
                </a:solidFill>
                <a:effectLst/>
                <a:latin typeface="Arial" panose="020B0604020202020204" pitchFamily="34" charset="0"/>
                <a:ea typeface="+mn-ea"/>
                <a:cs typeface="Arial" panose="020B0604020202020204" pitchFamily="34" charset="0"/>
              </a:rPr>
              <a:t>Cloud Volumes Service</a:t>
            </a:r>
            <a:r>
              <a:rPr lang="en-US" sz="1000" kern="1200" dirty="0">
                <a:solidFill>
                  <a:schemeClr val="tx1"/>
                </a:solidFill>
                <a:effectLst/>
                <a:latin typeface="Arial" panose="020B0604020202020204" pitchFamily="34" charset="0"/>
                <a:ea typeface="+mn-ea"/>
                <a:cs typeface="Arial" panose="020B0604020202020204" pitchFamily="34" charset="0"/>
              </a:rPr>
              <a:t> and our CVO in </a:t>
            </a:r>
            <a:r>
              <a:rPr lang="en-US" sz="1000" kern="1200" dirty="0">
                <a:solidFill>
                  <a:srgbClr val="000000"/>
                </a:solidFill>
                <a:effectLst/>
                <a:latin typeface="Arial" panose="020B0604020202020204" pitchFamily="34" charset="0"/>
                <a:ea typeface="+mn-ea"/>
                <a:cs typeface="Arial" panose="020B0604020202020204" pitchFamily="34" charset="0"/>
              </a:rPr>
              <a:t>AWS</a:t>
            </a:r>
            <a:r>
              <a:rPr lang="en-US" sz="1000" kern="1200" dirty="0">
                <a:solidFill>
                  <a:schemeClr val="tx1"/>
                </a:solidFill>
                <a:effectLst/>
                <a:latin typeface="Arial" panose="020B0604020202020204" pitchFamily="34" charset="0"/>
                <a:ea typeface="+mn-ea"/>
                <a:cs typeface="Arial" panose="020B0604020202020204" pitchFamily="34" charset="0"/>
              </a:rPr>
              <a:t> and Azure takes care of </a:t>
            </a:r>
            <a:r>
              <a:rPr lang="en-US" sz="1000" kern="1200" dirty="0">
                <a:solidFill>
                  <a:srgbClr val="000000"/>
                </a:solidFill>
                <a:effectLst/>
                <a:latin typeface="Arial" panose="020B0604020202020204" pitchFamily="34" charset="0"/>
                <a:ea typeface="+mn-ea"/>
                <a:cs typeface="Arial" panose="020B0604020202020204" pitchFamily="34" charset="0"/>
              </a:rPr>
              <a:t>that</a:t>
            </a:r>
            <a:r>
              <a:rPr lang="en-US" sz="1000" kern="1200" dirty="0">
                <a:solidFill>
                  <a:schemeClr val="tx1"/>
                </a:solidFill>
                <a:effectLst/>
                <a:latin typeface="Arial" panose="020B0604020202020204" pitchFamily="34" charset="0"/>
                <a:ea typeface="+mn-ea"/>
                <a:cs typeface="Arial" panose="020B0604020202020204" pitchFamily="34" charset="0"/>
              </a:rPr>
              <a:t> automatically for you with Trident and provides you with unmatched flexibility of your underlying K8s </a:t>
            </a:r>
            <a:r>
              <a:rPr lang="en-US" sz="1000" kern="1200" dirty="0">
                <a:solidFill>
                  <a:srgbClr val="000000"/>
                </a:solidFill>
                <a:effectLst/>
                <a:latin typeface="Arial" panose="020B0604020202020204" pitchFamily="34" charset="0"/>
                <a:ea typeface="+mn-ea"/>
                <a:cs typeface="Arial" panose="020B0604020202020204" pitchFamily="34" charset="0"/>
              </a:rPr>
              <a:t>storage</a:t>
            </a:r>
            <a:r>
              <a:rPr lang="en-US" sz="1000"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rgbClr val="000000"/>
                </a:solidFill>
                <a:effectLst/>
                <a:latin typeface="Arial" panose="020B0604020202020204" pitchFamily="34" charset="0"/>
                <a:ea typeface="+mn-ea"/>
                <a:cs typeface="Arial" panose="020B0604020202020204" pitchFamily="34" charset="0"/>
              </a:rPr>
              <a:t>Since</a:t>
            </a:r>
            <a:r>
              <a:rPr lang="en-US" sz="1000" kern="1200" dirty="0">
                <a:solidFill>
                  <a:schemeClr val="tx1"/>
                </a:solidFill>
                <a:effectLst/>
                <a:latin typeface="Arial" panose="020B0604020202020204" pitchFamily="34" charset="0"/>
                <a:ea typeface="+mn-ea"/>
                <a:cs typeface="Arial" panose="020B0604020202020204" pitchFamily="34" charset="0"/>
              </a:rPr>
              <a:t> </a:t>
            </a:r>
            <a:r>
              <a:rPr lang="en-US" sz="1000" kern="1200" dirty="0">
                <a:solidFill>
                  <a:srgbClr val="000000"/>
                </a:solidFill>
                <a:effectLst/>
                <a:latin typeface="Arial" panose="020B0604020202020204" pitchFamily="34" charset="0"/>
                <a:ea typeface="+mn-ea"/>
                <a:cs typeface="Arial" panose="020B0604020202020204" pitchFamily="34" charset="0"/>
              </a:rPr>
              <a:t>we</a:t>
            </a:r>
            <a:r>
              <a:rPr lang="en-US" sz="1000" kern="1200" dirty="0">
                <a:solidFill>
                  <a:schemeClr val="tx1"/>
                </a:solidFill>
                <a:effectLst/>
                <a:latin typeface="Arial" panose="020B0604020202020204" pitchFamily="34" charset="0"/>
                <a:ea typeface="+mn-ea"/>
                <a:cs typeface="Arial" panose="020B0604020202020204" pitchFamily="34" charset="0"/>
              </a:rPr>
              <a:t> are on all the hyperscalers </a:t>
            </a:r>
            <a:r>
              <a:rPr lang="en-US" sz="1000" b="1" kern="1200" dirty="0">
                <a:solidFill>
                  <a:schemeClr val="tx1"/>
                </a:solidFill>
                <a:effectLst/>
                <a:latin typeface="Arial" panose="020B0604020202020204" pitchFamily="34" charset="0"/>
                <a:ea typeface="+mn-ea"/>
                <a:cs typeface="Arial" panose="020B0604020202020204" pitchFamily="34" charset="0"/>
              </a:rPr>
              <a:t>(Azure, GCP and </a:t>
            </a:r>
            <a:r>
              <a:rPr lang="en-US" sz="1000" b="1" kern="1200" dirty="0">
                <a:solidFill>
                  <a:srgbClr val="000000"/>
                </a:solidFill>
                <a:effectLst/>
                <a:latin typeface="Arial" panose="020B0604020202020204" pitchFamily="34" charset="0"/>
                <a:ea typeface="+mn-ea"/>
                <a:cs typeface="Arial" panose="020B0604020202020204" pitchFamily="34" charset="0"/>
              </a:rPr>
              <a:t>AWS</a:t>
            </a:r>
            <a:r>
              <a:rPr lang="en-US" sz="1000" b="1" kern="1200" dirty="0">
                <a:solidFill>
                  <a:schemeClr val="tx1"/>
                </a:solidFill>
                <a:effectLst/>
                <a:latin typeface="Arial" panose="020B0604020202020204" pitchFamily="34" charset="0"/>
                <a:ea typeface="+mn-ea"/>
                <a:cs typeface="Arial" panose="020B0604020202020204" pitchFamily="34" charset="0"/>
              </a:rPr>
              <a:t>)</a:t>
            </a:r>
            <a:r>
              <a:rPr lang="en-US" sz="1000" kern="1200" dirty="0">
                <a:solidFill>
                  <a:schemeClr val="tx1"/>
                </a:solidFill>
                <a:effectLst/>
                <a:latin typeface="Arial" panose="020B0604020202020204" pitchFamily="34" charset="0"/>
                <a:ea typeface="+mn-ea"/>
                <a:cs typeface="Arial" panose="020B0604020202020204" pitchFamily="34" charset="0"/>
              </a:rPr>
              <a:t>, you can take advantage of the data management capabilities of ONTAP, like </a:t>
            </a:r>
            <a:r>
              <a:rPr lang="en-US" sz="1000" kern="1200" dirty="0">
                <a:solidFill>
                  <a:srgbClr val="000000"/>
                </a:solidFill>
                <a:effectLst/>
                <a:latin typeface="Arial" panose="020B0604020202020204" pitchFamily="34" charset="0"/>
                <a:ea typeface="+mn-ea"/>
                <a:cs typeface="Arial" panose="020B0604020202020204" pitchFamily="34" charset="0"/>
              </a:rPr>
              <a:t>snapshots</a:t>
            </a:r>
            <a:r>
              <a:rPr lang="en-US" sz="1000" kern="1200" dirty="0">
                <a:solidFill>
                  <a:schemeClr val="tx1"/>
                </a:solidFill>
                <a:effectLst/>
                <a:latin typeface="Arial" panose="020B0604020202020204" pitchFamily="34" charset="0"/>
                <a:ea typeface="+mn-ea"/>
                <a:cs typeface="Arial" panose="020B0604020202020204" pitchFamily="34" charset="0"/>
              </a:rPr>
              <a:t>, clones, </a:t>
            </a:r>
            <a:r>
              <a:rPr lang="en-US" sz="1000" kern="1200" dirty="0">
                <a:solidFill>
                  <a:srgbClr val="000000"/>
                </a:solidFill>
                <a:effectLst/>
                <a:latin typeface="Arial" panose="020B0604020202020204" pitchFamily="34" charset="0"/>
                <a:ea typeface="+mn-ea"/>
                <a:cs typeface="Arial" panose="020B0604020202020204" pitchFamily="34" charset="0"/>
              </a:rPr>
              <a:t>replication and</a:t>
            </a:r>
            <a:r>
              <a:rPr lang="en-US" sz="1000" kern="1200" dirty="0">
                <a:solidFill>
                  <a:schemeClr val="tx1"/>
                </a:solidFill>
                <a:effectLst/>
                <a:latin typeface="Arial" panose="020B0604020202020204" pitchFamily="34" charset="0"/>
                <a:ea typeface="+mn-ea"/>
                <a:cs typeface="Arial" panose="020B0604020202020204" pitchFamily="34" charset="0"/>
              </a:rPr>
              <a:t> migration.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rgbClr val="000000"/>
                </a:solidFill>
                <a:effectLst/>
                <a:latin typeface="Arial" panose="020B0604020202020204" pitchFamily="34" charset="0"/>
                <a:ea typeface="+mn-ea"/>
                <a:cs typeface="Arial" panose="020B0604020202020204" pitchFamily="34" charset="0"/>
              </a:rPr>
              <a:t>NKS</a:t>
            </a:r>
            <a:r>
              <a:rPr lang="en-US" sz="1000" kern="1200" dirty="0">
                <a:solidFill>
                  <a:schemeClr val="tx1"/>
                </a:solidFill>
                <a:effectLst/>
                <a:latin typeface="Arial" panose="020B0604020202020204" pitchFamily="34" charset="0"/>
                <a:ea typeface="+mn-ea"/>
                <a:cs typeface="Arial" panose="020B0604020202020204" pitchFamily="34" charset="0"/>
              </a:rPr>
              <a:t> is the only K8s service that </a:t>
            </a:r>
            <a:r>
              <a:rPr lang="en-US" sz="1000" kern="1200" dirty="0">
                <a:solidFill>
                  <a:srgbClr val="000000"/>
                </a:solidFill>
                <a:effectLst/>
                <a:latin typeface="Arial" panose="020B0604020202020204" pitchFamily="34" charset="0"/>
                <a:ea typeface="+mn-ea"/>
                <a:cs typeface="Arial" panose="020B0604020202020204" pitchFamily="34" charset="0"/>
              </a:rPr>
              <a:t>allows</a:t>
            </a:r>
            <a:r>
              <a:rPr lang="en-US" sz="1000" kern="1200" dirty="0">
                <a:solidFill>
                  <a:schemeClr val="tx1"/>
                </a:solidFill>
                <a:effectLst/>
                <a:latin typeface="Arial" panose="020B0604020202020204" pitchFamily="34" charset="0"/>
                <a:ea typeface="+mn-ea"/>
                <a:cs typeface="Arial" panose="020B0604020202020204" pitchFamily="34" charset="0"/>
              </a:rPr>
              <a:t> you to run K8s on your own instances on all the public clouds where you control the master node, or on-top of </a:t>
            </a:r>
            <a:r>
              <a:rPr lang="en-US" sz="1000" b="1" kern="1200" dirty="0">
                <a:solidFill>
                  <a:schemeClr val="tx1"/>
                </a:solidFill>
                <a:effectLst/>
                <a:latin typeface="Arial" panose="020B0604020202020204" pitchFamily="34" charset="0"/>
                <a:ea typeface="+mn-ea"/>
                <a:cs typeface="Arial" panose="020B0604020202020204" pitchFamily="34" charset="0"/>
              </a:rPr>
              <a:t>GKE, </a:t>
            </a:r>
            <a:r>
              <a:rPr lang="en-US" sz="1000" b="1" kern="1200" dirty="0">
                <a:solidFill>
                  <a:srgbClr val="000000"/>
                </a:solidFill>
                <a:effectLst/>
                <a:latin typeface="Arial" panose="020B0604020202020204" pitchFamily="34" charset="0"/>
                <a:ea typeface="+mn-ea"/>
                <a:cs typeface="Arial" panose="020B0604020202020204" pitchFamily="34" charset="0"/>
              </a:rPr>
              <a:t>AKS or</a:t>
            </a:r>
            <a:r>
              <a:rPr lang="en-US" sz="1000" b="1" kern="1200" dirty="0">
                <a:solidFill>
                  <a:schemeClr val="tx1"/>
                </a:solidFill>
                <a:effectLst/>
                <a:latin typeface="Arial" panose="020B0604020202020204" pitchFamily="34" charset="0"/>
                <a:ea typeface="+mn-ea"/>
                <a:cs typeface="Arial" panose="020B0604020202020204" pitchFamily="34" charset="0"/>
              </a:rPr>
              <a:t> EKS</a:t>
            </a:r>
            <a:r>
              <a:rPr lang="en-US" sz="1000" kern="1200" dirty="0">
                <a:solidFill>
                  <a:schemeClr val="tx1"/>
                </a:solidFill>
                <a:effectLst/>
                <a:latin typeface="Arial" panose="020B0604020202020204" pitchFamily="34" charset="0"/>
                <a:ea typeface="+mn-ea"/>
                <a:cs typeface="Arial" panose="020B0604020202020204" pitchFamily="34" charset="0"/>
              </a:rPr>
              <a:t> where you don’t control the K8s master </a:t>
            </a:r>
            <a:r>
              <a:rPr lang="en-US" sz="1000" kern="1200" dirty="0">
                <a:solidFill>
                  <a:srgbClr val="000000"/>
                </a:solidFill>
                <a:effectLst/>
                <a:latin typeface="Arial" panose="020B0604020202020204" pitchFamily="34" charset="0"/>
                <a:ea typeface="+mn-ea"/>
                <a:cs typeface="Arial" panose="020B0604020202020204" pitchFamily="34" charset="0"/>
              </a:rPr>
              <a:t>node</a:t>
            </a:r>
            <a:r>
              <a:rPr lang="en-US" sz="1000" kern="1200" dirty="0">
                <a:solidFill>
                  <a:schemeClr val="tx1"/>
                </a:solidFill>
                <a:effectLst/>
                <a:latin typeface="Arial" panose="020B0604020202020204" pitchFamily="34" charset="0"/>
                <a:ea typeface="+mn-ea"/>
                <a:cs typeface="Arial" panose="020B0604020202020204" pitchFamily="34"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5" name="Footer Placeholder 4">
            <a:extLst>
              <a:ext uri="{FF2B5EF4-FFF2-40B4-BE49-F238E27FC236}">
                <a16:creationId xmlns:a16="http://schemas.microsoft.com/office/drawing/2014/main" id="{67E640DA-AE66-427D-BA57-09ED8ABB4ED8}"/>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A9F532B1-2F52-4A6A-8065-98B3773B39E5}"/>
              </a:ext>
            </a:extLst>
          </p:cNvPr>
          <p:cNvSpPr>
            <a:spLocks noGrp="1"/>
          </p:cNvSpPr>
          <p:nvPr>
            <p:ph type="sldNum" sz="quarter" idx="5"/>
          </p:nvPr>
        </p:nvSpPr>
        <p:spPr/>
        <p:txBody>
          <a:bodyPr/>
          <a:lstStyle/>
          <a:p>
            <a:fld id="{16AA2537-0790-4789-A16C-397C663A3332}" type="slidenum">
              <a:rPr lang="en-US" smtClean="0"/>
              <a:pPr/>
              <a:t>60</a:t>
            </a:fld>
            <a:endParaRPr lang="en-US" dirty="0"/>
          </a:p>
        </p:txBody>
      </p:sp>
    </p:spTree>
    <p:extLst>
      <p:ext uri="{BB962C8B-B14F-4D97-AF65-F5344CB8AC3E}">
        <p14:creationId xmlns:p14="http://schemas.microsoft.com/office/powerpoint/2010/main" val="22204676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Pure upstream </a:t>
            </a:r>
            <a:r>
              <a:rPr lang="en-US" dirty="0">
                <a:solidFill>
                  <a:srgbClr val="000000"/>
                </a:solidFill>
              </a:rPr>
              <a:t>Kubernetes</a:t>
            </a:r>
            <a:r>
              <a:rPr lang="en-US" dirty="0"/>
              <a:t> Service. </a:t>
            </a:r>
            <a:r>
              <a:rPr lang="en-US" dirty="0">
                <a:solidFill>
                  <a:srgbClr val="000000"/>
                </a:solidFill>
              </a:rPr>
              <a:t>We</a:t>
            </a:r>
            <a:r>
              <a:rPr lang="en-US" dirty="0"/>
              <a:t> support the latest K8S </a:t>
            </a:r>
            <a:r>
              <a:rPr lang="en-US" dirty="0">
                <a:solidFill>
                  <a:srgbClr val="000000"/>
                </a:solidFill>
              </a:rPr>
              <a:t>release</a:t>
            </a:r>
            <a:r>
              <a:rPr lang="en-US" dirty="0"/>
              <a:t> within a week</a:t>
            </a:r>
          </a:p>
          <a:p>
            <a:pPr lvl="0" fontAlgn="base"/>
            <a:endParaRPr lang="en-US" sz="1000" kern="1200" dirty="0">
              <a:solidFill>
                <a:schemeClr val="tx1"/>
              </a:solidFill>
              <a:effectLst/>
              <a:latin typeface="Arial" panose="020B0604020202020204" pitchFamily="34" charset="0"/>
              <a:ea typeface="+mn-ea"/>
              <a:cs typeface="Arial" panose="020B0604020202020204" pitchFamily="34" charset="0"/>
            </a:endParaRPr>
          </a:p>
          <a:p>
            <a:pPr lvl="0" fontAlgn="base"/>
            <a:r>
              <a:rPr lang="en-US" sz="1000" kern="1200" dirty="0">
                <a:solidFill>
                  <a:srgbClr val="000000"/>
                </a:solidFill>
                <a:effectLst/>
                <a:latin typeface="Arial" panose="020B0604020202020204" pitchFamily="34" charset="0"/>
                <a:ea typeface="+mn-ea"/>
                <a:cs typeface="Arial" panose="020B0604020202020204" pitchFamily="34" charset="0"/>
              </a:rPr>
              <a:t>NKS</a:t>
            </a:r>
            <a:r>
              <a:rPr lang="en-US" sz="1000" kern="1200" dirty="0">
                <a:solidFill>
                  <a:schemeClr val="tx1"/>
                </a:solidFill>
                <a:effectLst/>
                <a:latin typeface="Arial" panose="020B0604020202020204" pitchFamily="34" charset="0"/>
                <a:ea typeface="+mn-ea"/>
                <a:cs typeface="Arial" panose="020B0604020202020204" pitchFamily="34" charset="0"/>
              </a:rPr>
              <a:t> is the only K8s service that </a:t>
            </a:r>
            <a:r>
              <a:rPr lang="en-US" sz="1000" kern="1200" dirty="0">
                <a:solidFill>
                  <a:srgbClr val="000000"/>
                </a:solidFill>
                <a:effectLst/>
                <a:latin typeface="Arial" panose="020B0604020202020204" pitchFamily="34" charset="0"/>
                <a:ea typeface="+mn-ea"/>
                <a:cs typeface="Arial" panose="020B0604020202020204" pitchFamily="34" charset="0"/>
              </a:rPr>
              <a:t>allows</a:t>
            </a:r>
            <a:r>
              <a:rPr lang="en-US" sz="1000" kern="1200" dirty="0">
                <a:solidFill>
                  <a:schemeClr val="tx1"/>
                </a:solidFill>
                <a:effectLst/>
                <a:latin typeface="Arial" panose="020B0604020202020204" pitchFamily="34" charset="0"/>
                <a:ea typeface="+mn-ea"/>
                <a:cs typeface="Arial" panose="020B0604020202020204" pitchFamily="34" charset="0"/>
              </a:rPr>
              <a:t> you to run K8s on your own instances on all the public clouds where you control the master node, or on-top of </a:t>
            </a:r>
            <a:r>
              <a:rPr lang="en-US" sz="1000" b="1" kern="1200" dirty="0">
                <a:solidFill>
                  <a:schemeClr val="tx1"/>
                </a:solidFill>
                <a:effectLst/>
                <a:latin typeface="Arial" panose="020B0604020202020204" pitchFamily="34" charset="0"/>
                <a:ea typeface="+mn-ea"/>
                <a:cs typeface="Arial" panose="020B0604020202020204" pitchFamily="34" charset="0"/>
              </a:rPr>
              <a:t>GKE, </a:t>
            </a:r>
            <a:r>
              <a:rPr lang="en-US" sz="1000" b="1" kern="1200" dirty="0">
                <a:solidFill>
                  <a:srgbClr val="000000"/>
                </a:solidFill>
                <a:effectLst/>
                <a:latin typeface="Arial" panose="020B0604020202020204" pitchFamily="34" charset="0"/>
                <a:ea typeface="+mn-ea"/>
                <a:cs typeface="Arial" panose="020B0604020202020204" pitchFamily="34" charset="0"/>
              </a:rPr>
              <a:t>AKS or</a:t>
            </a:r>
            <a:r>
              <a:rPr lang="en-US" sz="1000" b="1" kern="1200" dirty="0">
                <a:solidFill>
                  <a:schemeClr val="tx1"/>
                </a:solidFill>
                <a:effectLst/>
                <a:latin typeface="Arial" panose="020B0604020202020204" pitchFamily="34" charset="0"/>
                <a:ea typeface="+mn-ea"/>
                <a:cs typeface="Arial" panose="020B0604020202020204" pitchFamily="34" charset="0"/>
              </a:rPr>
              <a:t> EKS</a:t>
            </a:r>
            <a:r>
              <a:rPr lang="en-US" sz="1000" kern="1200" dirty="0">
                <a:solidFill>
                  <a:schemeClr val="tx1"/>
                </a:solidFill>
                <a:effectLst/>
                <a:latin typeface="Arial" panose="020B0604020202020204" pitchFamily="34" charset="0"/>
                <a:ea typeface="+mn-ea"/>
                <a:cs typeface="Arial" panose="020B0604020202020204" pitchFamily="34" charset="0"/>
              </a:rPr>
              <a:t> where you don’t control the K8s master </a:t>
            </a:r>
            <a:r>
              <a:rPr lang="en-US" sz="1000" kern="1200" dirty="0">
                <a:solidFill>
                  <a:srgbClr val="000000"/>
                </a:solidFill>
                <a:effectLst/>
                <a:latin typeface="Arial" panose="020B0604020202020204" pitchFamily="34" charset="0"/>
                <a:ea typeface="+mn-ea"/>
                <a:cs typeface="Arial" panose="020B0604020202020204" pitchFamily="34" charset="0"/>
              </a:rPr>
              <a:t>node</a:t>
            </a:r>
            <a:r>
              <a:rPr lang="en-US" sz="1000" kern="1200" dirty="0">
                <a:solidFill>
                  <a:schemeClr val="tx1"/>
                </a:solidFill>
                <a:effectLst/>
                <a:latin typeface="Arial" panose="020B0604020202020204" pitchFamily="34" charset="0"/>
                <a:ea typeface="+mn-ea"/>
                <a:cs typeface="Arial" panose="020B0604020202020204" pitchFamily="34" charset="0"/>
              </a:rPr>
              <a:t>.</a:t>
            </a:r>
          </a:p>
          <a:p>
            <a:pPr lvl="0" fontAlgn="base"/>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NKS fits everyone, from one developer to large enterprises with simple and transparent pricing model.</a:t>
            </a:r>
          </a:p>
          <a:p>
            <a:pPr lvl="0" fontAlgn="base"/>
            <a:endParaRPr lang="en-US" sz="1000" kern="1200" dirty="0">
              <a:solidFill>
                <a:schemeClr val="tx1"/>
              </a:solidFill>
              <a:effectLst/>
              <a:latin typeface="Arial" panose="020B0604020202020204" pitchFamily="34" charset="0"/>
              <a:ea typeface="+mn-ea"/>
              <a:cs typeface="Arial" panose="020B0604020202020204" pitchFamily="34" charset="0"/>
            </a:endParaRPr>
          </a:p>
          <a:p>
            <a:pPr lvl="0" fontAlgn="base"/>
            <a:r>
              <a:rPr lang="en-US" sz="1000" kern="1200" dirty="0">
                <a:solidFill>
                  <a:schemeClr val="tx1"/>
                </a:solidFill>
                <a:effectLst/>
                <a:latin typeface="Arial" panose="020B0604020202020204" pitchFamily="34" charset="0"/>
                <a:ea typeface="+mn-ea"/>
                <a:cs typeface="Arial" panose="020B0604020202020204" pitchFamily="34" charset="0"/>
              </a:rPr>
              <a:t>Some history:</a:t>
            </a:r>
          </a:p>
          <a:p>
            <a:pPr lvl="0" fontAlgn="base"/>
            <a:r>
              <a:rPr lang="en-US" sz="1000" kern="1200" dirty="0">
                <a:solidFill>
                  <a:srgbClr val="000000"/>
                </a:solidFill>
                <a:effectLst/>
                <a:latin typeface="Arial" panose="020B0604020202020204" pitchFamily="34" charset="0"/>
                <a:ea typeface="+mn-ea"/>
                <a:cs typeface="Arial" panose="020B0604020202020204" pitchFamily="34" charset="0"/>
              </a:rPr>
              <a:t>Greenqloud</a:t>
            </a:r>
            <a:r>
              <a:rPr lang="en-US" sz="1000" kern="1200" dirty="0">
                <a:solidFill>
                  <a:schemeClr val="tx1"/>
                </a:solidFill>
                <a:effectLst/>
                <a:latin typeface="Arial" panose="020B0604020202020204" pitchFamily="34" charset="0"/>
                <a:ea typeface="+mn-ea"/>
                <a:cs typeface="Arial" panose="020B0604020202020204" pitchFamily="34" charset="0"/>
              </a:rPr>
              <a:t> (acquired by NetApp) wrote the Service Delivery Engine and the Application Lifecycle Management on </a:t>
            </a:r>
            <a:r>
              <a:rPr lang="en-US" sz="1000" kern="1200" dirty="0">
                <a:solidFill>
                  <a:srgbClr val="000000"/>
                </a:solidFill>
                <a:effectLst/>
                <a:latin typeface="Arial" panose="020B0604020202020204" pitchFamily="34" charset="0"/>
                <a:ea typeface="+mn-ea"/>
                <a:cs typeface="Arial" panose="020B0604020202020204" pitchFamily="34" charset="0"/>
              </a:rPr>
              <a:t>Kubernetes</a:t>
            </a:r>
            <a:r>
              <a:rPr lang="en-US" sz="1000" kern="1200" dirty="0">
                <a:solidFill>
                  <a:schemeClr val="tx1"/>
                </a:solidFill>
                <a:effectLst/>
                <a:latin typeface="Arial" panose="020B0604020202020204" pitchFamily="34" charset="0"/>
                <a:ea typeface="+mn-ea"/>
                <a:cs typeface="Arial" panose="020B0604020202020204" pitchFamily="34" charset="0"/>
              </a:rPr>
              <a:t>, but they were always manually deploying and managing the </a:t>
            </a:r>
            <a:r>
              <a:rPr lang="en-US" sz="1000" kern="1200" dirty="0">
                <a:solidFill>
                  <a:srgbClr val="000000"/>
                </a:solidFill>
                <a:effectLst/>
                <a:latin typeface="Arial" panose="020B0604020202020204" pitchFamily="34" charset="0"/>
                <a:ea typeface="+mn-ea"/>
                <a:cs typeface="Arial" panose="020B0604020202020204" pitchFamily="34" charset="0"/>
              </a:rPr>
              <a:t>Kubernetes</a:t>
            </a:r>
            <a:r>
              <a:rPr lang="en-US" sz="1000" kern="1200" dirty="0">
                <a:solidFill>
                  <a:schemeClr val="tx1"/>
                </a:solidFill>
                <a:effectLst/>
                <a:latin typeface="Arial" panose="020B0604020202020204" pitchFamily="34" charset="0"/>
                <a:ea typeface="+mn-ea"/>
                <a:cs typeface="Arial" panose="020B0604020202020204" pitchFamily="34" charset="0"/>
              </a:rPr>
              <a:t> clusters that they were running on all the </a:t>
            </a:r>
            <a:r>
              <a:rPr lang="en-US" sz="1000" kern="1200" dirty="0">
                <a:solidFill>
                  <a:srgbClr val="000000"/>
                </a:solidFill>
                <a:effectLst/>
                <a:latin typeface="Arial" panose="020B0604020202020204" pitchFamily="34" charset="0"/>
                <a:ea typeface="+mn-ea"/>
                <a:cs typeface="Arial" panose="020B0604020202020204" pitchFamily="34" charset="0"/>
              </a:rPr>
              <a:t>hyperscalers</a:t>
            </a:r>
            <a:r>
              <a:rPr lang="en-US" sz="1000" kern="1200" dirty="0">
                <a:solidFill>
                  <a:schemeClr val="tx1"/>
                </a:solidFill>
                <a:effectLst/>
                <a:latin typeface="Arial" panose="020B0604020202020204" pitchFamily="34" charset="0"/>
                <a:ea typeface="+mn-ea"/>
                <a:cs typeface="Arial" panose="020B0604020202020204" pitchFamily="34" charset="0"/>
              </a:rPr>
              <a:t>. With the </a:t>
            </a:r>
            <a:r>
              <a:rPr lang="en-US" sz="1000" kern="1200" dirty="0">
                <a:solidFill>
                  <a:srgbClr val="000000"/>
                </a:solidFill>
                <a:effectLst/>
                <a:latin typeface="Arial" panose="020B0604020202020204" pitchFamily="34" charset="0"/>
                <a:ea typeface="+mn-ea"/>
                <a:cs typeface="Arial" panose="020B0604020202020204" pitchFamily="34" charset="0"/>
              </a:rPr>
              <a:t>Stackpoint</a:t>
            </a:r>
            <a:r>
              <a:rPr lang="en-US" sz="1000" kern="1200" dirty="0">
                <a:solidFill>
                  <a:schemeClr val="tx1"/>
                </a:solidFill>
                <a:effectLst/>
                <a:latin typeface="Arial" panose="020B0604020202020204" pitchFamily="34" charset="0"/>
                <a:ea typeface="+mn-ea"/>
                <a:cs typeface="Arial" panose="020B0604020202020204" pitchFamily="34" charset="0"/>
              </a:rPr>
              <a:t> acquisition and the launch of NKS, they have moved to using that purely for the SDE deployments everywhere. (What used to take them 2-3 days standing up a new region on the public clouds. Now, with NKS, it takes them on average 23 minutes.</a:t>
            </a:r>
            <a:r>
              <a:rPr lang="en-US" dirty="0">
                <a:effectLst/>
              </a:rPr>
              <a:t>)</a:t>
            </a:r>
            <a:endParaRPr lang="en-US" sz="1000" kern="1200" dirty="0">
              <a:solidFill>
                <a:schemeClr val="tx1"/>
              </a:solidFill>
              <a:effectLst/>
              <a:latin typeface="Arial" panose="020B0604020202020204" pitchFamily="34" charset="0"/>
              <a:ea typeface="+mn-ea"/>
              <a:cs typeface="Arial" panose="020B0604020202020204" pitchFamily="34" charset="0"/>
            </a:endParaRPr>
          </a:p>
        </p:txBody>
      </p:sp>
      <p:sp>
        <p:nvSpPr>
          <p:cNvPr id="5" name="Footer Placeholder 4">
            <a:extLst>
              <a:ext uri="{FF2B5EF4-FFF2-40B4-BE49-F238E27FC236}">
                <a16:creationId xmlns:a16="http://schemas.microsoft.com/office/drawing/2014/main" id="{1E8F95EC-1359-403E-A5D4-ED2C2AAA768B}"/>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AA974E21-A079-4A5B-B429-231B1814DA16}"/>
              </a:ext>
            </a:extLst>
          </p:cNvPr>
          <p:cNvSpPr>
            <a:spLocks noGrp="1"/>
          </p:cNvSpPr>
          <p:nvPr>
            <p:ph type="sldNum" sz="quarter" idx="5"/>
          </p:nvPr>
        </p:nvSpPr>
        <p:spPr/>
        <p:txBody>
          <a:bodyPr/>
          <a:lstStyle/>
          <a:p>
            <a:fld id="{16AA2537-0790-4789-A16C-397C663A3332}" type="slidenum">
              <a:rPr lang="en-US" smtClean="0"/>
              <a:pPr/>
              <a:t>61</a:t>
            </a:fld>
            <a:endParaRPr lang="en-US" dirty="0"/>
          </a:p>
        </p:txBody>
      </p:sp>
    </p:spTree>
    <p:extLst>
      <p:ext uri="{BB962C8B-B14F-4D97-AF65-F5344CB8AC3E}">
        <p14:creationId xmlns:p14="http://schemas.microsoft.com/office/powerpoint/2010/main" val="41367318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a:t>Instructor Notes</a:t>
            </a:r>
            <a:endParaRPr lang="en-US" dirty="0">
              <a:effectLst/>
              <a:latin typeface="Calibri" panose="020F0502020204030204" pitchFamily="34"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2DC0B98A-CA45-46A0-90DE-C3A69763A3FF}"/>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E4B50CE0-AE48-4F9A-BC71-AAB565EED79D}"/>
              </a:ext>
            </a:extLst>
          </p:cNvPr>
          <p:cNvSpPr>
            <a:spLocks noGrp="1"/>
          </p:cNvSpPr>
          <p:nvPr>
            <p:ph type="sldNum" sz="quarter" idx="5"/>
          </p:nvPr>
        </p:nvSpPr>
        <p:spPr/>
        <p:txBody>
          <a:bodyPr/>
          <a:lstStyle/>
          <a:p>
            <a:fld id="{16AA2537-0790-4789-A16C-397C663A3332}" type="slidenum">
              <a:rPr lang="en-US" smtClean="0"/>
              <a:pPr/>
              <a:t>62</a:t>
            </a:fld>
            <a:endParaRPr lang="en-US" dirty="0"/>
          </a:p>
        </p:txBody>
      </p:sp>
    </p:spTree>
    <p:extLst>
      <p:ext uri="{BB962C8B-B14F-4D97-AF65-F5344CB8AC3E}">
        <p14:creationId xmlns:p14="http://schemas.microsoft.com/office/powerpoint/2010/main" val="27121435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dirty="0"/>
              <a:t>NetApp </a:t>
            </a:r>
            <a:r>
              <a:rPr lang="en-US" dirty="0">
                <a:solidFill>
                  <a:srgbClr val="000000"/>
                </a:solidFill>
              </a:rPr>
              <a:t>Kubernetes</a:t>
            </a:r>
            <a:r>
              <a:rPr lang="en-US" dirty="0"/>
              <a:t> Service makes cluster deployment simple, with three clicks:</a:t>
            </a:r>
          </a:p>
          <a:p>
            <a:pPr marL="228600" indent="-228600">
              <a:buFont typeface="+mj-lt"/>
              <a:buAutoNum type="arabicPeriod"/>
            </a:pPr>
            <a:r>
              <a:rPr lang="en-US" dirty="0"/>
              <a:t>First, </a:t>
            </a:r>
            <a:r>
              <a:rPr lang="en-US" dirty="0">
                <a:solidFill>
                  <a:srgbClr val="000000"/>
                </a:solidFill>
              </a:rPr>
              <a:t>choose</a:t>
            </a:r>
            <a:r>
              <a:rPr lang="en-US" dirty="0"/>
              <a:t> your cloud provider.</a:t>
            </a:r>
          </a:p>
          <a:p>
            <a:pPr marL="228600" indent="-228600">
              <a:buFont typeface="+mj-lt"/>
              <a:buAutoNum type="arabicPeriod"/>
            </a:pPr>
            <a:r>
              <a:rPr lang="en-US" dirty="0"/>
              <a:t>Second, configure the provider.</a:t>
            </a:r>
          </a:p>
          <a:p>
            <a:pPr marL="228600" indent="-228600">
              <a:buFont typeface="+mj-lt"/>
              <a:buAutoNum type="arabicPeriod"/>
            </a:pPr>
            <a:r>
              <a:rPr lang="en-US" dirty="0"/>
              <a:t>Third, configure your </a:t>
            </a:r>
            <a:r>
              <a:rPr lang="en-US" dirty="0">
                <a:solidFill>
                  <a:srgbClr val="000000"/>
                </a:solidFill>
              </a:rPr>
              <a:t>Kubernetes</a:t>
            </a:r>
            <a:r>
              <a:rPr lang="en-US" dirty="0"/>
              <a:t> cluster.</a:t>
            </a:r>
          </a:p>
          <a:p>
            <a:pPr marL="0" indent="0">
              <a:buFont typeface="+mj-lt"/>
              <a:buNone/>
            </a:pPr>
            <a:endParaRPr lang="en-US" dirty="0"/>
          </a:p>
          <a:p>
            <a:pPr marL="0" indent="0">
              <a:buFont typeface="+mj-lt"/>
              <a:buNone/>
            </a:pPr>
            <a:r>
              <a:rPr lang="en-US" dirty="0">
                <a:solidFill>
                  <a:srgbClr val="000000"/>
                </a:solidFill>
              </a:rPr>
              <a:t>Additionally</a:t>
            </a:r>
            <a:r>
              <a:rPr lang="en-US" dirty="0"/>
              <a:t>, you can select various add-ons to install which make managing the cluster easier. For example, Trident to manage </a:t>
            </a:r>
            <a:r>
              <a:rPr lang="en-US" dirty="0">
                <a:solidFill>
                  <a:srgbClr val="000000"/>
                </a:solidFill>
              </a:rPr>
              <a:t>Cloud Volumes</a:t>
            </a:r>
            <a:r>
              <a:rPr lang="en-US" dirty="0"/>
              <a:t> and other popular </a:t>
            </a:r>
            <a:r>
              <a:rPr lang="en-US" dirty="0">
                <a:solidFill>
                  <a:srgbClr val="000000"/>
                </a:solidFill>
              </a:rPr>
              <a:t>Kubernetes</a:t>
            </a:r>
            <a:r>
              <a:rPr lang="en-US" dirty="0"/>
              <a:t> add-ons like </a:t>
            </a:r>
            <a:r>
              <a:rPr lang="en-US" dirty="0">
                <a:solidFill>
                  <a:srgbClr val="000000"/>
                </a:solidFill>
              </a:rPr>
              <a:t>Istio</a:t>
            </a:r>
            <a:r>
              <a:rPr lang="en-US" dirty="0"/>
              <a:t> and Helm.</a:t>
            </a:r>
          </a:p>
        </p:txBody>
      </p:sp>
      <p:sp>
        <p:nvSpPr>
          <p:cNvPr id="5" name="Footer Placeholder 4">
            <a:extLst>
              <a:ext uri="{FF2B5EF4-FFF2-40B4-BE49-F238E27FC236}">
                <a16:creationId xmlns:a16="http://schemas.microsoft.com/office/drawing/2014/main" id="{C1E0F20D-A77F-4D2B-AFE3-759A35A385EF}"/>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D4FB5253-9284-422D-8B26-27AC894AF8A7}"/>
              </a:ext>
            </a:extLst>
          </p:cNvPr>
          <p:cNvSpPr>
            <a:spLocks noGrp="1"/>
          </p:cNvSpPr>
          <p:nvPr>
            <p:ph type="sldNum" sz="quarter" idx="5"/>
          </p:nvPr>
        </p:nvSpPr>
        <p:spPr/>
        <p:txBody>
          <a:bodyPr/>
          <a:lstStyle/>
          <a:p>
            <a:fld id="{16AA2537-0790-4789-A16C-397C663A3332}" type="slidenum">
              <a:rPr lang="en-US" smtClean="0"/>
              <a:pPr/>
              <a:t>63</a:t>
            </a:fld>
            <a:endParaRPr lang="en-US" dirty="0"/>
          </a:p>
        </p:txBody>
      </p:sp>
    </p:spTree>
    <p:extLst>
      <p:ext uri="{BB962C8B-B14F-4D97-AF65-F5344CB8AC3E}">
        <p14:creationId xmlns:p14="http://schemas.microsoft.com/office/powerpoint/2010/main" val="41024315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ndParaRPr>
          </a:p>
        </p:txBody>
      </p:sp>
      <p:sp>
        <p:nvSpPr>
          <p:cNvPr id="5" name="Footer Placeholder 4">
            <a:extLst>
              <a:ext uri="{FF2B5EF4-FFF2-40B4-BE49-F238E27FC236}">
                <a16:creationId xmlns:a16="http://schemas.microsoft.com/office/drawing/2014/main" id="{C1211438-86C0-4535-94CF-701D0202489C}"/>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D6D2497F-AEEA-4486-BAC5-009A33C146A8}"/>
              </a:ext>
            </a:extLst>
          </p:cNvPr>
          <p:cNvSpPr>
            <a:spLocks noGrp="1"/>
          </p:cNvSpPr>
          <p:nvPr>
            <p:ph type="sldNum" sz="quarter" idx="5"/>
          </p:nvPr>
        </p:nvSpPr>
        <p:spPr/>
        <p:txBody>
          <a:bodyPr/>
          <a:lstStyle/>
          <a:p>
            <a:fld id="{16AA2537-0790-4789-A16C-397C663A3332}" type="slidenum">
              <a:rPr lang="en-US" smtClean="0"/>
              <a:pPr/>
              <a:t>64</a:t>
            </a:fld>
            <a:endParaRPr lang="en-US" dirty="0"/>
          </a:p>
        </p:txBody>
      </p:sp>
    </p:spTree>
    <p:extLst>
      <p:ext uri="{BB962C8B-B14F-4D97-AF65-F5344CB8AC3E}">
        <p14:creationId xmlns:p14="http://schemas.microsoft.com/office/powerpoint/2010/main" val="1922752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C3CFB265-46F4-48AC-B8F6-7B09DFC79F39}"/>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DC792266-FDB6-4C1E-98B8-FA1D82873D29}"/>
              </a:ext>
            </a:extLst>
          </p:cNvPr>
          <p:cNvSpPr>
            <a:spLocks noGrp="1"/>
          </p:cNvSpPr>
          <p:nvPr>
            <p:ph type="sldNum" sz="quarter" idx="5"/>
          </p:nvPr>
        </p:nvSpPr>
        <p:spPr/>
        <p:txBody>
          <a:bodyPr/>
          <a:lstStyle/>
          <a:p>
            <a:fld id="{16AA2537-0790-4789-A16C-397C663A3332}" type="slidenum">
              <a:rPr lang="en-US" smtClean="0"/>
              <a:pPr/>
              <a:t>65</a:t>
            </a:fld>
            <a:endParaRPr lang="en-US" dirty="0"/>
          </a:p>
        </p:txBody>
      </p:sp>
    </p:spTree>
    <p:extLst>
      <p:ext uri="{BB962C8B-B14F-4D97-AF65-F5344CB8AC3E}">
        <p14:creationId xmlns:p14="http://schemas.microsoft.com/office/powerpoint/2010/main" val="42715149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Cover points on the slide</a:t>
            </a:r>
          </a:p>
          <a:p>
            <a:endParaRPr lang="en-US" dirty="0"/>
          </a:p>
          <a:p>
            <a:r>
              <a:rPr lang="en-US" dirty="0"/>
              <a:t>Background </a:t>
            </a:r>
            <a:r>
              <a:rPr lang="en-US" dirty="0">
                <a:solidFill>
                  <a:srgbClr val="000000"/>
                </a:solidFill>
              </a:rPr>
              <a:t>Point  </a:t>
            </a:r>
            <a:r>
              <a:rPr lang="en-US" kern="1200" dirty="0">
                <a:solidFill>
                  <a:srgbClr val="000000"/>
                </a:solidFill>
                <a:effectLst/>
                <a:latin typeface="Arial" panose="020B0604020202020204" pitchFamily="34" charset="0"/>
                <a:ea typeface="+mn-ea"/>
                <a:cs typeface="Arial" panose="020B0604020202020204" pitchFamily="34" charset="0"/>
              </a:rPr>
              <a:t>Despite</a:t>
            </a:r>
            <a:r>
              <a:rPr lang="en-US" kern="1200" dirty="0">
                <a:solidFill>
                  <a:schemeClr val="tx1"/>
                </a:solidFill>
                <a:effectLst/>
                <a:latin typeface="Arial" panose="020B0604020202020204" pitchFamily="34" charset="0"/>
                <a:ea typeface="+mn-ea"/>
                <a:cs typeface="Arial" panose="020B0604020202020204" pitchFamily="34" charset="0"/>
              </a:rPr>
              <a:t> an increased focus on cloud cost management, only a minority of companies have implemented automated policies to optimize cloud costs, such as shutting down unused workloads or selecting </a:t>
            </a:r>
            <a:r>
              <a:rPr lang="en-US" kern="1200" dirty="0">
                <a:solidFill>
                  <a:srgbClr val="000000"/>
                </a:solidFill>
                <a:effectLst/>
                <a:latin typeface="Arial" panose="020B0604020202020204" pitchFamily="34" charset="0"/>
                <a:ea typeface="+mn-ea"/>
                <a:cs typeface="Arial" panose="020B0604020202020204" pitchFamily="34" charset="0"/>
              </a:rPr>
              <a:t>lower-cost clouds</a:t>
            </a:r>
            <a:r>
              <a:rPr lang="en-US" kern="1200" dirty="0">
                <a:solidFill>
                  <a:schemeClr val="tx1"/>
                </a:solidFill>
                <a:effectLst/>
                <a:latin typeface="Arial" panose="020B0604020202020204" pitchFamily="34" charset="0"/>
                <a:ea typeface="+mn-ea"/>
                <a:cs typeface="Arial" panose="020B0604020202020204" pitchFamily="34" charset="0"/>
              </a:rPr>
              <a:t> or regions</a:t>
            </a:r>
          </a:p>
          <a:p>
            <a:r>
              <a:rPr lang="en-US" kern="1200" dirty="0">
                <a:solidFill>
                  <a:schemeClr val="tx1"/>
                </a:solidFill>
                <a:effectLst/>
                <a:latin typeface="Arial" panose="020B0604020202020204" pitchFamily="34" charset="0"/>
                <a:ea typeface="+mn-ea"/>
                <a:cs typeface="Arial" panose="020B0604020202020204" pitchFamily="34" charset="0"/>
              </a:rPr>
              <a:t> </a:t>
            </a:r>
          </a:p>
          <a:p>
            <a:r>
              <a:rPr lang="en-US" kern="1200" dirty="0">
                <a:solidFill>
                  <a:schemeClr val="tx1"/>
                </a:solidFill>
                <a:effectLst/>
                <a:latin typeface="Arial" panose="020B0604020202020204" pitchFamily="34" charset="0"/>
                <a:ea typeface="+mn-ea"/>
                <a:cs typeface="Arial" panose="020B0604020202020204" pitchFamily="34" charset="0"/>
              </a:rPr>
              <a:t>According to </a:t>
            </a:r>
            <a:r>
              <a:rPr lang="en-US" kern="1200" dirty="0">
                <a:solidFill>
                  <a:srgbClr val="000000"/>
                </a:solidFill>
                <a:effectLst/>
                <a:latin typeface="Arial" panose="020B0604020202020204" pitchFamily="34" charset="0"/>
                <a:ea typeface="+mn-ea"/>
                <a:cs typeface="Arial" panose="020B0604020202020204" pitchFamily="34" charset="0"/>
              </a:rPr>
              <a:t>RightScale</a:t>
            </a:r>
            <a:r>
              <a:rPr lang="en-US" kern="1200" dirty="0">
                <a:solidFill>
                  <a:schemeClr val="tx1"/>
                </a:solidFill>
                <a:effectLst/>
                <a:latin typeface="Arial" panose="020B0604020202020204" pitchFamily="34" charset="0"/>
                <a:ea typeface="+mn-ea"/>
                <a:cs typeface="Arial" panose="020B0604020202020204" pitchFamily="34" charset="0"/>
              </a:rPr>
              <a:t> 2018 State of Cloud report, Cloud users underestimate the amount of wasted cloud spend. Respondents estimate 30 percent waste, </a:t>
            </a:r>
            <a:r>
              <a:rPr lang="en-US" kern="1200" dirty="0">
                <a:solidFill>
                  <a:srgbClr val="000000"/>
                </a:solidFill>
                <a:effectLst/>
                <a:latin typeface="Arial" panose="020B0604020202020204" pitchFamily="34" charset="0"/>
                <a:ea typeface="+mn-ea"/>
                <a:cs typeface="Arial" panose="020B0604020202020204" pitchFamily="34" charset="0"/>
              </a:rPr>
              <a:t>while</a:t>
            </a:r>
            <a:r>
              <a:rPr lang="en-US" kern="1200" dirty="0">
                <a:solidFill>
                  <a:schemeClr val="tx1"/>
                </a:solidFill>
                <a:effectLst/>
                <a:latin typeface="Arial" panose="020B0604020202020204" pitchFamily="34" charset="0"/>
                <a:ea typeface="+mn-ea"/>
                <a:cs typeface="Arial" panose="020B0604020202020204" pitchFamily="34" charset="0"/>
              </a:rPr>
              <a:t> </a:t>
            </a:r>
            <a:r>
              <a:rPr lang="en-US" kern="1200" dirty="0">
                <a:solidFill>
                  <a:srgbClr val="000000"/>
                </a:solidFill>
                <a:effectLst/>
                <a:latin typeface="Arial" panose="020B0604020202020204" pitchFamily="34" charset="0"/>
                <a:ea typeface="+mn-ea"/>
                <a:cs typeface="Arial" panose="020B0604020202020204" pitchFamily="34" charset="0"/>
              </a:rPr>
              <a:t>RightScale</a:t>
            </a:r>
            <a:r>
              <a:rPr lang="en-US" kern="1200" dirty="0">
                <a:solidFill>
                  <a:schemeClr val="tx1"/>
                </a:solidFill>
                <a:effectLst/>
                <a:latin typeface="Arial" panose="020B0604020202020204" pitchFamily="34" charset="0"/>
                <a:ea typeface="+mn-ea"/>
                <a:cs typeface="Arial" panose="020B0604020202020204" pitchFamily="34" charset="0"/>
              </a:rPr>
              <a:t> has measured actual waste at 35 percent. T</a:t>
            </a:r>
            <a:r>
              <a:rPr lang="en-US" kern="1200" dirty="0">
                <a:solidFill>
                  <a:srgbClr val="000000"/>
                </a:solidFill>
                <a:effectLst/>
                <a:latin typeface="Arial" panose="020B0604020202020204" pitchFamily="34" charset="0"/>
                <a:ea typeface="+mn-ea"/>
                <a:cs typeface="Arial" panose="020B0604020202020204" pitchFamily="34" charset="0"/>
              </a:rPr>
              <a:t>his</a:t>
            </a:r>
            <a:r>
              <a:rPr lang="en-US" kern="1200" dirty="0">
                <a:solidFill>
                  <a:schemeClr val="tx1"/>
                </a:solidFill>
                <a:effectLst/>
                <a:latin typeface="Arial" panose="020B0604020202020204" pitchFamily="34" charset="0"/>
                <a:ea typeface="+mn-ea"/>
                <a:cs typeface="Arial" panose="020B0604020202020204" pitchFamily="34" charset="0"/>
              </a:rPr>
              <a:t> explains why cloud spend is a challenge for 76 percent of respondents to the same survey.    </a:t>
            </a:r>
          </a:p>
          <a:p>
            <a:endParaRPr lang="en-US" dirty="0"/>
          </a:p>
        </p:txBody>
      </p:sp>
      <p:sp>
        <p:nvSpPr>
          <p:cNvPr id="6" name="Footer Placeholder 5">
            <a:extLst>
              <a:ext uri="{FF2B5EF4-FFF2-40B4-BE49-F238E27FC236}">
                <a16:creationId xmlns:a16="http://schemas.microsoft.com/office/drawing/2014/main" id="{951FED01-B6D2-4F97-A855-CAAEF57CDDEF}"/>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D111A834-45BE-4765-B73A-F5E8300F3339}"/>
              </a:ext>
            </a:extLst>
          </p:cNvPr>
          <p:cNvSpPr>
            <a:spLocks noGrp="1"/>
          </p:cNvSpPr>
          <p:nvPr>
            <p:ph type="sldNum" sz="quarter" idx="5"/>
          </p:nvPr>
        </p:nvSpPr>
        <p:spPr/>
        <p:txBody>
          <a:bodyPr/>
          <a:lstStyle/>
          <a:p>
            <a:fld id="{16AA2537-0790-4789-A16C-397C663A3332}" type="slidenum">
              <a:rPr lang="en-US" smtClean="0"/>
              <a:pPr/>
              <a:t>66</a:t>
            </a:fld>
            <a:endParaRPr lang="en-US" dirty="0"/>
          </a:p>
        </p:txBody>
      </p:sp>
    </p:spTree>
    <p:extLst>
      <p:ext uri="{BB962C8B-B14F-4D97-AF65-F5344CB8AC3E}">
        <p14:creationId xmlns:p14="http://schemas.microsoft.com/office/powerpoint/2010/main" val="2370984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There are few tools you can use to gain </a:t>
            </a:r>
            <a:r>
              <a:rPr lang="en-US" dirty="0">
                <a:solidFill>
                  <a:srgbClr val="000000"/>
                </a:solidFill>
              </a:rPr>
              <a:t>insight</a:t>
            </a:r>
            <a:r>
              <a:rPr lang="en-US" dirty="0"/>
              <a:t> about resources and infrastructure. </a:t>
            </a:r>
            <a:r>
              <a:rPr lang="en-US" dirty="0">
                <a:solidFill>
                  <a:srgbClr val="000000"/>
                </a:solidFill>
              </a:rPr>
              <a:t>We</a:t>
            </a:r>
            <a:r>
              <a:rPr lang="en-US" dirty="0"/>
              <a:t> </a:t>
            </a:r>
            <a:r>
              <a:rPr lang="en-US" dirty="0">
                <a:solidFill>
                  <a:srgbClr val="000000"/>
                </a:solidFill>
              </a:rPr>
              <a:t>will compare</a:t>
            </a:r>
            <a:r>
              <a:rPr lang="en-US" dirty="0"/>
              <a:t> three tools that appear similar, but have some unique features: [1] OnCommand Insight, [2] </a:t>
            </a:r>
            <a:r>
              <a:rPr lang="en-US" dirty="0">
                <a:solidFill>
                  <a:srgbClr val="000000"/>
                </a:solidFill>
              </a:rPr>
              <a:t>Cloud Insights and</a:t>
            </a:r>
            <a:r>
              <a:rPr lang="en-US" dirty="0"/>
              <a:t> [3] </a:t>
            </a:r>
            <a:r>
              <a:rPr lang="en-US" dirty="0">
                <a:solidFill>
                  <a:srgbClr val="000000"/>
                </a:solidFill>
              </a:rPr>
              <a:t>Active IQ</a:t>
            </a:r>
            <a:r>
              <a:rPr lang="en-US" dirty="0"/>
              <a:t>. </a:t>
            </a:r>
          </a:p>
          <a:p>
            <a:endParaRPr lang="en-US" dirty="0"/>
          </a:p>
          <a:p>
            <a:r>
              <a:rPr lang="en-US" dirty="0"/>
              <a:t>[4] One major difference between these products is where the product or service is installed or located.</a:t>
            </a:r>
          </a:p>
          <a:p>
            <a:pPr marL="171450" indent="-171450">
              <a:buFont typeface="Wingdings" panose="05000000000000000000" pitchFamily="2" charset="2"/>
              <a:buChar char="§"/>
            </a:pPr>
            <a:r>
              <a:rPr lang="en-US" dirty="0"/>
              <a:t>[5] OnCommand Insight is a software product licensed to run on the customer’s on-premises systems.</a:t>
            </a:r>
          </a:p>
          <a:p>
            <a:pPr marL="171450" indent="-171450">
              <a:buFont typeface="Wingdings" panose="05000000000000000000" pitchFamily="2" charset="2"/>
              <a:buChar char="§"/>
            </a:pPr>
            <a:r>
              <a:rPr lang="en-US" dirty="0"/>
              <a:t>[6] </a:t>
            </a:r>
            <a:r>
              <a:rPr lang="en-US" dirty="0">
                <a:solidFill>
                  <a:srgbClr val="000000"/>
                </a:solidFill>
              </a:rPr>
              <a:t>Cloud Insights is</a:t>
            </a:r>
            <a:r>
              <a:rPr lang="en-US" dirty="0"/>
              <a:t> offered as Software as a Service (SaaS), so there are no install or licensing requirements.</a:t>
            </a:r>
          </a:p>
          <a:p>
            <a:pPr marL="171450" indent="-171450">
              <a:buFont typeface="Wingdings" panose="05000000000000000000" pitchFamily="2" charset="2"/>
              <a:buChar char="§"/>
            </a:pPr>
            <a:r>
              <a:rPr lang="en-US" dirty="0"/>
              <a:t>[7] </a:t>
            </a:r>
            <a:r>
              <a:rPr lang="en-US" dirty="0">
                <a:solidFill>
                  <a:srgbClr val="000000"/>
                </a:solidFill>
              </a:rPr>
              <a:t>Active IQ</a:t>
            </a:r>
            <a:r>
              <a:rPr lang="en-US" dirty="0"/>
              <a:t> is built in to every NetApp storage system to monitor the system. System information can be viewed via the web or mobile app.</a:t>
            </a:r>
          </a:p>
          <a:p>
            <a:endParaRPr lang="en-US" dirty="0"/>
          </a:p>
          <a:p>
            <a:r>
              <a:rPr lang="en-US" dirty="0"/>
              <a:t>[8] Another difference is [9] what can be monitored and [10] how that information is used.</a:t>
            </a:r>
          </a:p>
          <a:p>
            <a:pPr marL="171450" indent="-171450">
              <a:buFont typeface="Wingdings" panose="05000000000000000000" pitchFamily="2" charset="2"/>
              <a:buChar char="§"/>
            </a:pPr>
            <a:r>
              <a:rPr lang="en-US" dirty="0"/>
              <a:t>[11] OnCommand Insight and </a:t>
            </a:r>
            <a:r>
              <a:rPr lang="en-US" dirty="0">
                <a:solidFill>
                  <a:srgbClr val="000000"/>
                </a:solidFill>
              </a:rPr>
              <a:t>Cloud Insights</a:t>
            </a:r>
            <a:r>
              <a:rPr lang="en-US" dirty="0"/>
              <a:t> are used to monitor infrastructure, including both cloud and on-premises multi-vendor resources. The difference being, OnCommand Insight was designed to run on the customer’s on-premises systems, whereas </a:t>
            </a:r>
            <a:r>
              <a:rPr lang="en-US" dirty="0">
                <a:solidFill>
                  <a:srgbClr val="000000"/>
                </a:solidFill>
              </a:rPr>
              <a:t>Cloud Insights is</a:t>
            </a:r>
            <a:r>
              <a:rPr lang="en-US" dirty="0"/>
              <a:t> </a:t>
            </a:r>
            <a:r>
              <a:rPr lang="en-US" dirty="0">
                <a:solidFill>
                  <a:srgbClr val="000000"/>
                </a:solidFill>
              </a:rPr>
              <a:t>specifically designed</a:t>
            </a:r>
            <a:r>
              <a:rPr lang="en-US" dirty="0"/>
              <a:t> for today’s cloud-based infrastructure and deployment technologies. [12] However, both of these tools provide monitoring and optimizing capabilities.</a:t>
            </a:r>
          </a:p>
          <a:p>
            <a:pPr marL="171450" indent="-171450">
              <a:buFont typeface="Wingdings" panose="05000000000000000000" pitchFamily="2" charset="2"/>
              <a:buChar char="§"/>
            </a:pPr>
            <a:r>
              <a:rPr lang="en-US" dirty="0"/>
              <a:t>[13] </a:t>
            </a:r>
            <a:r>
              <a:rPr lang="en-US" dirty="0">
                <a:solidFill>
                  <a:srgbClr val="000000"/>
                </a:solidFill>
              </a:rPr>
              <a:t>Active IQ</a:t>
            </a:r>
            <a:r>
              <a:rPr lang="en-US" dirty="0"/>
              <a:t> provides predictive optimization and support for NetApp systems.</a:t>
            </a:r>
          </a:p>
          <a:p>
            <a:endParaRPr lang="en-US" dirty="0"/>
          </a:p>
          <a:p>
            <a:r>
              <a:rPr lang="en-US" dirty="0"/>
              <a:t>[14] The </a:t>
            </a:r>
            <a:r>
              <a:rPr lang="en-US" dirty="0">
                <a:solidFill>
                  <a:srgbClr val="000000"/>
                </a:solidFill>
              </a:rPr>
              <a:t>last</a:t>
            </a:r>
            <a:r>
              <a:rPr lang="en-US" dirty="0"/>
              <a:t> difference </a:t>
            </a:r>
            <a:r>
              <a:rPr lang="en-US" dirty="0">
                <a:solidFill>
                  <a:srgbClr val="000000"/>
                </a:solidFill>
              </a:rPr>
              <a:t>we</a:t>
            </a:r>
            <a:r>
              <a:rPr lang="en-US" dirty="0"/>
              <a:t> </a:t>
            </a:r>
            <a:r>
              <a:rPr lang="en-US" dirty="0">
                <a:solidFill>
                  <a:srgbClr val="000000"/>
                </a:solidFill>
              </a:rPr>
              <a:t>will cover</a:t>
            </a:r>
            <a:r>
              <a:rPr lang="en-US" dirty="0"/>
              <a:t> is reporting capabilities. [15] </a:t>
            </a:r>
            <a:r>
              <a:rPr lang="en-US" dirty="0">
                <a:solidFill>
                  <a:srgbClr val="000000"/>
                </a:solidFill>
              </a:rPr>
              <a:t>While</a:t>
            </a:r>
            <a:r>
              <a:rPr lang="en-US" dirty="0"/>
              <a:t> </a:t>
            </a:r>
            <a:r>
              <a:rPr lang="en-US" dirty="0">
                <a:solidFill>
                  <a:srgbClr val="000000"/>
                </a:solidFill>
              </a:rPr>
              <a:t>Cloud insights</a:t>
            </a:r>
            <a:r>
              <a:rPr lang="en-US" dirty="0"/>
              <a:t> and </a:t>
            </a:r>
            <a:r>
              <a:rPr lang="en-US" dirty="0">
                <a:solidFill>
                  <a:srgbClr val="000000"/>
                </a:solidFill>
              </a:rPr>
              <a:t>Active IQ</a:t>
            </a:r>
            <a:r>
              <a:rPr lang="en-US" dirty="0"/>
              <a:t> have excellent dashboards to view system information, [16] OnCommand Insight add </a:t>
            </a:r>
            <a:r>
              <a:rPr lang="en-US" dirty="0">
                <a:solidFill>
                  <a:srgbClr val="000000"/>
                </a:solidFill>
              </a:rPr>
              <a:t>best in class</a:t>
            </a:r>
            <a:r>
              <a:rPr lang="en-US" dirty="0"/>
              <a:t> reporting capabilities.</a:t>
            </a:r>
          </a:p>
          <a:p>
            <a:endParaRPr lang="en-US" dirty="0"/>
          </a:p>
          <a:p>
            <a:r>
              <a:rPr lang="en-US" dirty="0"/>
              <a:t>[17] This lesson </a:t>
            </a:r>
            <a:r>
              <a:rPr lang="en-US" dirty="0">
                <a:solidFill>
                  <a:srgbClr val="000000"/>
                </a:solidFill>
              </a:rPr>
              <a:t>will focus</a:t>
            </a:r>
            <a:r>
              <a:rPr lang="en-US" dirty="0"/>
              <a:t> on </a:t>
            </a:r>
            <a:r>
              <a:rPr lang="en-US" dirty="0">
                <a:solidFill>
                  <a:srgbClr val="000000"/>
                </a:solidFill>
              </a:rPr>
              <a:t>Cloud Insights</a:t>
            </a:r>
            <a:r>
              <a:rPr lang="en-US" dirty="0"/>
              <a:t>. </a:t>
            </a:r>
          </a:p>
        </p:txBody>
      </p:sp>
      <p:sp>
        <p:nvSpPr>
          <p:cNvPr id="5" name="Footer Placeholder 4">
            <a:extLst>
              <a:ext uri="{FF2B5EF4-FFF2-40B4-BE49-F238E27FC236}">
                <a16:creationId xmlns:a16="http://schemas.microsoft.com/office/drawing/2014/main" id="{7E0F87E5-05BF-40AA-A892-5BB236BEF3BD}"/>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3AF0D83B-107F-4ABA-954E-ED00D84F6AEB}"/>
              </a:ext>
            </a:extLst>
          </p:cNvPr>
          <p:cNvSpPr>
            <a:spLocks noGrp="1"/>
          </p:cNvSpPr>
          <p:nvPr>
            <p:ph type="sldNum" sz="quarter" idx="5"/>
          </p:nvPr>
        </p:nvSpPr>
        <p:spPr/>
        <p:txBody>
          <a:bodyPr/>
          <a:lstStyle/>
          <a:p>
            <a:fld id="{16AA2537-0790-4789-A16C-397C663A3332}" type="slidenum">
              <a:rPr lang="en-US" smtClean="0"/>
              <a:pPr/>
              <a:t>67</a:t>
            </a:fld>
            <a:endParaRPr lang="en-US" dirty="0"/>
          </a:p>
        </p:txBody>
      </p:sp>
    </p:spTree>
    <p:extLst>
      <p:ext uri="{BB962C8B-B14F-4D97-AF65-F5344CB8AC3E}">
        <p14:creationId xmlns:p14="http://schemas.microsoft.com/office/powerpoint/2010/main" val="36109560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solidFill>
                  <a:srgbClr val="000000"/>
                </a:solidFill>
              </a:rPr>
              <a:t>In</a:t>
            </a:r>
            <a:r>
              <a:rPr lang="en-US" dirty="0"/>
              <a:t> this exercise students can use their own accounts or their assigned accounts</a:t>
            </a:r>
            <a:r>
              <a:rPr lang="en-US" dirty="0">
                <a:solidFill>
                  <a:srgbClr val="000000"/>
                </a:solidFill>
              </a:rPr>
              <a:t>.</a:t>
            </a:r>
            <a:r>
              <a:rPr lang="en-US" dirty="0"/>
              <a:t>  </a:t>
            </a:r>
            <a:r>
              <a:rPr lang="en-US" dirty="0">
                <a:solidFill>
                  <a:srgbClr val="000000"/>
                </a:solidFill>
              </a:rPr>
              <a:t>For</a:t>
            </a:r>
            <a:r>
              <a:rPr lang="en-US" dirty="0"/>
              <a:t> assigned accounts the results </a:t>
            </a:r>
            <a:r>
              <a:rPr lang="en-US" dirty="0">
                <a:solidFill>
                  <a:srgbClr val="000000"/>
                </a:solidFill>
              </a:rPr>
              <a:t>will be</a:t>
            </a:r>
            <a:r>
              <a:rPr lang="en-US" dirty="0"/>
              <a:t> empty but they can redo assessment at end of the class</a:t>
            </a:r>
            <a:r>
              <a:rPr lang="en-US" dirty="0">
                <a:solidFill>
                  <a:srgbClr val="000000"/>
                </a:solidFill>
              </a:rPr>
              <a:t>.</a:t>
            </a:r>
            <a:r>
              <a:rPr lang="en-US" dirty="0"/>
              <a:t>  Also </a:t>
            </a:r>
            <a:r>
              <a:rPr lang="en-US" dirty="0">
                <a:solidFill>
                  <a:srgbClr val="000000"/>
                </a:solidFill>
              </a:rPr>
              <a:t>we</a:t>
            </a:r>
            <a:r>
              <a:rPr lang="en-US" dirty="0"/>
              <a:t> have some </a:t>
            </a:r>
            <a:r>
              <a:rPr lang="en-US" dirty="0">
                <a:solidFill>
                  <a:srgbClr val="000000"/>
                </a:solidFill>
              </a:rPr>
              <a:t>already existing</a:t>
            </a:r>
            <a:r>
              <a:rPr lang="en-US" dirty="0"/>
              <a:t> outputs of Assessments with data in the </a:t>
            </a:r>
            <a:r>
              <a:rPr lang="en-US" dirty="0">
                <a:solidFill>
                  <a:srgbClr val="000000"/>
                </a:solidFill>
              </a:rPr>
              <a:t>CourseFiles</a:t>
            </a:r>
            <a:r>
              <a:rPr lang="en-US" dirty="0"/>
              <a:t> folder.</a:t>
            </a:r>
          </a:p>
          <a:p>
            <a:endParaRPr lang="en-US" dirty="0"/>
          </a:p>
          <a:p>
            <a:r>
              <a:rPr lang="en-US" b="1" dirty="0"/>
              <a:t>Student Notes</a:t>
            </a:r>
          </a:p>
        </p:txBody>
      </p:sp>
      <p:sp>
        <p:nvSpPr>
          <p:cNvPr id="5" name="Footer Placeholder 4">
            <a:extLst>
              <a:ext uri="{FF2B5EF4-FFF2-40B4-BE49-F238E27FC236}">
                <a16:creationId xmlns:a16="http://schemas.microsoft.com/office/drawing/2014/main" id="{86CDF8BC-F6F4-49BF-9485-B50836E081D1}"/>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C62A6A70-7F43-4D35-BB67-A7D53D2A86DB}"/>
              </a:ext>
            </a:extLst>
          </p:cNvPr>
          <p:cNvSpPr>
            <a:spLocks noGrp="1"/>
          </p:cNvSpPr>
          <p:nvPr>
            <p:ph type="sldNum" sz="quarter" idx="5"/>
          </p:nvPr>
        </p:nvSpPr>
        <p:spPr/>
        <p:txBody>
          <a:bodyPr/>
          <a:lstStyle/>
          <a:p>
            <a:fld id="{16AA2537-0790-4789-A16C-397C663A3332}" type="slidenum">
              <a:rPr lang="en-US" smtClean="0"/>
              <a:pPr/>
              <a:t>68</a:t>
            </a:fld>
            <a:endParaRPr lang="en-US" dirty="0"/>
          </a:p>
        </p:txBody>
      </p:sp>
    </p:spTree>
    <p:extLst>
      <p:ext uri="{BB962C8B-B14F-4D97-AF65-F5344CB8AC3E}">
        <p14:creationId xmlns:p14="http://schemas.microsoft.com/office/powerpoint/2010/main" val="29738360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It finds issues like unused resources (unattached EBS volumes, unassigned EBS </a:t>
            </a:r>
            <a:r>
              <a:rPr lang="en-US" b="0" dirty="0">
                <a:solidFill>
                  <a:srgbClr val="000000"/>
                </a:solidFill>
              </a:rPr>
              <a:t>snapshots</a:t>
            </a:r>
            <a:r>
              <a:rPr lang="en-US" b="0" dirty="0"/>
              <a:t>)</a:t>
            </a:r>
            <a:r>
              <a:rPr lang="en-US" b="0" dirty="0">
                <a:solidFill>
                  <a:srgbClr val="000000"/>
                </a:solidFill>
              </a:rPr>
              <a:t>.</a:t>
            </a:r>
            <a:r>
              <a:rPr lang="en-US" b="0" dirty="0"/>
              <a:t>  And protection risks of how often </a:t>
            </a:r>
            <a:r>
              <a:rPr lang="en-US" b="0" dirty="0">
                <a:solidFill>
                  <a:srgbClr val="000000"/>
                </a:solidFill>
              </a:rPr>
              <a:t>snapshots</a:t>
            </a:r>
            <a:r>
              <a:rPr lang="en-US" b="0" dirty="0"/>
              <a:t> are taken.</a:t>
            </a:r>
          </a:p>
          <a:p>
            <a:endParaRPr lang="en-US" b="1" dirty="0"/>
          </a:p>
          <a:p>
            <a:r>
              <a:rPr lang="en-US" b="1" dirty="0"/>
              <a:t>Student Notes</a:t>
            </a:r>
          </a:p>
          <a:p>
            <a:r>
              <a:rPr lang="en-US" dirty="0"/>
              <a:t>If you encounter an issue, notify your instructor immediately so that it can be resolved</a:t>
            </a:r>
            <a:r>
              <a:rPr lang="en-US" baseline="0" dirty="0"/>
              <a:t> promptly</a:t>
            </a:r>
            <a:r>
              <a:rPr lang="en-US" dirty="0"/>
              <a:t>.</a:t>
            </a:r>
            <a:endParaRPr lang="en-US" b="1" dirty="0"/>
          </a:p>
          <a:p>
            <a:endParaRPr lang="en-US" dirty="0"/>
          </a:p>
        </p:txBody>
      </p:sp>
      <p:sp>
        <p:nvSpPr>
          <p:cNvPr id="6" name="Footer Placeholder 5">
            <a:extLst>
              <a:ext uri="{FF2B5EF4-FFF2-40B4-BE49-F238E27FC236}">
                <a16:creationId xmlns:a16="http://schemas.microsoft.com/office/drawing/2014/main" id="{500944BE-6F5F-4412-968A-834808191FCB}"/>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898DA9CA-8E36-44BD-BF9C-A7F1BF430D56}"/>
              </a:ext>
            </a:extLst>
          </p:cNvPr>
          <p:cNvSpPr>
            <a:spLocks noGrp="1"/>
          </p:cNvSpPr>
          <p:nvPr>
            <p:ph type="sldNum" sz="quarter" idx="5"/>
          </p:nvPr>
        </p:nvSpPr>
        <p:spPr/>
        <p:txBody>
          <a:bodyPr/>
          <a:lstStyle/>
          <a:p>
            <a:fld id="{16AA2537-0790-4789-A16C-397C663A3332}" type="slidenum">
              <a:rPr lang="en-US" smtClean="0"/>
              <a:pPr/>
              <a:t>69</a:t>
            </a:fld>
            <a:endParaRPr lang="en-US" dirty="0"/>
          </a:p>
        </p:txBody>
      </p:sp>
    </p:spTree>
    <p:extLst>
      <p:ext uri="{BB962C8B-B14F-4D97-AF65-F5344CB8AC3E}">
        <p14:creationId xmlns:p14="http://schemas.microsoft.com/office/powerpoint/2010/main" val="2675459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br>
              <a:rPr lang="en-US" dirty="0"/>
            </a:br>
            <a:endParaRPr lang="en-US" dirty="0"/>
          </a:p>
          <a:p>
            <a:endParaRPr lang="en-US" dirty="0"/>
          </a:p>
          <a:p>
            <a:r>
              <a:rPr lang="en-US" b="1" dirty="0"/>
              <a:t>Student Notes </a:t>
            </a:r>
            <a:br>
              <a:rPr lang="en-US" dirty="0"/>
            </a:br>
            <a:endParaRPr lang="en-US" dirty="0"/>
          </a:p>
        </p:txBody>
      </p:sp>
      <p:sp>
        <p:nvSpPr>
          <p:cNvPr id="6" name="Footer Placeholder 5">
            <a:extLst>
              <a:ext uri="{FF2B5EF4-FFF2-40B4-BE49-F238E27FC236}">
                <a16:creationId xmlns:a16="http://schemas.microsoft.com/office/drawing/2014/main" id="{1B48F5E9-74B2-4496-99EF-40188BCF6168}"/>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97F656AE-FC5D-468C-81B7-2186C66C2F57}"/>
              </a:ext>
            </a:extLst>
          </p:cNvPr>
          <p:cNvSpPr>
            <a:spLocks noGrp="1"/>
          </p:cNvSpPr>
          <p:nvPr>
            <p:ph type="sldNum" sz="quarter" idx="5"/>
          </p:nvPr>
        </p:nvSpPr>
        <p:spPr/>
        <p:txBody>
          <a:bodyPr/>
          <a:lstStyle/>
          <a:p>
            <a:fld id="{16AA2537-0790-4789-A16C-397C663A3332}" type="slidenum">
              <a:rPr lang="en-US" smtClean="0"/>
              <a:pPr/>
              <a:t>7</a:t>
            </a:fld>
            <a:endParaRPr lang="en-US" dirty="0"/>
          </a:p>
        </p:txBody>
      </p:sp>
    </p:spTree>
    <p:extLst>
      <p:ext uri="{BB962C8B-B14F-4D97-AF65-F5344CB8AC3E}">
        <p14:creationId xmlns:p14="http://schemas.microsoft.com/office/powerpoint/2010/main" val="13930095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FE5598FD-E0A6-494D-A9BE-8D20709F0CD3}"/>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72BFFE9B-E0EF-4076-9E3E-2F1E229C86DB}"/>
              </a:ext>
            </a:extLst>
          </p:cNvPr>
          <p:cNvSpPr>
            <a:spLocks noGrp="1"/>
          </p:cNvSpPr>
          <p:nvPr>
            <p:ph type="sldNum" sz="quarter" idx="5"/>
          </p:nvPr>
        </p:nvSpPr>
        <p:spPr/>
        <p:txBody>
          <a:bodyPr/>
          <a:lstStyle/>
          <a:p>
            <a:fld id="{16AA2537-0790-4789-A16C-397C663A3332}" type="slidenum">
              <a:rPr lang="en-US" smtClean="0"/>
              <a:pPr/>
              <a:t>70</a:t>
            </a:fld>
            <a:endParaRPr lang="en-US" dirty="0"/>
          </a:p>
        </p:txBody>
      </p:sp>
    </p:spTree>
    <p:extLst>
      <p:ext uri="{BB962C8B-B14F-4D97-AF65-F5344CB8AC3E}">
        <p14:creationId xmlns:p14="http://schemas.microsoft.com/office/powerpoint/2010/main" val="12225325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The purpose of this slide is to show what </a:t>
            </a:r>
            <a:r>
              <a:rPr lang="en-US" b="0" dirty="0">
                <a:solidFill>
                  <a:srgbClr val="000000"/>
                </a:solidFill>
              </a:rPr>
              <a:t>we</a:t>
            </a:r>
            <a:r>
              <a:rPr lang="en-US" b="0" dirty="0"/>
              <a:t> </a:t>
            </a:r>
            <a:r>
              <a:rPr lang="en-US" b="0" dirty="0">
                <a:solidFill>
                  <a:srgbClr val="000000"/>
                </a:solidFill>
              </a:rPr>
              <a:t>will focus</a:t>
            </a:r>
            <a:r>
              <a:rPr lang="en-US" b="0" dirty="0"/>
              <a:t> in this course </a:t>
            </a:r>
          </a:p>
          <a:p>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0" dirty="0">
                <a:solidFill>
                  <a:srgbClr val="000000"/>
                </a:solidFill>
              </a:rPr>
              <a:t>We</a:t>
            </a:r>
            <a:r>
              <a:rPr lang="en-US" sz="1000" b="0" dirty="0"/>
              <a:t> </a:t>
            </a:r>
            <a:r>
              <a:rPr lang="en-US" sz="1000" b="0" dirty="0">
                <a:solidFill>
                  <a:srgbClr val="000000"/>
                </a:solidFill>
              </a:rPr>
              <a:t>will discuss  OnCommand</a:t>
            </a:r>
            <a:r>
              <a:rPr lang="en-US" sz="1000" b="0" dirty="0"/>
              <a:t> Cloud Manager and in the </a:t>
            </a:r>
            <a:r>
              <a:rPr lang="en-US" sz="1000" b="0" dirty="0">
                <a:solidFill>
                  <a:srgbClr val="000000"/>
                </a:solidFill>
              </a:rPr>
              <a:t>lab</a:t>
            </a:r>
            <a:r>
              <a:rPr lang="en-US" sz="1000" b="0" dirty="0"/>
              <a:t>, deploy it in </a:t>
            </a:r>
            <a:r>
              <a:rPr lang="en-US" sz="1000" b="0" dirty="0">
                <a:solidFill>
                  <a:srgbClr val="000000"/>
                </a:solidFill>
              </a:rPr>
              <a:t>AWS</a:t>
            </a:r>
            <a:r>
              <a:rPr lang="en-US" sz="1000" b="0" dirty="0"/>
              <a:t> and configure it and use it to deploy </a:t>
            </a:r>
            <a:r>
              <a:rPr lang="en-US" sz="1000" b="0" dirty="0">
                <a:solidFill>
                  <a:srgbClr val="000000"/>
                </a:solidFill>
              </a:rPr>
              <a:t>Cloud Volumes ONTAP</a:t>
            </a:r>
            <a:r>
              <a:rPr lang="en-US" sz="1000" b="0" dirty="0"/>
              <a:t> in </a:t>
            </a:r>
            <a:r>
              <a:rPr lang="en-US" sz="1000" b="0" dirty="0">
                <a:solidFill>
                  <a:srgbClr val="000000"/>
                </a:solidFill>
              </a:rPr>
              <a:t>AWS</a:t>
            </a:r>
            <a:r>
              <a:rPr lang="en-US" sz="1000" b="0" dirty="0"/>
              <a:t>.</a:t>
            </a:r>
          </a:p>
          <a:p>
            <a:endParaRPr lang="en-US" b="0" dirty="0"/>
          </a:p>
          <a:p>
            <a:r>
              <a:rPr lang="en-US" b="0" dirty="0"/>
              <a:t>Reiterate that </a:t>
            </a:r>
            <a:r>
              <a:rPr lang="en-US" b="0" dirty="0">
                <a:solidFill>
                  <a:srgbClr val="000000"/>
                </a:solidFill>
              </a:rPr>
              <a:t>we</a:t>
            </a:r>
            <a:r>
              <a:rPr lang="en-US" b="0" dirty="0"/>
              <a:t> </a:t>
            </a:r>
            <a:r>
              <a:rPr lang="en-US" b="0" dirty="0">
                <a:solidFill>
                  <a:srgbClr val="000000"/>
                </a:solidFill>
              </a:rPr>
              <a:t>will discuss</a:t>
            </a:r>
            <a:r>
              <a:rPr lang="en-US" b="0" dirty="0"/>
              <a:t> </a:t>
            </a:r>
            <a:r>
              <a:rPr lang="en-US" b="0" dirty="0">
                <a:solidFill>
                  <a:srgbClr val="000000"/>
                </a:solidFill>
              </a:rPr>
              <a:t>Cloud Volumes ONTAP</a:t>
            </a:r>
            <a:r>
              <a:rPr lang="en-US" b="0" dirty="0"/>
              <a:t> and </a:t>
            </a:r>
            <a:r>
              <a:rPr lang="en-US" b="0" dirty="0">
                <a:solidFill>
                  <a:srgbClr val="000000"/>
                </a:solidFill>
              </a:rPr>
              <a:t>Cloud Volumes ONTAP</a:t>
            </a:r>
            <a:r>
              <a:rPr lang="en-US" b="0" dirty="0"/>
              <a:t> </a:t>
            </a:r>
            <a:r>
              <a:rPr lang="en-US" b="0" dirty="0">
                <a:solidFill>
                  <a:srgbClr val="000000"/>
                </a:solidFill>
              </a:rPr>
              <a:t>HA</a:t>
            </a:r>
            <a:r>
              <a:rPr lang="en-US" b="0" dirty="0"/>
              <a:t> in </a:t>
            </a:r>
            <a:r>
              <a:rPr lang="en-US" b="0" dirty="0">
                <a:solidFill>
                  <a:srgbClr val="000000"/>
                </a:solidFill>
              </a:rPr>
              <a:t>AWS</a:t>
            </a:r>
            <a:r>
              <a:rPr lang="en-US" b="0" dirty="0"/>
              <a:t> and Azure. </a:t>
            </a:r>
            <a:r>
              <a:rPr lang="en-US" b="0" dirty="0">
                <a:solidFill>
                  <a:srgbClr val="000000"/>
                </a:solidFill>
              </a:rPr>
              <a:t>We</a:t>
            </a:r>
            <a:r>
              <a:rPr lang="en-US" b="0" dirty="0"/>
              <a:t> </a:t>
            </a:r>
            <a:r>
              <a:rPr lang="en-US" b="0" dirty="0">
                <a:solidFill>
                  <a:srgbClr val="000000"/>
                </a:solidFill>
              </a:rPr>
              <a:t>will deploy</a:t>
            </a:r>
            <a:r>
              <a:rPr lang="en-US" b="0" dirty="0"/>
              <a:t> it in </a:t>
            </a:r>
            <a:r>
              <a:rPr lang="en-US" b="0" dirty="0">
                <a:solidFill>
                  <a:srgbClr val="000000"/>
                </a:solidFill>
              </a:rPr>
              <a:t>AWS</a:t>
            </a:r>
            <a:r>
              <a:rPr lang="en-US" b="0" dirty="0"/>
              <a:t> in the </a:t>
            </a:r>
            <a:r>
              <a:rPr lang="en-US" b="0" dirty="0">
                <a:solidFill>
                  <a:srgbClr val="000000"/>
                </a:solidFill>
              </a:rPr>
              <a:t>labs</a:t>
            </a:r>
            <a:r>
              <a:rPr lang="en-US" b="0" dirty="0"/>
              <a:t>.</a:t>
            </a:r>
          </a:p>
          <a:p>
            <a:endParaRPr lang="en-US" b="0" dirty="0"/>
          </a:p>
          <a:p>
            <a:r>
              <a:rPr lang="en-US" b="0" dirty="0">
                <a:solidFill>
                  <a:srgbClr val="000000"/>
                </a:solidFill>
              </a:rPr>
              <a:t>We</a:t>
            </a:r>
            <a:r>
              <a:rPr lang="en-US" b="0" dirty="0"/>
              <a:t> </a:t>
            </a:r>
            <a:r>
              <a:rPr lang="en-US" b="0" dirty="0">
                <a:solidFill>
                  <a:srgbClr val="000000"/>
                </a:solidFill>
              </a:rPr>
              <a:t>will use</a:t>
            </a:r>
            <a:r>
              <a:rPr lang="en-US" b="0" dirty="0"/>
              <a:t> Cloud Sync to bring data from a CIFS Server in on-premises to </a:t>
            </a:r>
            <a:r>
              <a:rPr lang="en-US" b="0" dirty="0">
                <a:solidFill>
                  <a:srgbClr val="000000"/>
                </a:solidFill>
              </a:rPr>
              <a:t>S3</a:t>
            </a:r>
            <a:r>
              <a:rPr lang="en-US" b="0" dirty="0"/>
              <a:t> bucket in </a:t>
            </a:r>
            <a:r>
              <a:rPr lang="en-US" b="0" dirty="0">
                <a:solidFill>
                  <a:srgbClr val="000000"/>
                </a:solidFill>
              </a:rPr>
              <a:t>AWS</a:t>
            </a:r>
            <a:r>
              <a:rPr lang="en-US" b="0" dirty="0"/>
              <a:t>.</a:t>
            </a:r>
          </a:p>
          <a:p>
            <a:endParaRPr lang="en-US" b="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solidFill>
                  <a:srgbClr val="000000"/>
                </a:solidFill>
              </a:rPr>
              <a:t>We</a:t>
            </a:r>
            <a:r>
              <a:rPr lang="en-US" b="0" dirty="0"/>
              <a:t> </a:t>
            </a:r>
            <a:r>
              <a:rPr lang="en-US" b="0" dirty="0">
                <a:solidFill>
                  <a:srgbClr val="000000"/>
                </a:solidFill>
              </a:rPr>
              <a:t>will discuss</a:t>
            </a:r>
            <a:r>
              <a:rPr lang="en-US" b="0" dirty="0"/>
              <a:t> </a:t>
            </a:r>
            <a:r>
              <a:rPr lang="en-US" b="0" dirty="0">
                <a:solidFill>
                  <a:srgbClr val="000000"/>
                </a:solidFill>
              </a:rPr>
              <a:t>Cloud Volumes Service</a:t>
            </a:r>
            <a:r>
              <a:rPr lang="en-US" b="0" dirty="0"/>
              <a:t> in </a:t>
            </a:r>
            <a:r>
              <a:rPr lang="en-US" b="0" dirty="0">
                <a:solidFill>
                  <a:srgbClr val="000000"/>
                </a:solidFill>
              </a:rPr>
              <a:t>AWS</a:t>
            </a:r>
            <a:r>
              <a:rPr lang="en-US" b="0" dirty="0"/>
              <a:t>, </a:t>
            </a:r>
            <a:r>
              <a:rPr lang="en-US" b="0" dirty="0" err="1">
                <a:solidFill>
                  <a:srgbClr val="000000"/>
                </a:solidFill>
              </a:rPr>
              <a:t>GCP</a:t>
            </a:r>
            <a:r>
              <a:rPr lang="en-US" b="0" dirty="0">
                <a:solidFill>
                  <a:srgbClr val="000000"/>
                </a:solidFill>
              </a:rPr>
              <a:t> and</a:t>
            </a:r>
            <a:r>
              <a:rPr lang="en-US" b="0" dirty="0"/>
              <a:t> </a:t>
            </a:r>
            <a:r>
              <a:rPr lang="en-US" b="0" dirty="0">
                <a:solidFill>
                  <a:srgbClr val="000000"/>
                </a:solidFill>
              </a:rPr>
              <a:t>NetApp Azure Files</a:t>
            </a:r>
            <a:r>
              <a:rPr lang="en-US" b="0" dirty="0"/>
              <a:t>. Students </a:t>
            </a:r>
            <a:r>
              <a:rPr lang="en-US" b="0" dirty="0">
                <a:solidFill>
                  <a:srgbClr val="000000"/>
                </a:solidFill>
              </a:rPr>
              <a:t>will do</a:t>
            </a:r>
            <a:r>
              <a:rPr lang="en-US" b="0" dirty="0"/>
              <a:t> </a:t>
            </a:r>
            <a:r>
              <a:rPr lang="en-US" b="0" dirty="0">
                <a:solidFill>
                  <a:srgbClr val="000000"/>
                </a:solidFill>
              </a:rPr>
              <a:t>labs</a:t>
            </a:r>
            <a:r>
              <a:rPr lang="en-US" b="0" dirty="0"/>
              <a:t> using </a:t>
            </a:r>
            <a:r>
              <a:rPr lang="en-US" b="0" dirty="0">
                <a:solidFill>
                  <a:srgbClr val="000000"/>
                </a:solidFill>
              </a:rPr>
              <a:t>Cloud Volumes service</a:t>
            </a:r>
            <a:r>
              <a:rPr lang="en-US" b="0" dirty="0"/>
              <a:t> in </a:t>
            </a:r>
            <a:r>
              <a:rPr lang="en-US" b="0" dirty="0">
                <a:solidFill>
                  <a:srgbClr val="000000"/>
                </a:solidFill>
              </a:rPr>
              <a:t>AWS</a:t>
            </a:r>
            <a:r>
              <a:rPr lang="en-US" b="0" dirty="0"/>
              <a:t>.</a:t>
            </a:r>
          </a:p>
          <a:p>
            <a:endParaRPr lang="en-US" b="0" dirty="0"/>
          </a:p>
          <a:p>
            <a:endParaRPr lang="en-US" b="0" dirty="0"/>
          </a:p>
          <a:p>
            <a:endParaRPr lang="en-US" b="0" dirty="0"/>
          </a:p>
          <a:p>
            <a:endParaRPr lang="en-US" b="1" dirty="0"/>
          </a:p>
        </p:txBody>
      </p:sp>
      <p:sp>
        <p:nvSpPr>
          <p:cNvPr id="5" name="Footer Placeholder 4">
            <a:extLst>
              <a:ext uri="{FF2B5EF4-FFF2-40B4-BE49-F238E27FC236}">
                <a16:creationId xmlns:a16="http://schemas.microsoft.com/office/drawing/2014/main" id="{84827637-0D6F-4658-9625-747279CE4169}"/>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3E35312E-C8C7-4632-8430-4D1009EC637F}"/>
              </a:ext>
            </a:extLst>
          </p:cNvPr>
          <p:cNvSpPr>
            <a:spLocks noGrp="1"/>
          </p:cNvSpPr>
          <p:nvPr>
            <p:ph type="sldNum" sz="quarter" idx="5"/>
          </p:nvPr>
        </p:nvSpPr>
        <p:spPr/>
        <p:txBody>
          <a:bodyPr/>
          <a:lstStyle/>
          <a:p>
            <a:fld id="{16AA2537-0790-4789-A16C-397C663A3332}" type="slidenum">
              <a:rPr lang="en-US" smtClean="0"/>
              <a:pPr/>
              <a:t>71</a:t>
            </a:fld>
            <a:endParaRPr lang="en-US" dirty="0"/>
          </a:p>
        </p:txBody>
      </p:sp>
    </p:spTree>
    <p:extLst>
      <p:ext uri="{BB962C8B-B14F-4D97-AF65-F5344CB8AC3E}">
        <p14:creationId xmlns:p14="http://schemas.microsoft.com/office/powerpoint/2010/main" val="42837250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The purpose of this slide is to show what solutions </a:t>
            </a:r>
            <a:r>
              <a:rPr lang="en-US" b="0" dirty="0">
                <a:solidFill>
                  <a:srgbClr val="000000"/>
                </a:solidFill>
              </a:rPr>
              <a:t>we</a:t>
            </a:r>
            <a:r>
              <a:rPr lang="en-US" b="0" dirty="0"/>
              <a:t> </a:t>
            </a:r>
            <a:r>
              <a:rPr lang="en-US" b="0" dirty="0">
                <a:solidFill>
                  <a:srgbClr val="000000"/>
                </a:solidFill>
              </a:rPr>
              <a:t>will implement</a:t>
            </a:r>
            <a:r>
              <a:rPr lang="en-US" b="0" dirty="0"/>
              <a:t> in the </a:t>
            </a:r>
            <a:r>
              <a:rPr lang="en-US" b="0" dirty="0">
                <a:solidFill>
                  <a:srgbClr val="000000"/>
                </a:solidFill>
              </a:rPr>
              <a:t>labs</a:t>
            </a:r>
            <a:r>
              <a:rPr lang="en-US" b="0" dirty="0"/>
              <a:t>.</a:t>
            </a:r>
          </a:p>
          <a:p>
            <a:endParaRPr lang="en-US" b="0" dirty="0"/>
          </a:p>
          <a:p>
            <a:r>
              <a:rPr lang="en-US" b="0" dirty="0">
                <a:solidFill>
                  <a:srgbClr val="000000"/>
                </a:solidFill>
              </a:rPr>
              <a:t>We</a:t>
            </a:r>
            <a:r>
              <a:rPr lang="en-US" b="0" dirty="0"/>
              <a:t> </a:t>
            </a:r>
            <a:r>
              <a:rPr lang="en-US" b="0" dirty="0">
                <a:solidFill>
                  <a:srgbClr val="000000"/>
                </a:solidFill>
              </a:rPr>
              <a:t>will implement</a:t>
            </a:r>
            <a:r>
              <a:rPr lang="en-US" b="0" dirty="0"/>
              <a:t> disaster recovery using SnapMirror which requires a cost-effective cloud secondary copy that supports seamless and quick failover and failback.</a:t>
            </a:r>
          </a:p>
          <a:p>
            <a:endParaRPr lang="en-US" b="0" dirty="0"/>
          </a:p>
          <a:p>
            <a:r>
              <a:rPr lang="en-US" b="0" dirty="0">
                <a:solidFill>
                  <a:srgbClr val="000000"/>
                </a:solidFill>
              </a:rPr>
              <a:t>We</a:t>
            </a:r>
            <a:r>
              <a:rPr lang="en-US" b="0" dirty="0"/>
              <a:t> </a:t>
            </a:r>
            <a:r>
              <a:rPr lang="en-US" b="0" dirty="0">
                <a:solidFill>
                  <a:srgbClr val="000000"/>
                </a:solidFill>
              </a:rPr>
              <a:t>will bring</a:t>
            </a:r>
            <a:r>
              <a:rPr lang="en-US" b="0" dirty="0"/>
              <a:t> data from on-premises CIFS server to the WS </a:t>
            </a:r>
            <a:r>
              <a:rPr lang="en-US" b="0" dirty="0">
                <a:solidFill>
                  <a:srgbClr val="000000"/>
                </a:solidFill>
              </a:rPr>
              <a:t>S3</a:t>
            </a:r>
            <a:r>
              <a:rPr lang="en-US" b="0" dirty="0"/>
              <a:t> bucket for use with </a:t>
            </a:r>
            <a:r>
              <a:rPr lang="en-US" b="0" dirty="0">
                <a:solidFill>
                  <a:srgbClr val="000000"/>
                </a:solidFill>
              </a:rPr>
              <a:t>Big Data</a:t>
            </a:r>
            <a:r>
              <a:rPr lang="en-US" b="0" dirty="0"/>
              <a:t> and Analytics engine in the cloud</a:t>
            </a:r>
          </a:p>
          <a:p>
            <a:endParaRPr lang="en-US" b="0" dirty="0"/>
          </a:p>
          <a:p>
            <a:r>
              <a:rPr lang="en-US" b="0" dirty="0">
                <a:solidFill>
                  <a:srgbClr val="000000"/>
                </a:solidFill>
              </a:rPr>
              <a:t>We</a:t>
            </a:r>
            <a:r>
              <a:rPr lang="en-US" b="0" dirty="0"/>
              <a:t> </a:t>
            </a:r>
            <a:r>
              <a:rPr lang="en-US" b="0" dirty="0">
                <a:solidFill>
                  <a:srgbClr val="000000"/>
                </a:solidFill>
              </a:rPr>
              <a:t>will spin</a:t>
            </a:r>
            <a:r>
              <a:rPr lang="en-US" b="0" dirty="0"/>
              <a:t> up </a:t>
            </a:r>
            <a:r>
              <a:rPr lang="en-US" b="0" dirty="0">
                <a:solidFill>
                  <a:srgbClr val="000000"/>
                </a:solidFill>
              </a:rPr>
              <a:t>Cloud Volumes</a:t>
            </a:r>
            <a:r>
              <a:rPr lang="en-US" b="0" dirty="0"/>
              <a:t> in </a:t>
            </a:r>
            <a:r>
              <a:rPr lang="en-US" b="0" dirty="0">
                <a:solidFill>
                  <a:srgbClr val="000000"/>
                </a:solidFill>
              </a:rPr>
              <a:t>AWS</a:t>
            </a:r>
            <a:r>
              <a:rPr lang="en-US" b="0" dirty="0"/>
              <a:t> that can be used for enterprise workloads, </a:t>
            </a:r>
            <a:r>
              <a:rPr lang="en-US" b="0" dirty="0">
                <a:solidFill>
                  <a:srgbClr val="000000"/>
                </a:solidFill>
              </a:rPr>
              <a:t>File Services and</a:t>
            </a:r>
            <a:r>
              <a:rPr lang="en-US" b="0" dirty="0"/>
              <a:t> Database applications that require high performing storage in the cloud. </a:t>
            </a:r>
          </a:p>
          <a:p>
            <a:endParaRPr lang="en-US" b="0" dirty="0"/>
          </a:p>
          <a:p>
            <a:r>
              <a:rPr lang="en-US" b="1" dirty="0"/>
              <a:t>Student Notes</a:t>
            </a:r>
          </a:p>
          <a:p>
            <a:endParaRPr lang="en-US" dirty="0"/>
          </a:p>
        </p:txBody>
      </p:sp>
      <p:sp>
        <p:nvSpPr>
          <p:cNvPr id="5" name="Footer Placeholder 4">
            <a:extLst>
              <a:ext uri="{FF2B5EF4-FFF2-40B4-BE49-F238E27FC236}">
                <a16:creationId xmlns:a16="http://schemas.microsoft.com/office/drawing/2014/main" id="{A1F16FED-7AD9-4C1C-8C04-C26DBEFA996E}"/>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8374C7C5-6955-46A4-96D4-46459B8F5A29}"/>
              </a:ext>
            </a:extLst>
          </p:cNvPr>
          <p:cNvSpPr>
            <a:spLocks noGrp="1"/>
          </p:cNvSpPr>
          <p:nvPr>
            <p:ph type="sldNum" sz="quarter" idx="5"/>
          </p:nvPr>
        </p:nvSpPr>
        <p:spPr/>
        <p:txBody>
          <a:bodyPr/>
          <a:lstStyle/>
          <a:p>
            <a:fld id="{16AA2537-0790-4789-A16C-397C663A3332}" type="slidenum">
              <a:rPr lang="en-US" smtClean="0"/>
              <a:pPr/>
              <a:t>72</a:t>
            </a:fld>
            <a:endParaRPr lang="en-US" dirty="0"/>
          </a:p>
        </p:txBody>
      </p:sp>
    </p:spTree>
    <p:extLst>
      <p:ext uri="{BB962C8B-B14F-4D97-AF65-F5344CB8AC3E}">
        <p14:creationId xmlns:p14="http://schemas.microsoft.com/office/powerpoint/2010/main" val="42551804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301625"/>
            <a:ext cx="5902325" cy="3319463"/>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br>
              <a:rPr lang="en-US" dirty="0"/>
            </a:br>
            <a:r>
              <a:rPr lang="en-US" dirty="0">
                <a:solidFill>
                  <a:srgbClr val="000000"/>
                </a:solidFill>
              </a:rPr>
              <a:t>Data Fabric</a:t>
            </a:r>
            <a:r>
              <a:rPr lang="en-US" dirty="0"/>
              <a:t> powered by NetApp provides customers with a shared set of secure data services so that they can manage, access, and protect data where it is needed most. They can respond and innovate faster and gain the freedom to make the best decisions for their businesses.</a:t>
            </a:r>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A2D9CCA4-9FD0-4676-B8DD-A573ED9E1D21}"/>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3B0B26F8-1028-4553-B411-358A0A740438}"/>
              </a:ext>
            </a:extLst>
          </p:cNvPr>
          <p:cNvSpPr>
            <a:spLocks noGrp="1"/>
          </p:cNvSpPr>
          <p:nvPr>
            <p:ph type="sldNum" sz="quarter" idx="5"/>
          </p:nvPr>
        </p:nvSpPr>
        <p:spPr/>
        <p:txBody>
          <a:bodyPr/>
          <a:lstStyle/>
          <a:p>
            <a:fld id="{16AA2537-0790-4789-A16C-397C663A3332}" type="slidenum">
              <a:rPr lang="en-US" smtClean="0"/>
              <a:pPr/>
              <a:t>73</a:t>
            </a:fld>
            <a:endParaRPr lang="en-US" dirty="0"/>
          </a:p>
        </p:txBody>
      </p:sp>
    </p:spTree>
    <p:extLst>
      <p:ext uri="{BB962C8B-B14F-4D97-AF65-F5344CB8AC3E}">
        <p14:creationId xmlns:p14="http://schemas.microsoft.com/office/powerpoint/2010/main" val="2396482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The purpose of this slide is to provide a high-level view of all the things that </a:t>
            </a:r>
            <a:r>
              <a:rPr lang="en-US" dirty="0">
                <a:solidFill>
                  <a:srgbClr val="000000"/>
                </a:solidFill>
              </a:rPr>
              <a:t>we</a:t>
            </a:r>
            <a:r>
              <a:rPr lang="en-US" dirty="0"/>
              <a:t> </a:t>
            </a:r>
            <a:r>
              <a:rPr lang="en-US" dirty="0">
                <a:solidFill>
                  <a:srgbClr val="000000"/>
                </a:solidFill>
              </a:rPr>
              <a:t>will talk</a:t>
            </a:r>
            <a:r>
              <a:rPr lang="en-US" dirty="0"/>
              <a:t> about in the rest of the slides.</a:t>
            </a:r>
          </a:p>
          <a:p>
            <a:endParaRPr lang="en-US" dirty="0"/>
          </a:p>
          <a:p>
            <a:r>
              <a:rPr lang="en-US" dirty="0"/>
              <a:t>Storage  </a:t>
            </a:r>
          </a:p>
          <a:p>
            <a:pPr marL="339725" lvl="1" indent="-171450">
              <a:buFont typeface="Wingdings" panose="05000000000000000000" pitchFamily="2" charset="2"/>
              <a:buChar char="§"/>
            </a:pPr>
            <a:r>
              <a:rPr lang="en-US" dirty="0">
                <a:solidFill>
                  <a:srgbClr val="000000"/>
                </a:solidFill>
              </a:rPr>
              <a:t>private</a:t>
            </a:r>
            <a:r>
              <a:rPr lang="en-US" dirty="0"/>
              <a:t> cloud, public cloud, close to the cloud</a:t>
            </a:r>
          </a:p>
          <a:p>
            <a:pPr marL="339725" lvl="1" indent="-171450">
              <a:buFont typeface="Wingdings" panose="05000000000000000000" pitchFamily="2" charset="2"/>
              <a:buChar char="§"/>
            </a:pPr>
            <a:r>
              <a:rPr lang="en-US" dirty="0"/>
              <a:t>File Storage, </a:t>
            </a:r>
            <a:r>
              <a:rPr lang="en-US" dirty="0">
                <a:solidFill>
                  <a:srgbClr val="000000"/>
                </a:solidFill>
              </a:rPr>
              <a:t>Block Storage and</a:t>
            </a:r>
            <a:r>
              <a:rPr lang="en-US" dirty="0"/>
              <a:t> Object Storage </a:t>
            </a:r>
          </a:p>
          <a:p>
            <a:r>
              <a:rPr lang="en-US" dirty="0"/>
              <a:t>In-built technologies in ONTAP </a:t>
            </a:r>
          </a:p>
          <a:p>
            <a:pPr marL="339725" lvl="1" indent="-171450">
              <a:buFont typeface="Wingdings" panose="05000000000000000000" pitchFamily="2" charset="2"/>
              <a:buChar char="§"/>
            </a:pPr>
            <a:r>
              <a:rPr lang="en-US" dirty="0"/>
              <a:t>SnapMirror, SnapVault, </a:t>
            </a:r>
            <a:r>
              <a:rPr lang="en-US" dirty="0">
                <a:solidFill>
                  <a:srgbClr val="000000"/>
                </a:solidFill>
              </a:rPr>
              <a:t>Fabric Pool</a:t>
            </a:r>
            <a:r>
              <a:rPr lang="en-US" dirty="0"/>
              <a:t>, storage efficiency, multiprotocol support</a:t>
            </a:r>
          </a:p>
          <a:p>
            <a:pPr marL="339725" lvl="1" indent="-171450">
              <a:buFont typeface="Wingdings" panose="05000000000000000000" pitchFamily="2" charset="2"/>
              <a:buChar char="§"/>
            </a:pPr>
            <a:r>
              <a:rPr lang="en-US" dirty="0"/>
              <a:t>Interoperability with multiple NetApp products and with major cloud providers</a:t>
            </a:r>
          </a:p>
          <a:p>
            <a:r>
              <a:rPr lang="en-US" dirty="0">
                <a:solidFill>
                  <a:srgbClr val="000000"/>
                </a:solidFill>
              </a:rPr>
              <a:t>SaaS</a:t>
            </a:r>
            <a:r>
              <a:rPr lang="en-US" dirty="0"/>
              <a:t> offerings from NetApp Cloud Central</a:t>
            </a:r>
          </a:p>
          <a:p>
            <a:pPr marL="339725" lvl="1" indent="-171450">
              <a:buFont typeface="Wingdings" panose="05000000000000000000" pitchFamily="2" charset="2"/>
              <a:buChar char="§"/>
            </a:pPr>
            <a:r>
              <a:rPr lang="en-US" dirty="0">
                <a:solidFill>
                  <a:srgbClr val="000000"/>
                </a:solidFill>
              </a:rPr>
              <a:t>Cloud Volumes Service</a:t>
            </a:r>
            <a:r>
              <a:rPr lang="en-US" dirty="0"/>
              <a:t>, </a:t>
            </a:r>
            <a:r>
              <a:rPr lang="en-US" dirty="0">
                <a:solidFill>
                  <a:srgbClr val="000000"/>
                </a:solidFill>
              </a:rPr>
              <a:t>Cloud Sync Service</a:t>
            </a:r>
            <a:r>
              <a:rPr lang="en-US" dirty="0"/>
              <a:t>, NetApp Data Availability Service </a:t>
            </a:r>
            <a:r>
              <a:rPr lang="en-US" dirty="0">
                <a:solidFill>
                  <a:srgbClr val="000000"/>
                </a:solidFill>
              </a:rPr>
              <a:t>etc.</a:t>
            </a:r>
          </a:p>
          <a:p>
            <a:r>
              <a:rPr lang="en-US" dirty="0"/>
              <a:t>A Suite of management and Analytics tools and APIs</a:t>
            </a:r>
          </a:p>
          <a:p>
            <a:pPr marL="339725" lvl="1" indent="-171450">
              <a:buFont typeface="Wingdings" panose="05000000000000000000" pitchFamily="2" charset="2"/>
              <a:buChar char="§"/>
            </a:pPr>
            <a:r>
              <a:rPr lang="en-US" dirty="0"/>
              <a:t>OnCommand Cloud Manager, </a:t>
            </a:r>
            <a:r>
              <a:rPr lang="en-US" dirty="0">
                <a:solidFill>
                  <a:srgbClr val="000000"/>
                </a:solidFill>
              </a:rPr>
              <a:t>Cloud Insights</a:t>
            </a:r>
          </a:p>
          <a:p>
            <a:endParaRPr lang="en-US" dirty="0"/>
          </a:p>
          <a:p>
            <a:r>
              <a:rPr lang="en-US" b="1" dirty="0"/>
              <a:t>Student Notes</a:t>
            </a:r>
          </a:p>
        </p:txBody>
      </p:sp>
      <p:sp>
        <p:nvSpPr>
          <p:cNvPr id="6" name="Footer Placeholder 5">
            <a:extLst>
              <a:ext uri="{FF2B5EF4-FFF2-40B4-BE49-F238E27FC236}">
                <a16:creationId xmlns:a16="http://schemas.microsoft.com/office/drawing/2014/main" id="{69625DEE-1908-4B6F-98B5-75EB4520C461}"/>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F4D514EF-4753-45C9-82CC-EDCC01B7E7BB}"/>
              </a:ext>
            </a:extLst>
          </p:cNvPr>
          <p:cNvSpPr>
            <a:spLocks noGrp="1"/>
          </p:cNvSpPr>
          <p:nvPr>
            <p:ph type="sldNum" sz="quarter" idx="5"/>
          </p:nvPr>
        </p:nvSpPr>
        <p:spPr/>
        <p:txBody>
          <a:bodyPr/>
          <a:lstStyle/>
          <a:p>
            <a:fld id="{16AA2537-0790-4789-A16C-397C663A3332}" type="slidenum">
              <a:rPr lang="en-US" smtClean="0"/>
              <a:pPr/>
              <a:t>8</a:t>
            </a:fld>
            <a:endParaRPr lang="en-US" dirty="0"/>
          </a:p>
        </p:txBody>
      </p:sp>
    </p:spTree>
    <p:extLst>
      <p:ext uri="{BB962C8B-B14F-4D97-AF65-F5344CB8AC3E}">
        <p14:creationId xmlns:p14="http://schemas.microsoft.com/office/powerpoint/2010/main" val="34604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Student Notes</a:t>
            </a:r>
            <a:endParaRPr lang="en-US" sz="1000" kern="1200" dirty="0">
              <a:solidFill>
                <a:schemeClr val="tx1"/>
              </a:solidFill>
              <a:effectLst/>
              <a:latin typeface="Arial" panose="020B0604020202020204" pitchFamily="34" charset="0"/>
              <a:ea typeface="+mn-ea"/>
              <a:cs typeface="Arial" panose="020B0604020202020204" pitchFamily="34" charset="0"/>
            </a:endParaRPr>
          </a:p>
          <a:p>
            <a:pPr>
              <a:buNone/>
            </a:pPr>
            <a:r>
              <a:rPr lang="en-US" sz="1000" kern="1200" dirty="0">
                <a:solidFill>
                  <a:schemeClr val="tx1"/>
                </a:solidFill>
                <a:effectLst/>
                <a:latin typeface="Arial" panose="020B0604020202020204" pitchFamily="34" charset="0"/>
                <a:ea typeface="+mn-ea"/>
                <a:cs typeface="Arial" panose="020B0604020202020204" pitchFamily="34" charset="0"/>
              </a:rPr>
              <a:t>Here is</a:t>
            </a:r>
            <a:r>
              <a:rPr lang="en-US" sz="1000" kern="1200" baseline="0" dirty="0">
                <a:solidFill>
                  <a:schemeClr val="tx1"/>
                </a:solidFill>
                <a:effectLst/>
                <a:latin typeface="Arial" panose="020B0604020202020204" pitchFamily="34" charset="0"/>
                <a:ea typeface="+mn-ea"/>
                <a:cs typeface="Arial" panose="020B0604020202020204" pitchFamily="34" charset="0"/>
              </a:rPr>
              <a:t> an example of how NetApp </a:t>
            </a:r>
            <a:r>
              <a:rPr lang="en-US" sz="1000" kern="1200" baseline="0" dirty="0">
                <a:solidFill>
                  <a:srgbClr val="000000"/>
                </a:solidFill>
                <a:effectLst/>
                <a:latin typeface="Arial" panose="020B0604020202020204" pitchFamily="34" charset="0"/>
                <a:ea typeface="+mn-ea"/>
                <a:cs typeface="Arial" panose="020B0604020202020204" pitchFamily="34" charset="0"/>
              </a:rPr>
              <a:t>systems </a:t>
            </a:r>
            <a:r>
              <a:rPr lang="en-US" sz="1000" kern="1200" baseline="0" dirty="0">
                <a:solidFill>
                  <a:schemeClr val="tx1"/>
                </a:solidFill>
                <a:effectLst/>
                <a:latin typeface="Arial" panose="020B0604020202020204" pitchFamily="34" charset="0"/>
                <a:ea typeface="+mn-ea"/>
                <a:cs typeface="Arial" panose="020B0604020202020204" pitchFamily="34" charset="0"/>
              </a:rPr>
              <a:t>are used to create the endpoints of a </a:t>
            </a:r>
            <a:r>
              <a:rPr lang="en-US" sz="1000" kern="1200" baseline="0" dirty="0">
                <a:solidFill>
                  <a:srgbClr val="000000"/>
                </a:solidFill>
                <a:effectLst/>
                <a:latin typeface="Arial" panose="020B0604020202020204" pitchFamily="34" charset="0"/>
                <a:ea typeface="+mn-ea"/>
                <a:cs typeface="Arial" panose="020B0604020202020204" pitchFamily="34" charset="0"/>
              </a:rPr>
              <a:t>Data Fabric</a:t>
            </a:r>
            <a:r>
              <a:rPr lang="en-US" sz="1000" kern="1200" baseline="0" dirty="0">
                <a:solidFill>
                  <a:schemeClr val="tx1"/>
                </a:solidFill>
                <a:effectLst/>
                <a:latin typeface="Arial" panose="020B0604020202020204" pitchFamily="34" charset="0"/>
                <a:ea typeface="+mn-ea"/>
                <a:cs typeface="Arial" panose="020B0604020202020204" pitchFamily="34" charset="0"/>
              </a:rPr>
              <a:t> within a hybrid cloud architecture.</a:t>
            </a:r>
            <a:endParaRPr lang="en-US" sz="1000" kern="1200" dirty="0">
              <a:solidFill>
                <a:schemeClr val="tx1"/>
              </a:solidFill>
              <a:effectLst/>
              <a:latin typeface="Arial" panose="020B0604020202020204" pitchFamily="34" charset="0"/>
              <a:ea typeface="+mn-ea"/>
              <a:cs typeface="Arial" panose="020B0604020202020204" pitchFamily="34" charset="0"/>
            </a:endParaRPr>
          </a:p>
          <a:p>
            <a:endParaRPr lang="en-US" sz="1000" kern="1200" dirty="0">
              <a:solidFill>
                <a:schemeClr val="tx1"/>
              </a:solidFill>
              <a:effectLst/>
              <a:latin typeface="Arial" panose="020B0604020202020204" pitchFamily="34" charset="0"/>
              <a:ea typeface="+mn-ea"/>
              <a:cs typeface="Arial" panose="020B0604020202020204" pitchFamily="34" charset="0"/>
            </a:endParaRPr>
          </a:p>
          <a:p>
            <a:pPr marL="0" marR="0" indent="0" algn="l" defTabSz="9152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000000"/>
                </a:solidFill>
                <a:effectLst/>
                <a:latin typeface="Arial" panose="020B0604020202020204" pitchFamily="34" charset="0"/>
                <a:ea typeface="+mn-ea"/>
                <a:cs typeface="Arial" panose="020B0604020202020204" pitchFamily="34" charset="0"/>
              </a:rPr>
              <a:t>In</a:t>
            </a:r>
            <a:r>
              <a:rPr lang="en-US" sz="1000" kern="1200" dirty="0">
                <a:solidFill>
                  <a:schemeClr val="tx1"/>
                </a:solidFill>
                <a:effectLst/>
                <a:latin typeface="Arial" panose="020B0604020202020204" pitchFamily="34" charset="0"/>
                <a:ea typeface="+mn-ea"/>
                <a:cs typeface="Arial" panose="020B0604020202020204" pitchFamily="34" charset="0"/>
              </a:rPr>
              <a:t> its simplest form, a hybrid cloud deployment </a:t>
            </a:r>
            <a:r>
              <a:rPr lang="en-US" sz="1000" kern="1200" dirty="0">
                <a:solidFill>
                  <a:srgbClr val="000000"/>
                </a:solidFill>
                <a:effectLst/>
                <a:latin typeface="Arial" panose="020B0604020202020204" pitchFamily="34" charset="0"/>
                <a:ea typeface="+mn-ea"/>
                <a:cs typeface="Arial" panose="020B0604020202020204" pitchFamily="34" charset="0"/>
              </a:rPr>
              <a:t>can </a:t>
            </a:r>
            <a:r>
              <a:rPr lang="en-US" sz="1000" kern="1200" dirty="0">
                <a:solidFill>
                  <a:schemeClr val="tx1"/>
                </a:solidFill>
                <a:effectLst/>
                <a:latin typeface="Arial" panose="020B0604020202020204" pitchFamily="34" charset="0"/>
                <a:ea typeface="+mn-ea"/>
                <a:cs typeface="Arial" panose="020B0604020202020204" pitchFamily="34" charset="0"/>
              </a:rPr>
              <a:t>consist of a FAS array in the corporate data center and NetApp Cloud Volumes ONTAP software in </a:t>
            </a:r>
            <a:r>
              <a:rPr lang="en-US" sz="1000" kern="1200" dirty="0">
                <a:solidFill>
                  <a:srgbClr val="000000"/>
                </a:solidFill>
                <a:effectLst/>
                <a:latin typeface="Arial" panose="020B0604020202020204" pitchFamily="34" charset="0"/>
                <a:ea typeface="+mn-ea"/>
                <a:cs typeface="Arial" panose="020B0604020202020204" pitchFamily="34" charset="0"/>
              </a:rPr>
              <a:t>AWS or Azure</a:t>
            </a:r>
            <a:r>
              <a:rPr lang="en-US" sz="1000" kern="1200" dirty="0">
                <a:solidFill>
                  <a:schemeClr val="tx1"/>
                </a:solidFill>
                <a:effectLst/>
                <a:latin typeface="Arial" panose="020B0604020202020204" pitchFamily="34" charset="0"/>
                <a:ea typeface="+mn-ea"/>
                <a:cs typeface="Arial" panose="020B0604020202020204" pitchFamily="34" charset="0"/>
              </a:rPr>
              <a:t>. SnapMirror software </a:t>
            </a:r>
            <a:r>
              <a:rPr lang="en-US" sz="1000" kern="1200" dirty="0">
                <a:solidFill>
                  <a:srgbClr val="000000"/>
                </a:solidFill>
                <a:effectLst/>
                <a:latin typeface="Arial" panose="020B0604020202020204" pitchFamily="34" charset="0"/>
                <a:ea typeface="+mn-ea"/>
                <a:cs typeface="Arial" panose="020B0604020202020204" pitchFamily="34" charset="0"/>
              </a:rPr>
              <a:t>replicates</a:t>
            </a:r>
            <a:r>
              <a:rPr lang="en-US" sz="1000" kern="1200" dirty="0">
                <a:solidFill>
                  <a:schemeClr val="tx1"/>
                </a:solidFill>
                <a:effectLst/>
                <a:latin typeface="Arial" panose="020B0604020202020204" pitchFamily="34" charset="0"/>
                <a:ea typeface="+mn-ea"/>
                <a:cs typeface="Arial" panose="020B0604020202020204" pitchFamily="34" charset="0"/>
              </a:rPr>
              <a:t> data from one location to the </a:t>
            </a:r>
            <a:r>
              <a:rPr lang="en-US" sz="1000" kern="1200" dirty="0">
                <a:solidFill>
                  <a:srgbClr val="000000"/>
                </a:solidFill>
                <a:effectLst/>
                <a:latin typeface="Arial" panose="020B0604020202020204" pitchFamily="34" charset="0"/>
                <a:ea typeface="+mn-ea"/>
                <a:cs typeface="Arial" panose="020B0604020202020204" pitchFamily="34" charset="0"/>
              </a:rPr>
              <a:t>other</a:t>
            </a:r>
            <a:r>
              <a:rPr lang="en-US" sz="1000" kern="1200" dirty="0">
                <a:solidFill>
                  <a:schemeClr val="tx1"/>
                </a:solidFill>
                <a:effectLst/>
                <a:latin typeface="Arial" panose="020B0604020202020204" pitchFamily="34" charset="0"/>
                <a:ea typeface="+mn-ea"/>
                <a:cs typeface="Arial" panose="020B0604020202020204" pitchFamily="34" charset="0"/>
              </a:rPr>
              <a:t>. A hybrid cloud </a:t>
            </a:r>
            <a:r>
              <a:rPr lang="en-US" sz="1000" kern="1200" dirty="0">
                <a:solidFill>
                  <a:srgbClr val="000000"/>
                </a:solidFill>
                <a:effectLst/>
                <a:latin typeface="Arial" panose="020B0604020202020204" pitchFamily="34" charset="0"/>
                <a:ea typeface="+mn-ea"/>
                <a:cs typeface="Arial" panose="020B0604020202020204" pitchFamily="34" charset="0"/>
              </a:rPr>
              <a:t>can </a:t>
            </a:r>
            <a:r>
              <a:rPr lang="en-US" sz="1000" kern="1200" dirty="0">
                <a:solidFill>
                  <a:schemeClr val="tx1"/>
                </a:solidFill>
                <a:effectLst/>
                <a:latin typeface="Arial" panose="020B0604020202020204" pitchFamily="34" charset="0"/>
                <a:ea typeface="+mn-ea"/>
                <a:cs typeface="Arial" panose="020B0604020202020204" pitchFamily="34" charset="0"/>
              </a:rPr>
              <a:t>also connect colocation-managed or dedicated services with cloud resources. For data center private cloud or service provider cloud, the FAS system could be a FlexPod converged infrastructure or a standalone FAS system.</a:t>
            </a:r>
          </a:p>
        </p:txBody>
      </p:sp>
      <p:sp>
        <p:nvSpPr>
          <p:cNvPr id="6" name="Footer Placeholder 5">
            <a:extLst>
              <a:ext uri="{FF2B5EF4-FFF2-40B4-BE49-F238E27FC236}">
                <a16:creationId xmlns:a16="http://schemas.microsoft.com/office/drawing/2014/main" id="{353DFBD2-48D3-4250-B050-F2E3FFB5B60F}"/>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41C9A06F-B6A0-4551-B86C-864569F750E5}"/>
              </a:ext>
            </a:extLst>
          </p:cNvPr>
          <p:cNvSpPr>
            <a:spLocks noGrp="1"/>
          </p:cNvSpPr>
          <p:nvPr>
            <p:ph type="sldNum" sz="quarter" idx="5"/>
          </p:nvPr>
        </p:nvSpPr>
        <p:spPr/>
        <p:txBody>
          <a:bodyPr/>
          <a:lstStyle/>
          <a:p>
            <a:fld id="{16AA2537-0790-4789-A16C-397C663A3332}" type="slidenum">
              <a:rPr lang="en-US" smtClean="0"/>
              <a:pPr/>
              <a:t>9</a:t>
            </a:fld>
            <a:endParaRPr lang="en-US" dirty="0"/>
          </a:p>
        </p:txBody>
      </p:sp>
    </p:spTree>
    <p:extLst>
      <p:ext uri="{BB962C8B-B14F-4D97-AF65-F5344CB8AC3E}">
        <p14:creationId xmlns:p14="http://schemas.microsoft.com/office/powerpoint/2010/main" val="81658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p:cSld name="Title/Thank you">
    <p:spTree>
      <p:nvGrpSpPr>
        <p:cNvPr id="1" name=""/>
        <p:cNvGrpSpPr/>
        <p:nvPr/>
      </p:nvGrpSpPr>
      <p:grpSpPr>
        <a:xfrm>
          <a:off x="0" y="0"/>
          <a:ext cx="0" cy="0"/>
          <a:chOff x="0" y="0"/>
          <a:chExt cx="0" cy="0"/>
        </a:xfrm>
      </p:grpSpPr>
      <p:sp>
        <p:nvSpPr>
          <p:cNvPr id="5" name="Rectangle 4"/>
          <p:cNvSpPr/>
          <p:nvPr/>
        </p:nvSpPr>
        <p:spPr bwMode="gray">
          <a:xfrm>
            <a:off x="0" y="0"/>
            <a:ext cx="9756775" cy="5491163"/>
          </a:xfrm>
          <a:prstGeom prst="rect">
            <a:avLst/>
          </a:prstGeom>
          <a:solidFill>
            <a:schemeClr val="accent1">
              <a:lumMod val="75000"/>
            </a:schemeClr>
          </a:solidFill>
          <a:ln>
            <a:noFill/>
          </a:ln>
          <a:extLst/>
        </p:spPr>
        <p:txBody>
          <a:bodyPr lIns="73244" tIns="36623" rIns="73244" bIns="36623"/>
          <a:lstStyle/>
          <a:p>
            <a:pPr>
              <a:defRPr/>
            </a:pPr>
            <a:endParaRPr lang="en-US" sz="1600" kern="0" dirty="0">
              <a:solidFill>
                <a:srgbClr val="000000"/>
              </a:solidFill>
              <a:cs typeface="Arial" charset="0"/>
            </a:endParaRPr>
          </a:p>
        </p:txBody>
      </p:sp>
      <p:sp>
        <p:nvSpPr>
          <p:cNvPr id="4" name="Rectangle 3"/>
          <p:cNvSpPr/>
          <p:nvPr userDrawn="1"/>
        </p:nvSpPr>
        <p:spPr>
          <a:xfrm>
            <a:off x="5600119" y="0"/>
            <a:ext cx="4156656"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6" name="Picture 5" descr="photo-sq1.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850694" y="0"/>
            <a:ext cx="17494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photo-sq2.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098094"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gray">
          <a:xfrm>
            <a:off x="2098094" y="1976724"/>
            <a:ext cx="7445956" cy="1176020"/>
          </a:xfrm>
          <a:prstGeom prst="rect">
            <a:avLst/>
          </a:prstGeom>
        </p:spPr>
        <p:txBody>
          <a:bodyPr>
            <a:noAutofit/>
          </a:bodyPr>
          <a:lstStyle>
            <a:lvl1pPr algn="l">
              <a:lnSpc>
                <a:spcPct val="90000"/>
              </a:lnSpc>
              <a:defRPr sz="2800" b="0">
                <a:solidFill>
                  <a:schemeClr val="bg1"/>
                </a:solidFill>
              </a:defRPr>
            </a:lvl1pPr>
          </a:lstStyle>
          <a:p>
            <a:r>
              <a:rPr lang="en-US"/>
              <a:t>Click to edit Master title style</a:t>
            </a:r>
          </a:p>
        </p:txBody>
      </p:sp>
      <p:sp>
        <p:nvSpPr>
          <p:cNvPr id="25" name="Text Placeholder 24"/>
          <p:cNvSpPr>
            <a:spLocks noGrp="1"/>
          </p:cNvSpPr>
          <p:nvPr>
            <p:ph type="body" sz="quarter" idx="10"/>
          </p:nvPr>
        </p:nvSpPr>
        <p:spPr bwMode="gray">
          <a:xfrm>
            <a:off x="2098094" y="3303937"/>
            <a:ext cx="7445956" cy="1712563"/>
          </a:xfrm>
          <a:prstGeom prst="rect">
            <a:avLst/>
          </a:prstGeom>
        </p:spPr>
        <p:txBody>
          <a:bodyPr>
            <a:noAutofit/>
          </a:bodyPr>
          <a:lstStyle>
            <a:lvl1pPr marL="0" indent="0">
              <a:lnSpc>
                <a:spcPct val="100000"/>
              </a:lnSpc>
              <a:spcBef>
                <a:spcPts val="0"/>
              </a:spcBef>
              <a:spcAft>
                <a:spcPts val="0"/>
              </a:spcAft>
              <a:buFont typeface="Wingdings" charset="2"/>
              <a:buNone/>
              <a:defRPr sz="1800" b="0">
                <a:solidFill>
                  <a:schemeClr val="bg1"/>
                </a:solidFill>
              </a:defRPr>
            </a:lvl1pPr>
            <a:lvl2pPr marL="0" indent="0">
              <a:lnSpc>
                <a:spcPct val="100000"/>
              </a:lnSpc>
              <a:buFont typeface="Wingdings" charset="2"/>
              <a:buNone/>
              <a:defRPr sz="1400" b="0">
                <a:solidFill>
                  <a:schemeClr val="bg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p:txBody>
      </p:sp>
      <p:sp>
        <p:nvSpPr>
          <p:cNvPr id="9" name="Footer Placeholder 4"/>
          <p:cNvSpPr>
            <a:spLocks noGrp="1"/>
          </p:cNvSpPr>
          <p:nvPr>
            <p:ph type="ftr" sz="quarter" idx="11"/>
          </p:nvPr>
        </p:nvSpPr>
        <p:spPr>
          <a:xfrm>
            <a:off x="2098094" y="5165725"/>
            <a:ext cx="5014912" cy="200025"/>
          </a:xfrm>
        </p:spPr>
        <p:txBody>
          <a:bodyPr/>
          <a:lstStyle>
            <a:lvl1pPr>
              <a:defRPr lang="en-US" sz="800">
                <a:solidFill>
                  <a:schemeClr val="bg1">
                    <a:lumMod val="75000"/>
                  </a:schemeClr>
                </a:solidFill>
                <a:cs typeface="Arial" charset="0"/>
              </a:defRPr>
            </a:lvl1pPr>
          </a:lstStyle>
          <a:p>
            <a:pPr>
              <a:defRPr/>
            </a:pPr>
            <a:r>
              <a:rPr lang="en-US"/>
              <a:t>© 2019 NetApp, Inc. All rights reserved. </a:t>
            </a:r>
            <a:endParaRPr dirty="0"/>
          </a:p>
        </p:txBody>
      </p:sp>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bg1"/>
                </a:solidFill>
              </a:defRPr>
            </a:lvl1pPr>
          </a:lstStyle>
          <a:p>
            <a:fld id="{92978B7E-5EBE-134C-B481-E4E8CA36F800}" type="slidenum">
              <a:rPr lang="en-US" smtClean="0"/>
              <a:pPr/>
              <a:t>‹#›</a:t>
            </a:fld>
            <a:endParaRPr lang="en-US" dirty="0"/>
          </a:p>
        </p:txBody>
      </p:sp>
      <p:pic>
        <p:nvPicPr>
          <p:cNvPr id="3" name="Picture 2" descr="large-netapp-logo-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0"/>
            <a:ext cx="2098094" cy="1752600"/>
          </a:xfrm>
          <a:prstGeom prst="rect">
            <a:avLst/>
          </a:prstGeom>
        </p:spPr>
      </p:pic>
      <p:pic>
        <p:nvPicPr>
          <p:cNvPr id="13" name="Picture 12" descr="na_logo_hrz_1c-rev_cmyk.eps"/>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38139" y="5165725"/>
            <a:ext cx="1185784" cy="210806"/>
          </a:xfrm>
          <a:prstGeom prst="rect">
            <a:avLst/>
          </a:prstGeom>
        </p:spPr>
      </p:pic>
    </p:spTree>
    <p:extLst>
      <p:ext uri="{BB962C8B-B14F-4D97-AF65-F5344CB8AC3E}">
        <p14:creationId xmlns:p14="http://schemas.microsoft.com/office/powerpoint/2010/main" val="2982873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8" name="Picture 7" descr="photo-sq13.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347345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11"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2" name="Picture 11" descr="20150212_00538.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750465" cy="1752600"/>
          </a:xfrm>
          <a:prstGeom prst="rect">
            <a:avLst/>
          </a:prstGeom>
        </p:spPr>
      </p:pic>
      <p:pic>
        <p:nvPicPr>
          <p:cNvPr id="13" name="Picture 12" descr="ff-1428391-is-rgb.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728666" y="0"/>
            <a:ext cx="1751134" cy="1752600"/>
          </a:xfrm>
          <a:prstGeom prst="rect">
            <a:avLst/>
          </a:prstGeom>
        </p:spPr>
      </p:pic>
      <p:sp>
        <p:nvSpPr>
          <p:cNvPr id="15"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14796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eak/Intermission">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9"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11"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2" name="Picture 11" descr="20150213_001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3479800" cy="1752600"/>
          </a:xfrm>
          <a:prstGeom prst="rect">
            <a:avLst/>
          </a:prstGeom>
        </p:spPr>
      </p:pic>
      <p:pic>
        <p:nvPicPr>
          <p:cNvPr id="13" name="Picture 12" descr="20150209_00207.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466433" y="0"/>
            <a:ext cx="1760351" cy="1752600"/>
          </a:xfrm>
          <a:prstGeom prst="rect">
            <a:avLst/>
          </a:prstGeom>
        </p:spPr>
      </p:pic>
      <p:sp>
        <p:nvSpPr>
          <p:cNvPr id="14"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327508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Closing Thoughts">
    <p:spTree>
      <p:nvGrpSpPr>
        <p:cNvPr id="1" name=""/>
        <p:cNvGrpSpPr/>
        <p:nvPr/>
      </p:nvGrpSpPr>
      <p:grpSpPr>
        <a:xfrm>
          <a:off x="0" y="0"/>
          <a:ext cx="0" cy="0"/>
          <a:chOff x="0" y="0"/>
          <a:chExt cx="0" cy="0"/>
        </a:xfrm>
      </p:grpSpPr>
      <p:sp>
        <p:nvSpPr>
          <p:cNvPr id="5" name="Rectangle 4"/>
          <p:cNvSpPr/>
          <p:nvPr userDrawn="1"/>
        </p:nvSpPr>
        <p:spPr>
          <a:xfrm>
            <a:off x="0" y="0"/>
            <a:ext cx="9756775" cy="1751372"/>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6"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7"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8"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3" name="Picture 12" descr="20150211_035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751173" cy="1751372"/>
          </a:xfrm>
          <a:prstGeom prst="rect">
            <a:avLst/>
          </a:prstGeom>
        </p:spPr>
      </p:pic>
      <p:pic>
        <p:nvPicPr>
          <p:cNvPr id="14" name="Picture 13" descr="20150212_00550.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39530" y="0"/>
            <a:ext cx="1751173" cy="1751372"/>
          </a:xfrm>
          <a:prstGeom prst="rect">
            <a:avLst/>
          </a:prstGeom>
        </p:spPr>
      </p:pic>
      <p:pic>
        <p:nvPicPr>
          <p:cNvPr id="15" name="Picture 14" descr="20150209_00811.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490703" y="1228"/>
            <a:ext cx="1751174" cy="1751372"/>
          </a:xfrm>
          <a:prstGeom prst="rect">
            <a:avLst/>
          </a:prstGeom>
        </p:spPr>
      </p:pic>
      <p:sp>
        <p:nvSpPr>
          <p:cNvPr id="9"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996855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 &amp; A/Appendix">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7"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8"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9"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2" name="Picture 11" descr="shutterstock_169493465_lg.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56411" cy="1756411"/>
          </a:xfrm>
          <a:prstGeom prst="rect">
            <a:avLst/>
          </a:prstGeom>
        </p:spPr>
      </p:pic>
      <p:pic>
        <p:nvPicPr>
          <p:cNvPr id="13" name="Picture 12" descr="20150211_02369.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39531" y="0"/>
            <a:ext cx="1740270" cy="1752600"/>
          </a:xfrm>
          <a:prstGeom prst="rect">
            <a:avLst/>
          </a:prstGeom>
        </p:spPr>
      </p:pic>
      <p:pic>
        <p:nvPicPr>
          <p:cNvPr id="14" name="Picture 13" descr="20150213_01533.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479801" y="0"/>
            <a:ext cx="1746983" cy="1752600"/>
          </a:xfrm>
          <a:prstGeom prst="rect">
            <a:avLst/>
          </a:prstGeom>
        </p:spPr>
      </p:pic>
      <p:sp>
        <p:nvSpPr>
          <p:cNvPr id="10"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2966297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urse Survey">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6"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7"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8"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1" name="Picture 10" descr="20150209_00811.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752898" y="0"/>
            <a:ext cx="1751174" cy="1751372"/>
          </a:xfrm>
          <a:prstGeom prst="rect">
            <a:avLst/>
          </a:prstGeom>
        </p:spPr>
      </p:pic>
      <p:pic>
        <p:nvPicPr>
          <p:cNvPr id="12" name="Picture 11" descr="20150213_01175.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04072" y="-1228"/>
            <a:ext cx="1751174" cy="1752600"/>
          </a:xfrm>
          <a:prstGeom prst="rect">
            <a:avLst/>
          </a:prstGeom>
        </p:spPr>
      </p:pic>
      <p:pic>
        <p:nvPicPr>
          <p:cNvPr id="13" name="Picture 12" descr="20150209_00685.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450" y="0"/>
            <a:ext cx="1751174" cy="1752601"/>
          </a:xfrm>
          <a:prstGeom prst="rect">
            <a:avLst/>
          </a:prstGeom>
        </p:spPr>
      </p:pic>
      <p:sp>
        <p:nvSpPr>
          <p:cNvPr id="9"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2886637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11"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2" name="Content Placeholder 3"/>
          <p:cNvSpPr>
            <a:spLocks noGrp="1"/>
          </p:cNvSpPr>
          <p:nvPr>
            <p:ph sz="quarter" idx="14"/>
          </p:nvPr>
        </p:nvSpPr>
        <p:spPr>
          <a:xfrm>
            <a:off x="210494" y="1288916"/>
            <a:ext cx="9329399" cy="3867284"/>
          </a:xfrm>
        </p:spPr>
        <p:txBody>
          <a:bodyPr>
            <a:noAutofit/>
          </a:bodyPr>
          <a:lstStyle>
            <a:lvl1pPr>
              <a:lnSpc>
                <a:spcPct val="100000"/>
              </a:lnSpc>
              <a:spcBef>
                <a:spcPts val="1000"/>
              </a:spcBef>
              <a:spcAft>
                <a:spcPts val="200"/>
              </a:spcAft>
              <a:defRPr sz="2000"/>
            </a:lvl1pPr>
            <a:lvl2pPr marL="365760" indent="-182880">
              <a:lnSpc>
                <a:spcPct val="100000"/>
              </a:lnSpc>
              <a:spcBef>
                <a:spcPts val="0"/>
              </a:spcBef>
              <a:spcAft>
                <a:spcPts val="200"/>
              </a:spcAft>
              <a:defRPr sz="1600"/>
            </a:lvl2pPr>
            <a:lvl3pPr marL="548640" indent="-182880">
              <a:lnSpc>
                <a:spcPct val="100000"/>
              </a:lnSpc>
              <a:spcBef>
                <a:spcPts val="0"/>
              </a:spcBef>
              <a:spcAft>
                <a:spcPts val="200"/>
              </a:spcAft>
              <a:defRPr sz="1400"/>
            </a:lvl3pPr>
            <a:lvl4pPr marL="731520" indent="-182880">
              <a:lnSpc>
                <a:spcPct val="100000"/>
              </a:lnSpc>
              <a:spcBef>
                <a:spcPts val="0"/>
              </a:spcBef>
              <a:spcAft>
                <a:spcPts val="200"/>
              </a:spcAft>
              <a:defRPr sz="1400"/>
            </a:lvl4pPr>
            <a:lvl5pPr marL="914400" indent="-182880">
              <a:lnSpc>
                <a:spcPct val="100000"/>
              </a:lnSpc>
              <a:spcBef>
                <a:spcPts val="0"/>
              </a:spcBef>
              <a:spcAft>
                <a:spcPts val="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7"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8"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70682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wo Content">
    <p:spTree>
      <p:nvGrpSpPr>
        <p:cNvPr id="1" name=""/>
        <p:cNvGrpSpPr/>
        <p:nvPr/>
      </p:nvGrpSpPr>
      <p:grpSpPr>
        <a:xfrm>
          <a:off x="0" y="0"/>
          <a:ext cx="0" cy="0"/>
          <a:chOff x="0" y="0"/>
          <a:chExt cx="0" cy="0"/>
        </a:xfrm>
      </p:grpSpPr>
      <p:sp>
        <p:nvSpPr>
          <p:cNvPr id="7" name="Rectangle 6"/>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35" name="Content Placeholder 39"/>
          <p:cNvSpPr>
            <a:spLocks noGrp="1"/>
          </p:cNvSpPr>
          <p:nvPr>
            <p:ph sz="quarter" idx="15"/>
          </p:nvPr>
        </p:nvSpPr>
        <p:spPr bwMode="gray">
          <a:xfrm>
            <a:off x="210494" y="1286918"/>
            <a:ext cx="4458291"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 name="Content Placeholder 3"/>
          <p:cNvSpPr>
            <a:spLocks noGrp="1"/>
          </p:cNvSpPr>
          <p:nvPr>
            <p:ph sz="quarter" idx="14"/>
          </p:nvPr>
        </p:nvSpPr>
        <p:spPr>
          <a:xfrm>
            <a:off x="4995435" y="1287021"/>
            <a:ext cx="4459025" cy="3583940"/>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1"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3"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0"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697053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hree Content">
    <p:spTree>
      <p:nvGrpSpPr>
        <p:cNvPr id="1" name=""/>
        <p:cNvGrpSpPr/>
        <p:nvPr/>
      </p:nvGrpSpPr>
      <p:grpSpPr>
        <a:xfrm>
          <a:off x="0" y="0"/>
          <a:ext cx="0" cy="0"/>
          <a:chOff x="0" y="0"/>
          <a:chExt cx="0" cy="0"/>
        </a:xfrm>
      </p:grpSpPr>
      <p:sp>
        <p:nvSpPr>
          <p:cNvPr id="8" name="Rectangle 7"/>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35" name="Content Placeholder 39"/>
          <p:cNvSpPr>
            <a:spLocks noGrp="1"/>
          </p:cNvSpPr>
          <p:nvPr>
            <p:ph sz="quarter" idx="15"/>
          </p:nvPr>
        </p:nvSpPr>
        <p:spPr bwMode="gray">
          <a:xfrm>
            <a:off x="210492" y="1295677"/>
            <a:ext cx="3024600"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3272581" y="1295677"/>
            <a:ext cx="3024600"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6334671" y="1295677"/>
            <a:ext cx="3024600"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2"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3"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1"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481260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Content Quad">
    <p:spTree>
      <p:nvGrpSpPr>
        <p:cNvPr id="1" name=""/>
        <p:cNvGrpSpPr/>
        <p:nvPr/>
      </p:nvGrpSpPr>
      <p:grpSpPr>
        <a:xfrm>
          <a:off x="0" y="0"/>
          <a:ext cx="0" cy="0"/>
          <a:chOff x="0" y="0"/>
          <a:chExt cx="0" cy="0"/>
        </a:xfrm>
      </p:grpSpPr>
      <p:sp>
        <p:nvSpPr>
          <p:cNvPr id="9" name="Rectangle 8"/>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79" name="Content Placeholder 39"/>
          <p:cNvSpPr>
            <a:spLocks noGrp="1"/>
          </p:cNvSpPr>
          <p:nvPr>
            <p:ph sz="quarter" idx="15"/>
          </p:nvPr>
        </p:nvSpPr>
        <p:spPr bwMode="gray">
          <a:xfrm>
            <a:off x="210494" y="1295679"/>
            <a:ext cx="4458291" cy="1673412"/>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Content Placeholder 3"/>
          <p:cNvSpPr>
            <a:spLocks noGrp="1"/>
          </p:cNvSpPr>
          <p:nvPr>
            <p:ph sz="quarter" idx="14"/>
          </p:nvPr>
        </p:nvSpPr>
        <p:spPr>
          <a:xfrm>
            <a:off x="4995438" y="1295781"/>
            <a:ext cx="4459022" cy="1673363"/>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 name="Content Placeholder 39"/>
          <p:cNvSpPr>
            <a:spLocks noGrp="1"/>
          </p:cNvSpPr>
          <p:nvPr>
            <p:ph sz="quarter" idx="20"/>
          </p:nvPr>
        </p:nvSpPr>
        <p:spPr bwMode="gray">
          <a:xfrm>
            <a:off x="210494" y="3270632"/>
            <a:ext cx="4458291" cy="1673412"/>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Content Placeholder 3"/>
          <p:cNvSpPr>
            <a:spLocks noGrp="1"/>
          </p:cNvSpPr>
          <p:nvPr>
            <p:ph sz="quarter" idx="21"/>
          </p:nvPr>
        </p:nvSpPr>
        <p:spPr>
          <a:xfrm>
            <a:off x="4995438" y="3270735"/>
            <a:ext cx="4459022" cy="1673363"/>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3"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2"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1"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5"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2427837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6"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9"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7"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1"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16933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Welcome">
    <p:spTree>
      <p:nvGrpSpPr>
        <p:cNvPr id="1" name=""/>
        <p:cNvGrpSpPr/>
        <p:nvPr/>
      </p:nvGrpSpPr>
      <p:grpSpPr>
        <a:xfrm>
          <a:off x="0" y="0"/>
          <a:ext cx="0" cy="0"/>
          <a:chOff x="0" y="0"/>
          <a:chExt cx="0" cy="0"/>
        </a:xfrm>
      </p:grpSpPr>
      <p:sp>
        <p:nvSpPr>
          <p:cNvPr id="3" name="Rectangle 2"/>
          <p:cNvSpPr/>
          <p:nvPr userDrawn="1"/>
        </p:nvSpPr>
        <p:spPr>
          <a:xfrm rot="5400000">
            <a:off x="-1866901" y="1858963"/>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4" name="Picture 3" descr="photo-sq3.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37465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hutterstock_247522573.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userDrawn="1"/>
        </p:nvSpPr>
        <p:spPr bwMode="gray">
          <a:xfrm>
            <a:off x="48127" y="2822575"/>
            <a:ext cx="1625600" cy="800100"/>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ctr">
              <a:defRPr/>
            </a:pPr>
            <a:r>
              <a:rPr lang="en-US" sz="2400" spc="10" dirty="0"/>
              <a:t>Welcome</a:t>
            </a:r>
          </a:p>
        </p:txBody>
      </p:sp>
      <p:sp>
        <p:nvSpPr>
          <p:cNvPr id="8"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Footer Placeholder 4"/>
          <p:cNvSpPr>
            <a:spLocks noGrp="1"/>
          </p:cNvSpPr>
          <p:nvPr>
            <p:ph type="ftr" sz="quarter" idx="3"/>
          </p:nvPr>
        </p:nvSpPr>
        <p:spPr>
          <a:xfrm>
            <a:off x="20907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9" name="Title 1"/>
          <p:cNvSpPr>
            <a:spLocks noGrp="1"/>
          </p:cNvSpPr>
          <p:nvPr>
            <p:ph type="title"/>
          </p:nvPr>
        </p:nvSpPr>
        <p:spPr>
          <a:xfrm>
            <a:off x="2099798" y="319264"/>
            <a:ext cx="7273925" cy="723836"/>
          </a:xfrm>
          <a:prstGeom prst="rect">
            <a:avLst/>
          </a:prstGeom>
        </p:spPr>
        <p:txBody>
          <a:bodyPr/>
          <a:lstStyle>
            <a:lvl1pPr>
              <a:defRPr>
                <a:solidFill>
                  <a:schemeClr val="accent1"/>
                </a:solidFill>
              </a:defRPr>
            </a:lvl1pPr>
          </a:lstStyle>
          <a:p>
            <a:r>
              <a:rPr lang="en-US"/>
              <a:t>Click to edit Master title style</a:t>
            </a:r>
          </a:p>
        </p:txBody>
      </p:sp>
      <p:sp>
        <p:nvSpPr>
          <p:cNvPr id="11" name="Content Placeholder 2"/>
          <p:cNvSpPr>
            <a:spLocks noGrp="1"/>
          </p:cNvSpPr>
          <p:nvPr>
            <p:ph sz="quarter" idx="10"/>
          </p:nvPr>
        </p:nvSpPr>
        <p:spPr>
          <a:xfrm>
            <a:off x="2099798" y="1093899"/>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561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 2019 NetApp, Inc. All rights reserved. </a:t>
            </a:r>
            <a:endParaRPr lang="en-US" dirty="0"/>
          </a:p>
        </p:txBody>
      </p:sp>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dirty="0"/>
          </a:p>
        </p:txBody>
      </p:sp>
      <p:sp>
        <p:nvSpPr>
          <p:cNvPr id="5" name="Rectangle 4"/>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6" name="Title 1"/>
          <p:cNvSpPr>
            <a:spLocks noGrp="1"/>
          </p:cNvSpPr>
          <p:nvPr>
            <p:ph type="title"/>
          </p:nvPr>
        </p:nvSpPr>
        <p:spPr>
          <a:xfrm>
            <a:off x="214650" y="319853"/>
            <a:ext cx="7998240" cy="723836"/>
          </a:xfrm>
        </p:spPr>
        <p:txBody>
          <a:bodyPr>
            <a:noAutofit/>
          </a:bodyPr>
          <a:lstStyle/>
          <a:p>
            <a:r>
              <a:rPr lang="en-US"/>
              <a:t>Click to edit Master title style</a:t>
            </a:r>
          </a:p>
        </p:txBody>
      </p:sp>
      <p:sp>
        <p:nvSpPr>
          <p:cNvPr id="7" name="Content Placeholder 3"/>
          <p:cNvSpPr>
            <a:spLocks noGrp="1"/>
          </p:cNvSpPr>
          <p:nvPr>
            <p:ph sz="quarter" idx="14"/>
          </p:nvPr>
        </p:nvSpPr>
        <p:spPr>
          <a:xfrm>
            <a:off x="210494" y="1288916"/>
            <a:ext cx="9329399" cy="3867284"/>
          </a:xfrm>
        </p:spPr>
        <p:txBody>
          <a:bodyPr>
            <a:noAutofit/>
          </a:bodyPr>
          <a:lstStyle>
            <a:lvl1pPr marL="338138" indent="-338138">
              <a:lnSpc>
                <a:spcPct val="100000"/>
              </a:lnSpc>
              <a:spcBef>
                <a:spcPts val="1000"/>
              </a:spcBef>
              <a:spcAft>
                <a:spcPts val="200"/>
              </a:spcAft>
              <a:buFont typeface="+mj-lt"/>
              <a:buAutoNum type="arabicPeriod"/>
              <a:defRPr sz="2000"/>
            </a:lvl1pPr>
            <a:lvl2pPr marL="681037" indent="-342900">
              <a:lnSpc>
                <a:spcPct val="100000"/>
              </a:lnSpc>
              <a:spcBef>
                <a:spcPts val="1000"/>
              </a:spcBef>
              <a:spcAft>
                <a:spcPts val="200"/>
              </a:spcAft>
              <a:buFont typeface="+mj-lt"/>
              <a:buAutoNum type="alphaLcPeriod"/>
              <a:defRPr sz="1800"/>
            </a:lvl2pPr>
            <a:lvl3pPr marL="548640" indent="-182880">
              <a:lnSpc>
                <a:spcPct val="100000"/>
              </a:lnSpc>
              <a:spcBef>
                <a:spcPts val="0"/>
              </a:spcBef>
              <a:spcAft>
                <a:spcPts val="200"/>
              </a:spcAft>
              <a:defRPr sz="1400"/>
            </a:lvl3pPr>
            <a:lvl4pPr marL="731520" indent="-182880">
              <a:lnSpc>
                <a:spcPct val="100000"/>
              </a:lnSpc>
              <a:spcBef>
                <a:spcPts val="0"/>
              </a:spcBef>
              <a:spcAft>
                <a:spcPts val="200"/>
              </a:spcAft>
              <a:defRPr sz="1400"/>
            </a:lvl4pPr>
            <a:lvl5pPr marL="914400" indent="-182880">
              <a:lnSpc>
                <a:spcPct val="100000"/>
              </a:lnSpc>
              <a:spcBef>
                <a:spcPts val="0"/>
              </a:spcBef>
              <a:spcAft>
                <a:spcPts val="200"/>
              </a:spcAft>
              <a:defRPr sz="1400"/>
            </a:lvl5pPr>
          </a:lstStyle>
          <a:p>
            <a:pPr lvl="0"/>
            <a:r>
              <a:rPr lang="en-US"/>
              <a:t>Click to edit Master text styles</a:t>
            </a:r>
          </a:p>
          <a:p>
            <a:pPr lvl="1"/>
            <a:r>
              <a:rPr lang="en-US"/>
              <a:t>Second level</a:t>
            </a:r>
          </a:p>
        </p:txBody>
      </p:sp>
      <p:sp>
        <p:nvSpPr>
          <p:cNvPr id="9" name="Slide Number Placeholder 1"/>
          <p:cNvSpPr txBox="1">
            <a:spLocks/>
          </p:cNvSpPr>
          <p:nvPr userDrawn="1"/>
        </p:nvSpPr>
        <p:spPr>
          <a:xfrm>
            <a:off x="8889543" y="5218128"/>
            <a:ext cx="671050" cy="17101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78B7E-5EBE-134C-B481-E4E8CA36F800}" type="slidenum">
              <a:rPr lang="en-US" smtClean="0"/>
              <a:pPr/>
              <a:t>‹#›</a:t>
            </a:fld>
            <a:endParaRPr lang="en-US" dirty="0"/>
          </a:p>
        </p:txBody>
      </p:sp>
      <p:sp>
        <p:nvSpPr>
          <p:cNvPr id="11" name="Footer Placeholder 4"/>
          <p:cNvSpPr txBox="1">
            <a:spLocks/>
          </p:cNvSpPr>
          <p:nvPr userDrawn="1"/>
        </p:nvSpPr>
        <p:spPr>
          <a:xfrm>
            <a:off x="211138" y="5202487"/>
            <a:ext cx="3037220" cy="200025"/>
          </a:xfrm>
          <a:prstGeom prst="rect">
            <a:avLst/>
          </a:prstGeom>
        </p:spPr>
        <p:txBody>
          <a:bodyPr vert="horz" wrap="square" lIns="73244" tIns="36623" rIns="73244" bIns="36623" rtlCol="0" anchor="b">
            <a:noAutofit/>
          </a:bodyPr>
          <a:lstStyle>
            <a:defPPr>
              <a:defRPr lang="en-US"/>
            </a:defPPr>
            <a:lvl1pPr marL="0" algn="l" defTabSz="914400" rtl="0" eaLnBrk="1" latinLnBrk="0" hangingPunct="1">
              <a:defRPr lang="en-US" sz="8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t>© 2016 NetApp, Inc. All rights reserved. </a:t>
            </a:r>
          </a:p>
        </p:txBody>
      </p:sp>
      <p:grpSp>
        <p:nvGrpSpPr>
          <p:cNvPr id="12" name="Group 11"/>
          <p:cNvGrpSpPr/>
          <p:nvPr userDrawn="1"/>
        </p:nvGrpSpPr>
        <p:grpSpPr>
          <a:xfrm>
            <a:off x="8310249" y="377396"/>
            <a:ext cx="1041399" cy="1041399"/>
            <a:chOff x="8310249" y="377396"/>
            <a:chExt cx="1041399" cy="1041399"/>
          </a:xfrm>
        </p:grpSpPr>
        <p:sp>
          <p:nvSpPr>
            <p:cNvPr id="13" name="Oval 12"/>
            <p:cNvSpPr/>
            <p:nvPr/>
          </p:nvSpPr>
          <p:spPr>
            <a:xfrm>
              <a:off x="8310249" y="377396"/>
              <a:ext cx="1041399" cy="1041399"/>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4" name="Picture 13"/>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75644" y="448278"/>
              <a:ext cx="914400" cy="914400"/>
            </a:xfrm>
            <a:prstGeom prst="rect">
              <a:avLst/>
            </a:prstGeom>
          </p:spPr>
        </p:pic>
      </p:grpSp>
    </p:spTree>
    <p:extLst>
      <p:ext uri="{BB962C8B-B14F-4D97-AF65-F5344CB8AC3E}">
        <p14:creationId xmlns:p14="http://schemas.microsoft.com/office/powerpoint/2010/main" val="2863366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ction: Interactivity Slide">
    <p:spTree>
      <p:nvGrpSpPr>
        <p:cNvPr id="1" name=""/>
        <p:cNvGrpSpPr/>
        <p:nvPr/>
      </p:nvGrpSpPr>
      <p:grpSpPr>
        <a:xfrm>
          <a:off x="0" y="0"/>
          <a:ext cx="0" cy="0"/>
          <a:chOff x="0" y="0"/>
          <a:chExt cx="0" cy="0"/>
        </a:xfrm>
      </p:grpSpPr>
      <p:sp>
        <p:nvSpPr>
          <p:cNvPr id="5" name="Rectangle 4"/>
          <p:cNvSpPr/>
          <p:nvPr userDrawn="1"/>
        </p:nvSpPr>
        <p:spPr>
          <a:xfrm>
            <a:off x="0" y="0"/>
            <a:ext cx="9756775" cy="1308100"/>
          </a:xfrm>
          <a:prstGeom prst="rect">
            <a:avLst/>
          </a:prstGeom>
          <a:pattFill prst="wdUpDiag">
            <a:fgClr>
              <a:schemeClr val="accent2"/>
            </a:fgClr>
            <a:bgClr>
              <a:srgbClr val="19C3FF"/>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2" tIns="118872" rIns="118872" bIns="118872" rtlCol="0" anchor="ctr"/>
          <a:lstStyle/>
          <a:p>
            <a:pPr lvl="0" algn="ctr" defTabSz="457200">
              <a:lnSpc>
                <a:spcPct val="85000"/>
              </a:lnSpc>
            </a:pPr>
            <a:endParaRPr lang="en-US" dirty="0">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 2019 NetApp, Inc. All rights reserved. </a:t>
            </a:r>
            <a:endParaRPr lang="en-US" dirty="0"/>
          </a:p>
        </p:txBody>
      </p:sp>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dirty="0"/>
          </a:p>
        </p:txBody>
      </p:sp>
      <p:sp>
        <p:nvSpPr>
          <p:cNvPr id="6" name="Text Placeholder 2"/>
          <p:cNvSpPr>
            <a:spLocks noGrp="1"/>
          </p:cNvSpPr>
          <p:nvPr>
            <p:ph type="body" idx="12"/>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rgbClr val="FFFFFF"/>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grpSp>
        <p:nvGrpSpPr>
          <p:cNvPr id="13" name="Group 12"/>
          <p:cNvGrpSpPr/>
          <p:nvPr userDrawn="1"/>
        </p:nvGrpSpPr>
        <p:grpSpPr>
          <a:xfrm>
            <a:off x="8255000" y="-38100"/>
            <a:ext cx="1381793" cy="1381799"/>
            <a:chOff x="6673595" y="1805937"/>
            <a:chExt cx="1280158" cy="1280163"/>
          </a:xfrm>
        </p:grpSpPr>
        <p:sp>
          <p:nvSpPr>
            <p:cNvPr id="12" name="Oval 11"/>
            <p:cNvSpPr/>
            <p:nvPr userDrawn="1"/>
          </p:nvSpPr>
          <p:spPr>
            <a:xfrm>
              <a:off x="6934200" y="2032000"/>
              <a:ext cx="838200" cy="8382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1" name="image101.png" descr="Exclamation-Circle-Solid_256.png"/>
            <p:cNvPicPr/>
            <p:nvPr userDrawn="1"/>
          </p:nvPicPr>
          <p:blipFill>
            <a:blip r:embed="rId2" cstate="print">
              <a:duotone>
                <a:schemeClr val="accent1">
                  <a:shade val="45000"/>
                  <a:satMod val="135000"/>
                </a:schemeClr>
                <a:prstClr val="white"/>
              </a:duotone>
              <a:extLst/>
            </a:blip>
            <a:stretch>
              <a:fillRect/>
            </a:stretch>
          </p:blipFill>
          <p:spPr>
            <a:xfrm>
              <a:off x="6673595" y="1805937"/>
              <a:ext cx="1280158" cy="1280163"/>
            </a:xfrm>
            <a:prstGeom prst="rect">
              <a:avLst/>
            </a:prstGeom>
            <a:ln w="12700">
              <a:miter lim="400000"/>
            </a:ln>
          </p:spPr>
        </p:pic>
      </p:grpSp>
      <p:sp>
        <p:nvSpPr>
          <p:cNvPr id="14" name="Content Placeholder 3"/>
          <p:cNvSpPr>
            <a:spLocks noGrp="1"/>
          </p:cNvSpPr>
          <p:nvPr>
            <p:ph sz="quarter" idx="14"/>
          </p:nvPr>
        </p:nvSpPr>
        <p:spPr>
          <a:xfrm>
            <a:off x="210494" y="1524000"/>
            <a:ext cx="9329399" cy="3632200"/>
          </a:xfrm>
        </p:spPr>
        <p:txBody>
          <a:bodyPr>
            <a:noAutofit/>
          </a:bodyPr>
          <a:lstStyle>
            <a:lvl1pPr marL="182880" indent="-182880">
              <a:lnSpc>
                <a:spcPct val="100000"/>
              </a:lnSpc>
              <a:spcBef>
                <a:spcPts val="1000"/>
              </a:spcBef>
              <a:spcAft>
                <a:spcPts val="200"/>
              </a:spcAft>
              <a:buClr>
                <a:schemeClr val="tx2"/>
              </a:buClr>
              <a:buFont typeface="Wingdings" charset="2"/>
              <a:buChar char="§"/>
              <a:defRPr sz="2000"/>
            </a:lvl1pPr>
            <a:lvl2pPr marL="365760" indent="-182880">
              <a:lnSpc>
                <a:spcPct val="100000"/>
              </a:lnSpc>
              <a:spcBef>
                <a:spcPts val="0"/>
              </a:spcBef>
              <a:spcAft>
                <a:spcPts val="200"/>
              </a:spcAft>
              <a:buClr>
                <a:schemeClr val="tx1">
                  <a:lumMod val="50000"/>
                  <a:lumOff val="50000"/>
                </a:schemeClr>
              </a:buClr>
              <a:buFont typeface="Wingdings" charset="2"/>
              <a:buChar char="§"/>
              <a:defRPr sz="1600">
                <a:solidFill>
                  <a:schemeClr val="accent1"/>
                </a:solidFill>
              </a:defRPr>
            </a:lvl2pPr>
            <a:lvl3pPr marL="574675" indent="-173038">
              <a:lnSpc>
                <a:spcPct val="100000"/>
              </a:lnSpc>
              <a:spcBef>
                <a:spcPts val="0"/>
              </a:spcBef>
              <a:spcAft>
                <a:spcPts val="400"/>
              </a:spcAft>
              <a:defRPr sz="1600"/>
            </a:lvl3pPr>
            <a:lvl4pPr marL="741363" indent="-166688">
              <a:lnSpc>
                <a:spcPct val="100000"/>
              </a:lnSpc>
              <a:spcBef>
                <a:spcPts val="0"/>
              </a:spcBef>
              <a:spcAft>
                <a:spcPts val="400"/>
              </a:spcAft>
              <a:defRPr sz="1400"/>
            </a:lvl4pPr>
            <a:lvl5pPr marL="914400" indent="-173038">
              <a:lnSpc>
                <a:spcPct val="100000"/>
              </a:lnSpc>
              <a:spcBef>
                <a:spcPts val="0"/>
              </a:spcBef>
              <a:spcAft>
                <a:spcPts val="400"/>
              </a:spcAft>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0121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ction: Poll Question">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a:xfrm>
            <a:off x="211138" y="5202487"/>
            <a:ext cx="5014912" cy="200025"/>
          </a:xfrm>
        </p:spPr>
        <p:txBody>
          <a:bodyPr/>
          <a:lstStyle/>
          <a:p>
            <a:pPr>
              <a:defRPr/>
            </a:pPr>
            <a:r>
              <a:rPr lang="en-US"/>
              <a:t>© 2019 NetApp, Inc. All rights reserved. </a:t>
            </a:r>
            <a:endParaRPr lang="en-US" dirty="0"/>
          </a:p>
        </p:txBody>
      </p:sp>
      <p:sp>
        <p:nvSpPr>
          <p:cNvPr id="15"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dirty="0"/>
          </a:p>
        </p:txBody>
      </p:sp>
      <p:sp>
        <p:nvSpPr>
          <p:cNvPr id="16" name="Rectangle 15"/>
          <p:cNvSpPr/>
          <p:nvPr userDrawn="1"/>
        </p:nvSpPr>
        <p:spPr>
          <a:xfrm>
            <a:off x="0" y="0"/>
            <a:ext cx="9756775" cy="1308100"/>
          </a:xfrm>
          <a:prstGeom prst="rect">
            <a:avLst/>
          </a:prstGeom>
          <a:pattFill prst="wdUpDiag">
            <a:fgClr>
              <a:schemeClr val="accent2"/>
            </a:fgClr>
            <a:bgClr>
              <a:srgbClr val="19C3FF"/>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2" tIns="118872" rIns="118872" bIns="118872" rtlCol="0" anchor="ctr"/>
          <a:lstStyle/>
          <a:p>
            <a:pPr lvl="0" algn="ctr" defTabSz="457200">
              <a:lnSpc>
                <a:spcPct val="85000"/>
              </a:lnSpc>
            </a:pPr>
            <a:endParaRPr lang="en-US" dirty="0">
              <a:solidFill>
                <a:schemeClr val="bg1"/>
              </a:solidFill>
            </a:endParaRPr>
          </a:p>
        </p:txBody>
      </p:sp>
      <p:sp>
        <p:nvSpPr>
          <p:cNvPr id="17" name="Title 1"/>
          <p:cNvSpPr>
            <a:spLocks noGrp="1"/>
          </p:cNvSpPr>
          <p:nvPr>
            <p:ph type="title"/>
          </p:nvPr>
        </p:nvSpPr>
        <p:spPr>
          <a:xfrm>
            <a:off x="214313" y="319088"/>
            <a:ext cx="9332912" cy="723900"/>
          </a:xfrm>
        </p:spPr>
        <p:txBody>
          <a:bodyPr/>
          <a:lstStyle>
            <a:lvl1pPr>
              <a:defRPr>
                <a:solidFill>
                  <a:schemeClr val="bg1"/>
                </a:solidFill>
              </a:defRPr>
            </a:lvl1pPr>
          </a:lstStyle>
          <a:p>
            <a:r>
              <a:rPr lang="en-US"/>
              <a:t>Click to edit Master title style</a:t>
            </a:r>
          </a:p>
        </p:txBody>
      </p:sp>
      <p:sp>
        <p:nvSpPr>
          <p:cNvPr id="18" name="Text Placeholder 2"/>
          <p:cNvSpPr>
            <a:spLocks noGrp="1"/>
          </p:cNvSpPr>
          <p:nvPr>
            <p:ph type="body" idx="12"/>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rgbClr val="FFFFFF"/>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9" name="Oval 18"/>
          <p:cNvSpPr/>
          <p:nvPr userDrawn="1"/>
        </p:nvSpPr>
        <p:spPr>
          <a:xfrm>
            <a:off x="8432800" y="132318"/>
            <a:ext cx="1041399" cy="1041399"/>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20" name="Picture 1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498195" y="203200"/>
            <a:ext cx="914400" cy="914400"/>
          </a:xfrm>
          <a:prstGeom prst="rect">
            <a:avLst/>
          </a:prstGeom>
        </p:spPr>
      </p:pic>
      <p:sp>
        <p:nvSpPr>
          <p:cNvPr id="21" name="Content Placeholder 3"/>
          <p:cNvSpPr>
            <a:spLocks noGrp="1"/>
          </p:cNvSpPr>
          <p:nvPr>
            <p:ph sz="quarter" idx="14"/>
          </p:nvPr>
        </p:nvSpPr>
        <p:spPr>
          <a:xfrm>
            <a:off x="210494" y="1524000"/>
            <a:ext cx="9329399" cy="3632200"/>
          </a:xfrm>
        </p:spPr>
        <p:txBody>
          <a:bodyPr>
            <a:noAutofit/>
          </a:bodyPr>
          <a:lstStyle>
            <a:lvl1pPr marL="292100" indent="-292100">
              <a:lnSpc>
                <a:spcPct val="100000"/>
              </a:lnSpc>
              <a:spcBef>
                <a:spcPts val="1000"/>
              </a:spcBef>
              <a:spcAft>
                <a:spcPts val="200"/>
              </a:spcAft>
              <a:buClrTx/>
              <a:buFont typeface="+mj-lt"/>
              <a:buAutoNum type="arabicPeriod"/>
              <a:defRPr sz="2000"/>
            </a:lvl1pPr>
            <a:lvl2pPr marL="800100" indent="-228600">
              <a:lnSpc>
                <a:spcPct val="100000"/>
              </a:lnSpc>
              <a:spcBef>
                <a:spcPts val="1000"/>
              </a:spcBef>
              <a:spcAft>
                <a:spcPts val="200"/>
              </a:spcAft>
              <a:buClr>
                <a:schemeClr val="tx1">
                  <a:lumMod val="50000"/>
                  <a:lumOff val="50000"/>
                </a:schemeClr>
              </a:buClr>
              <a:buFont typeface="+mj-lt"/>
              <a:buAutoNum type="alphaLcPeriod"/>
              <a:defRPr sz="1800">
                <a:solidFill>
                  <a:schemeClr val="accent1"/>
                </a:solidFill>
              </a:defRPr>
            </a:lvl2pPr>
            <a:lvl3pPr marL="574675" indent="-173038">
              <a:lnSpc>
                <a:spcPct val="100000"/>
              </a:lnSpc>
              <a:spcBef>
                <a:spcPts val="0"/>
              </a:spcBef>
              <a:spcAft>
                <a:spcPts val="400"/>
              </a:spcAft>
              <a:defRPr sz="1600"/>
            </a:lvl3pPr>
            <a:lvl4pPr marL="741363" indent="-166688">
              <a:lnSpc>
                <a:spcPct val="100000"/>
              </a:lnSpc>
              <a:spcBef>
                <a:spcPts val="0"/>
              </a:spcBef>
              <a:spcAft>
                <a:spcPts val="400"/>
              </a:spcAft>
              <a:defRPr sz="1400"/>
            </a:lvl4pPr>
            <a:lvl5pPr marL="914400" indent="-173038">
              <a:lnSpc>
                <a:spcPct val="100000"/>
              </a:lnSpc>
              <a:spcBef>
                <a:spcPts val="0"/>
              </a:spcBef>
              <a:spcAft>
                <a:spcPts val="400"/>
              </a:spcAft>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0502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CTION: Course Survey">
    <p:spTree>
      <p:nvGrpSpPr>
        <p:cNvPr id="1" name=""/>
        <p:cNvGrpSpPr/>
        <p:nvPr/>
      </p:nvGrpSpPr>
      <p:grpSpPr>
        <a:xfrm>
          <a:off x="0" y="0"/>
          <a:ext cx="0" cy="0"/>
          <a:chOff x="0" y="0"/>
          <a:chExt cx="0" cy="0"/>
        </a:xfrm>
      </p:grpSpPr>
      <p:sp>
        <p:nvSpPr>
          <p:cNvPr id="5" name="Rectangle 4"/>
          <p:cNvSpPr/>
          <p:nvPr userDrawn="1"/>
        </p:nvSpPr>
        <p:spPr>
          <a:xfrm>
            <a:off x="0" y="0"/>
            <a:ext cx="9756775" cy="1308100"/>
          </a:xfrm>
          <a:prstGeom prst="rect">
            <a:avLst/>
          </a:prstGeom>
          <a:pattFill prst="wdUpDiag">
            <a:fgClr>
              <a:schemeClr val="accent2"/>
            </a:fgClr>
            <a:bgClr>
              <a:srgbClr val="19C3FF"/>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2" tIns="118872" rIns="118872" bIns="118872" rtlCol="0" anchor="ctr"/>
          <a:lstStyle/>
          <a:p>
            <a:pPr lvl="0" algn="ctr" defTabSz="457200">
              <a:lnSpc>
                <a:spcPct val="85000"/>
              </a:lnSpc>
            </a:pPr>
            <a:endParaRPr lang="en-US" dirty="0">
              <a:solidFill>
                <a:schemeClr val="bg1"/>
              </a:solidFill>
            </a:endParaRPr>
          </a:p>
        </p:txBody>
      </p:sp>
      <p:sp>
        <p:nvSpPr>
          <p:cNvPr id="6" name="Title 1"/>
          <p:cNvSpPr>
            <a:spLocks noGrp="1"/>
          </p:cNvSpPr>
          <p:nvPr>
            <p:ph type="title"/>
          </p:nvPr>
        </p:nvSpPr>
        <p:spPr>
          <a:xfrm>
            <a:off x="214313" y="319088"/>
            <a:ext cx="9332912" cy="723900"/>
          </a:xfrm>
        </p:spPr>
        <p:txBody>
          <a:bodyPr/>
          <a:lstStyle>
            <a:lvl1pPr>
              <a:defRPr>
                <a:solidFill>
                  <a:schemeClr val="bg1"/>
                </a:solidFill>
              </a:defRPr>
            </a:lvl1pPr>
          </a:lstStyle>
          <a:p>
            <a:r>
              <a:rPr lang="en-US"/>
              <a:t>Click to edit Master title style</a:t>
            </a:r>
          </a:p>
        </p:txBody>
      </p:sp>
      <p:sp>
        <p:nvSpPr>
          <p:cNvPr id="7" name="Footer Placeholder 2"/>
          <p:cNvSpPr>
            <a:spLocks noGrp="1"/>
          </p:cNvSpPr>
          <p:nvPr>
            <p:ph type="ftr" sz="quarter" idx="10"/>
          </p:nvPr>
        </p:nvSpPr>
        <p:spPr>
          <a:xfrm>
            <a:off x="211138" y="5202487"/>
            <a:ext cx="5014912" cy="200025"/>
          </a:xfrm>
        </p:spPr>
        <p:txBody>
          <a:bodyPr/>
          <a:lstStyle/>
          <a:p>
            <a:pPr>
              <a:defRPr/>
            </a:pPr>
            <a:r>
              <a:rPr lang="en-US"/>
              <a:t>© 2019 NetApp, Inc. All rights reserved. </a:t>
            </a:r>
            <a:endParaRPr lang="en-US" dirty="0"/>
          </a:p>
        </p:txBody>
      </p:sp>
      <p:sp>
        <p:nvSpPr>
          <p:cNvPr id="8"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dirty="0"/>
          </a:p>
        </p:txBody>
      </p:sp>
      <p:sp>
        <p:nvSpPr>
          <p:cNvPr id="9" name="Text Placeholder 2"/>
          <p:cNvSpPr>
            <a:spLocks noGrp="1"/>
          </p:cNvSpPr>
          <p:nvPr>
            <p:ph type="body" idx="12"/>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rgbClr val="FFFFFF"/>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grpSp>
        <p:nvGrpSpPr>
          <p:cNvPr id="17" name="Group 16"/>
          <p:cNvGrpSpPr/>
          <p:nvPr userDrawn="1"/>
        </p:nvGrpSpPr>
        <p:grpSpPr>
          <a:xfrm>
            <a:off x="8253926" y="-57720"/>
            <a:ext cx="1368079" cy="1368079"/>
            <a:chOff x="8253926" y="-57720"/>
            <a:chExt cx="1368079" cy="1368079"/>
          </a:xfrm>
        </p:grpSpPr>
        <p:sp>
          <p:nvSpPr>
            <p:cNvPr id="16" name="Oval 15"/>
            <p:cNvSpPr/>
            <p:nvPr userDrawn="1"/>
          </p:nvSpPr>
          <p:spPr>
            <a:xfrm>
              <a:off x="8485405" y="150078"/>
              <a:ext cx="923539" cy="923539"/>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5" name="image30.png" descr="Check-Mark-Circle-Solid_256.png"/>
            <p:cNvPicPr>
              <a:picLocks noChangeAspect="1"/>
            </p:cNvPicPr>
            <p:nvPr userDrawn="1"/>
          </p:nvPicPr>
          <p:blipFill>
            <a:blip r:embed="rId2" cstate="print">
              <a:duotone>
                <a:schemeClr val="accent1">
                  <a:shade val="45000"/>
                  <a:satMod val="135000"/>
                </a:schemeClr>
                <a:prstClr val="white"/>
              </a:duotone>
              <a:extLst/>
            </a:blip>
            <a:stretch>
              <a:fillRect/>
            </a:stretch>
          </p:blipFill>
          <p:spPr>
            <a:xfrm>
              <a:off x="8253926" y="-57720"/>
              <a:ext cx="1368079" cy="1368079"/>
            </a:xfrm>
            <a:prstGeom prst="rect">
              <a:avLst/>
            </a:prstGeom>
            <a:ln w="12700">
              <a:miter lim="400000"/>
            </a:ln>
          </p:spPr>
        </p:pic>
      </p:grpSp>
      <p:sp>
        <p:nvSpPr>
          <p:cNvPr id="11" name="Content Placeholder 3"/>
          <p:cNvSpPr>
            <a:spLocks noGrp="1"/>
          </p:cNvSpPr>
          <p:nvPr>
            <p:ph sz="quarter" idx="14"/>
          </p:nvPr>
        </p:nvSpPr>
        <p:spPr>
          <a:xfrm>
            <a:off x="210494" y="1524000"/>
            <a:ext cx="9329399" cy="3632200"/>
          </a:xfrm>
        </p:spPr>
        <p:txBody>
          <a:bodyPr>
            <a:noAutofit/>
          </a:bodyPr>
          <a:lstStyle>
            <a:lvl1pPr marL="182880" indent="-182880">
              <a:lnSpc>
                <a:spcPct val="100000"/>
              </a:lnSpc>
              <a:spcBef>
                <a:spcPts val="1000"/>
              </a:spcBef>
              <a:spcAft>
                <a:spcPts val="200"/>
              </a:spcAft>
              <a:buClr>
                <a:schemeClr val="tx2"/>
              </a:buClr>
              <a:buFont typeface="Wingdings" charset="2"/>
              <a:buChar char="§"/>
              <a:defRPr sz="2000"/>
            </a:lvl1pPr>
            <a:lvl2pPr marL="365760" indent="-182880">
              <a:lnSpc>
                <a:spcPct val="100000"/>
              </a:lnSpc>
              <a:spcBef>
                <a:spcPts val="0"/>
              </a:spcBef>
              <a:spcAft>
                <a:spcPts val="200"/>
              </a:spcAft>
              <a:buClr>
                <a:schemeClr val="tx1">
                  <a:lumMod val="50000"/>
                  <a:lumOff val="50000"/>
                </a:schemeClr>
              </a:buClr>
              <a:buFont typeface="Wingdings" charset="2"/>
              <a:buChar char="§"/>
              <a:defRPr sz="1600">
                <a:solidFill>
                  <a:schemeClr val="accent1"/>
                </a:solidFill>
              </a:defRPr>
            </a:lvl2pPr>
            <a:lvl3pPr marL="574675" indent="-173038">
              <a:lnSpc>
                <a:spcPct val="100000"/>
              </a:lnSpc>
              <a:spcBef>
                <a:spcPts val="0"/>
              </a:spcBef>
              <a:spcAft>
                <a:spcPts val="400"/>
              </a:spcAft>
              <a:defRPr sz="1600"/>
            </a:lvl3pPr>
            <a:lvl4pPr marL="741363" indent="-166688">
              <a:lnSpc>
                <a:spcPct val="100000"/>
              </a:lnSpc>
              <a:spcBef>
                <a:spcPts val="0"/>
              </a:spcBef>
              <a:spcAft>
                <a:spcPts val="400"/>
              </a:spcAft>
              <a:defRPr sz="1400"/>
            </a:lvl4pPr>
            <a:lvl5pPr marL="914400" indent="-173038">
              <a:lnSpc>
                <a:spcPct val="100000"/>
              </a:lnSpc>
              <a:spcBef>
                <a:spcPts val="0"/>
              </a:spcBef>
              <a:spcAft>
                <a:spcPts val="400"/>
              </a:spcAft>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54457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 2019 NetApp, Inc. All rights reserved. </a:t>
            </a:r>
            <a:endParaRPr lang="en-US" dirty="0"/>
          </a:p>
        </p:txBody>
      </p:sp>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dirty="0"/>
          </a:p>
        </p:txBody>
      </p:sp>
    </p:spTree>
    <p:extLst>
      <p:ext uri="{BB962C8B-B14F-4D97-AF65-F5344CB8AC3E}">
        <p14:creationId xmlns:p14="http://schemas.microsoft.com/office/powerpoint/2010/main" val="3493562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Blank Content Layout">
    <p:spTree>
      <p:nvGrpSpPr>
        <p:cNvPr id="1" name=""/>
        <p:cNvGrpSpPr/>
        <p:nvPr/>
      </p:nvGrpSpPr>
      <p:grpSpPr>
        <a:xfrm>
          <a:off x="0" y="0"/>
          <a:ext cx="0" cy="0"/>
          <a:chOff x="0" y="0"/>
          <a:chExt cx="0" cy="0"/>
        </a:xfrm>
      </p:grpSpPr>
      <p:sp>
        <p:nvSpPr>
          <p:cNvPr id="2" name="Rectangle 1"/>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4"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6"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7"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728126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Video">
    <p:spTree>
      <p:nvGrpSpPr>
        <p:cNvPr id="1" name=""/>
        <p:cNvGrpSpPr/>
        <p:nvPr/>
      </p:nvGrpSpPr>
      <p:grpSpPr>
        <a:xfrm>
          <a:off x="0" y="0"/>
          <a:ext cx="0" cy="0"/>
          <a:chOff x="0" y="0"/>
          <a:chExt cx="0" cy="0"/>
        </a:xfrm>
      </p:grpSpPr>
      <p:sp>
        <p:nvSpPr>
          <p:cNvPr id="4" name="Rectangle 3"/>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28" name="Media Placeholder 2"/>
          <p:cNvSpPr>
            <a:spLocks noGrp="1"/>
          </p:cNvSpPr>
          <p:nvPr>
            <p:ph type="media" sz="quarter" idx="19"/>
          </p:nvPr>
        </p:nvSpPr>
        <p:spPr>
          <a:xfrm>
            <a:off x="1298702" y="453391"/>
            <a:ext cx="7159374" cy="4024630"/>
          </a:xfrm>
          <a:prstGeom prst="rect">
            <a:avLst/>
          </a:prstGeom>
        </p:spPr>
        <p:txBody>
          <a:bodyPr rtlCol="0" anchor="ctr">
            <a:noAutofit/>
          </a:bodyPr>
          <a:lstStyle>
            <a:lvl1pPr marL="0" indent="0" algn="ctr">
              <a:buNone/>
              <a:defRPr sz="1800" baseline="0"/>
            </a:lvl1pPr>
          </a:lstStyle>
          <a:p>
            <a:pPr lvl="0"/>
            <a:r>
              <a:rPr lang="en-US" noProof="0" dirty="0"/>
              <a:t>Click icon to add media</a:t>
            </a:r>
          </a:p>
        </p:txBody>
      </p:sp>
      <p:sp>
        <p:nvSpPr>
          <p:cNvPr id="5"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7"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8"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220042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5"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6"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48991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0494" y="192264"/>
            <a:ext cx="9332346" cy="723836"/>
          </a:xfrm>
        </p:spPr>
        <p:txBody>
          <a:bodyPr wrap="square" lIns="91521">
            <a:noAutofit/>
          </a:bodyPr>
          <a:lstStyle>
            <a:lvl1pPr>
              <a:defRPr sz="2400"/>
            </a:lvl1pPr>
          </a:lstStyle>
          <a:p>
            <a:r>
              <a:rPr lang="en-US" dirty="0"/>
              <a:t>Click To Edit Master Title Style</a:t>
            </a:r>
          </a:p>
        </p:txBody>
      </p:sp>
      <p:sp>
        <p:nvSpPr>
          <p:cNvPr id="48" name="Content Placeholder 3"/>
          <p:cNvSpPr>
            <a:spLocks noGrp="1"/>
          </p:cNvSpPr>
          <p:nvPr>
            <p:ph sz="quarter" idx="14"/>
          </p:nvPr>
        </p:nvSpPr>
        <p:spPr>
          <a:xfrm>
            <a:off x="210494" y="1386841"/>
            <a:ext cx="9332346" cy="3583940"/>
          </a:xfrm>
        </p:spPr>
        <p:txBody>
          <a:bodyPr wrap="square" lIns="91521">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Text Placeholder 2"/>
          <p:cNvSpPr>
            <a:spLocks noGrp="1"/>
          </p:cNvSpPr>
          <p:nvPr>
            <p:ph type="body" idx="10" hasCustomPrompt="1"/>
          </p:nvPr>
        </p:nvSpPr>
        <p:spPr bwMode="gray">
          <a:xfrm>
            <a:off x="220709" y="885135"/>
            <a:ext cx="9325027" cy="320087"/>
          </a:xfrm>
        </p:spPr>
        <p:txBody>
          <a:bodyPr lIns="91521" tIns="45761" rIns="91521" bIns="45761" anchor="t">
            <a:noAutofit/>
          </a:bodyPr>
          <a:lstStyle>
            <a:lvl1pPr marL="0" indent="0">
              <a:spcBef>
                <a:spcPts val="0"/>
              </a:spcBef>
              <a:spcAft>
                <a:spcPts val="0"/>
              </a:spcAft>
              <a:buNone/>
              <a:defRPr sz="1440" b="0">
                <a:solidFill>
                  <a:schemeClr val="accent1"/>
                </a:solidFill>
              </a:defRPr>
            </a:lvl1pPr>
            <a:lvl2pPr marL="366086" indent="0">
              <a:buNone/>
              <a:defRPr sz="1600" b="1"/>
            </a:lvl2pPr>
            <a:lvl3pPr marL="732173" indent="0">
              <a:buNone/>
              <a:defRPr sz="1520" b="1"/>
            </a:lvl3pPr>
            <a:lvl4pPr marL="1098258" indent="0">
              <a:buNone/>
              <a:defRPr sz="1280" b="1"/>
            </a:lvl4pPr>
            <a:lvl5pPr marL="1464344" indent="0">
              <a:buNone/>
              <a:defRPr sz="1280" b="1"/>
            </a:lvl5pPr>
            <a:lvl6pPr marL="1830430" indent="0">
              <a:buNone/>
              <a:defRPr sz="1280" b="1"/>
            </a:lvl6pPr>
            <a:lvl7pPr marL="2196517" indent="0">
              <a:buNone/>
              <a:defRPr sz="1280" b="1"/>
            </a:lvl7pPr>
            <a:lvl8pPr marL="2562602" indent="0">
              <a:buNone/>
              <a:defRPr sz="1280" b="1"/>
            </a:lvl8pPr>
            <a:lvl9pPr marL="2928689" indent="0">
              <a:buNone/>
              <a:defRPr sz="1280" b="1"/>
            </a:lvl9pPr>
          </a:lstStyle>
          <a:p>
            <a:pPr lvl="0"/>
            <a:r>
              <a:rPr lang="en-US" dirty="0"/>
              <a:t>Click to edit master text styles</a:t>
            </a:r>
          </a:p>
        </p:txBody>
      </p:sp>
      <p:sp>
        <p:nvSpPr>
          <p:cNvPr id="10" name="Footer Placeholder 4"/>
          <p:cNvSpPr>
            <a:spLocks noGrp="1"/>
          </p:cNvSpPr>
          <p:nvPr>
            <p:ph type="ftr" sz="quarter" idx="3"/>
          </p:nvPr>
        </p:nvSpPr>
        <p:spPr>
          <a:xfrm>
            <a:off x="711759" y="5178187"/>
            <a:ext cx="5234075" cy="192391"/>
          </a:xfrm>
          <a:prstGeom prst="rect">
            <a:avLst/>
          </a:prstGeom>
        </p:spPr>
        <p:txBody>
          <a:bodyPr vert="horz" wrap="square" lIns="91521" tIns="45761" rIns="91521" bIns="45761" rtlCol="0" anchor="b">
            <a:noAutofit/>
          </a:bodyPr>
          <a:lstStyle>
            <a:lvl1pPr>
              <a:defRPr lang="en-US" sz="640" smtClean="0">
                <a:solidFill>
                  <a:schemeClr val="bg2"/>
                </a:solidFill>
              </a:defRPr>
            </a:lvl1pPr>
          </a:lstStyle>
          <a:p>
            <a:r>
              <a:rPr lang="en-US"/>
              <a:t>© 2019 NetApp, Inc. All rights reserved. </a:t>
            </a:r>
            <a:endParaRPr lang="en-US" dirty="0"/>
          </a:p>
        </p:txBody>
      </p:sp>
      <p:sp>
        <p:nvSpPr>
          <p:cNvPr id="11" name="Slide Number Placeholder 5"/>
          <p:cNvSpPr>
            <a:spLocks noGrp="1"/>
          </p:cNvSpPr>
          <p:nvPr>
            <p:ph type="sldNum" sz="quarter" idx="4"/>
          </p:nvPr>
        </p:nvSpPr>
        <p:spPr>
          <a:xfrm>
            <a:off x="235669" y="5170059"/>
            <a:ext cx="359040" cy="208647"/>
          </a:xfrm>
          <a:prstGeom prst="rect">
            <a:avLst/>
          </a:prstGeom>
        </p:spPr>
        <p:txBody>
          <a:bodyPr vert="horz" wrap="square" lIns="91521" tIns="45761" rIns="91521" bIns="45761" rtlCol="0" anchor="b">
            <a:noAutofit/>
          </a:bodyPr>
          <a:lstStyle>
            <a:lvl1pPr>
              <a:defRPr lang="en-US" sz="840" b="1" smtClean="0">
                <a:solidFill>
                  <a:schemeClr val="bg2">
                    <a:lumMod val="50000"/>
                  </a:schemeClr>
                </a:solidFill>
              </a:defRPr>
            </a:lvl1pPr>
          </a:lstStyle>
          <a:p>
            <a:fld id="{B071A5F3-A4FF-4CEE-8215-C08835B585C1}" type="slidenum">
              <a:rPr lang="en-US" smtClean="0"/>
              <a:pPr/>
              <a:t>‹#›</a:t>
            </a:fld>
            <a:endParaRPr lang="en-US" dirty="0"/>
          </a:p>
        </p:txBody>
      </p:sp>
      <p:pic>
        <p:nvPicPr>
          <p:cNvPr id="8" name="Picture 7"/>
          <p:cNvPicPr>
            <a:picLocks noChangeAspect="1"/>
          </p:cNvPicPr>
          <p:nvPr userDrawn="1"/>
        </p:nvPicPr>
        <p:blipFill>
          <a:blip r:embed="rId2"/>
          <a:stretch>
            <a:fillRect/>
          </a:stretch>
        </p:blipFill>
        <p:spPr>
          <a:xfrm>
            <a:off x="8623394" y="5195642"/>
            <a:ext cx="834422" cy="152888"/>
          </a:xfrm>
          <a:prstGeom prst="rect">
            <a:avLst/>
          </a:prstGeom>
        </p:spPr>
      </p:pic>
    </p:spTree>
    <p:extLst>
      <p:ext uri="{BB962C8B-B14F-4D97-AF65-F5344CB8AC3E}">
        <p14:creationId xmlns:p14="http://schemas.microsoft.com/office/powerpoint/2010/main" val="3192874978"/>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10494" y="192267"/>
            <a:ext cx="9332346" cy="723836"/>
          </a:xfrm>
        </p:spPr>
        <p:txBody>
          <a:bodyPr lIns="91521" tIns="45761" rIns="91521" bIns="45761">
            <a:noAutofit/>
          </a:bodyPr>
          <a:lstStyle>
            <a:lvl1pPr>
              <a:defRPr sz="2398"/>
            </a:lvl1pPr>
          </a:lstStyle>
          <a:p>
            <a:r>
              <a:rPr lang="en-US"/>
              <a:t>Click to edit Master title style</a:t>
            </a:r>
          </a:p>
        </p:txBody>
      </p:sp>
      <p:sp>
        <p:nvSpPr>
          <p:cNvPr id="40" name="Text Placeholder 2"/>
          <p:cNvSpPr>
            <a:spLocks noGrp="1"/>
          </p:cNvSpPr>
          <p:nvPr>
            <p:ph type="body" idx="10" hasCustomPrompt="1"/>
          </p:nvPr>
        </p:nvSpPr>
        <p:spPr bwMode="gray">
          <a:xfrm>
            <a:off x="220711" y="885138"/>
            <a:ext cx="9325027" cy="320087"/>
          </a:xfrm>
        </p:spPr>
        <p:txBody>
          <a:bodyPr lIns="91521" tIns="45761" rIns="91521" bIns="45761" anchor="t">
            <a:noAutofit/>
          </a:bodyPr>
          <a:lstStyle>
            <a:lvl1pPr marL="0" indent="0">
              <a:spcBef>
                <a:spcPts val="0"/>
              </a:spcBef>
              <a:spcAft>
                <a:spcPts val="0"/>
              </a:spcAft>
              <a:buNone/>
              <a:defRPr sz="1438" b="0">
                <a:solidFill>
                  <a:schemeClr val="accent1"/>
                </a:solidFill>
              </a:defRPr>
            </a:lvl1pPr>
            <a:lvl2pPr marL="365867" indent="0">
              <a:buNone/>
              <a:defRPr sz="1598" b="1"/>
            </a:lvl2pPr>
            <a:lvl3pPr marL="731734" indent="0">
              <a:buNone/>
              <a:defRPr sz="1518" b="1"/>
            </a:lvl3pPr>
            <a:lvl4pPr marL="1097598" indent="0">
              <a:buNone/>
              <a:defRPr sz="1280" b="1"/>
            </a:lvl4pPr>
            <a:lvl5pPr marL="1463466" indent="0">
              <a:buNone/>
              <a:defRPr sz="1280" b="1"/>
            </a:lvl5pPr>
            <a:lvl6pPr marL="1829333" indent="0">
              <a:buNone/>
              <a:defRPr sz="1280" b="1"/>
            </a:lvl6pPr>
            <a:lvl7pPr marL="2195199" indent="0">
              <a:buNone/>
              <a:defRPr sz="1280" b="1"/>
            </a:lvl7pPr>
            <a:lvl8pPr marL="2561065" indent="0">
              <a:buNone/>
              <a:defRPr sz="1280" b="1"/>
            </a:lvl8pPr>
            <a:lvl9pPr marL="2926932" indent="0">
              <a:buNone/>
              <a:defRPr sz="1280" b="1"/>
            </a:lvl9pPr>
          </a:lstStyle>
          <a:p>
            <a:pPr lvl="0"/>
            <a:r>
              <a:rPr lang="en-US"/>
              <a:t>Click to edit master text styles</a:t>
            </a:r>
          </a:p>
        </p:txBody>
      </p:sp>
      <p:sp>
        <p:nvSpPr>
          <p:cNvPr id="8" name="Footer Placeholder 4"/>
          <p:cNvSpPr>
            <a:spLocks noGrp="1"/>
          </p:cNvSpPr>
          <p:nvPr>
            <p:ph type="ftr" sz="quarter" idx="3"/>
          </p:nvPr>
        </p:nvSpPr>
        <p:spPr>
          <a:xfrm>
            <a:off x="711759" y="5178190"/>
            <a:ext cx="5234075" cy="192391"/>
          </a:xfrm>
          <a:prstGeom prst="rect">
            <a:avLst/>
          </a:prstGeom>
        </p:spPr>
        <p:txBody>
          <a:bodyPr vert="horz" wrap="square" lIns="91521" tIns="45761" rIns="91521" bIns="45761" rtlCol="0" anchor="b">
            <a:noAutofit/>
          </a:bodyPr>
          <a:lstStyle>
            <a:lvl1pPr>
              <a:defRPr lang="en-US" sz="640" smtClean="0">
                <a:solidFill>
                  <a:schemeClr val="bg2"/>
                </a:solidFill>
              </a:defRPr>
            </a:lvl1pPr>
          </a:lstStyle>
          <a:p>
            <a:r>
              <a:rPr lang="en-US">
                <a:solidFill>
                  <a:srgbClr val="9EA2A2"/>
                </a:solidFill>
              </a:rPr>
              <a:t>© 2019 NetApp, Inc. All rights reserved. </a:t>
            </a:r>
            <a:endParaRPr dirty="0">
              <a:solidFill>
                <a:srgbClr val="9EA2A2"/>
              </a:solidFill>
            </a:endParaRPr>
          </a:p>
        </p:txBody>
      </p:sp>
      <p:sp>
        <p:nvSpPr>
          <p:cNvPr id="10" name="Slide Number Placeholder 5"/>
          <p:cNvSpPr>
            <a:spLocks noGrp="1"/>
          </p:cNvSpPr>
          <p:nvPr>
            <p:ph type="sldNum" sz="quarter" idx="4"/>
          </p:nvPr>
        </p:nvSpPr>
        <p:spPr>
          <a:xfrm>
            <a:off x="235669" y="5170062"/>
            <a:ext cx="359040" cy="208647"/>
          </a:xfrm>
          <a:prstGeom prst="rect">
            <a:avLst/>
          </a:prstGeom>
        </p:spPr>
        <p:txBody>
          <a:bodyPr vert="horz" wrap="square" lIns="91521" tIns="45761" rIns="91521" bIns="45761" rtlCol="0" anchor="b">
            <a:noAutofit/>
          </a:bodyPr>
          <a:lstStyle>
            <a:lvl1pPr>
              <a:defRPr lang="en-US" sz="840" b="1" smtClean="0">
                <a:solidFill>
                  <a:schemeClr val="bg2">
                    <a:lumMod val="50000"/>
                  </a:schemeClr>
                </a:solidFill>
              </a:defRPr>
            </a:lvl1pPr>
          </a:lstStyle>
          <a:p>
            <a:fld id="{B071A5F3-A4FF-4CEE-8215-C08835B585C1}" type="slidenum">
              <a:rPr>
                <a:solidFill>
                  <a:srgbClr val="9EA2A2">
                    <a:lumMod val="50000"/>
                  </a:srgbClr>
                </a:solidFill>
              </a:rPr>
              <a:pPr/>
              <a:t>‹#›</a:t>
            </a:fld>
            <a:endParaRPr dirty="0">
              <a:solidFill>
                <a:srgbClr val="9EA2A2">
                  <a:lumMod val="50000"/>
                </a:srgbClr>
              </a:solidFill>
            </a:endParaRPr>
          </a:p>
        </p:txBody>
      </p:sp>
      <p:sp>
        <p:nvSpPr>
          <p:cNvPr id="12" name="Text Placeholder 6"/>
          <p:cNvSpPr>
            <a:spLocks noGrp="1"/>
          </p:cNvSpPr>
          <p:nvPr>
            <p:ph type="body" sz="quarter" idx="16" hasCustomPrompt="1"/>
          </p:nvPr>
        </p:nvSpPr>
        <p:spPr>
          <a:xfrm>
            <a:off x="235669" y="4990918"/>
            <a:ext cx="8304861" cy="172355"/>
          </a:xfrm>
        </p:spPr>
        <p:txBody>
          <a:bodyPr lIns="91521" tIns="45761" rIns="91521" bIns="45761" anchor="ctr">
            <a:noAutofit/>
          </a:bodyPr>
          <a:lstStyle>
            <a:lvl1pPr marL="0" indent="0">
              <a:lnSpc>
                <a:spcPct val="100000"/>
              </a:lnSpc>
              <a:spcBef>
                <a:spcPts val="0"/>
              </a:spcBef>
              <a:spcAft>
                <a:spcPts val="0"/>
              </a:spcAft>
              <a:buFontTx/>
              <a:buNone/>
              <a:defRPr sz="640" baseline="0">
                <a:solidFill>
                  <a:schemeClr val="bg2"/>
                </a:solidFill>
              </a:defRPr>
            </a:lvl1pPr>
            <a:lvl2pPr marL="182933" indent="0">
              <a:buFontTx/>
              <a:buNone/>
              <a:defRPr sz="640">
                <a:solidFill>
                  <a:schemeClr val="bg2"/>
                </a:solidFill>
              </a:defRPr>
            </a:lvl2pPr>
            <a:lvl3pPr marL="365867" indent="0">
              <a:buFontTx/>
              <a:buNone/>
              <a:defRPr sz="640">
                <a:solidFill>
                  <a:schemeClr val="bg2"/>
                </a:solidFill>
              </a:defRPr>
            </a:lvl3pPr>
            <a:lvl4pPr marL="548800" indent="0">
              <a:buFontTx/>
              <a:buNone/>
              <a:defRPr sz="640">
                <a:solidFill>
                  <a:schemeClr val="bg2"/>
                </a:solidFill>
              </a:defRPr>
            </a:lvl4pPr>
            <a:lvl5pPr>
              <a:buFontTx/>
              <a:buNone/>
              <a:defRPr sz="640">
                <a:solidFill>
                  <a:schemeClr val="bg2"/>
                </a:solidFill>
              </a:defRPr>
            </a:lvl5pPr>
          </a:lstStyle>
          <a:p>
            <a:pPr lvl="0"/>
            <a:r>
              <a:rPr lang="en-US"/>
              <a:t>Click to insert source information</a:t>
            </a:r>
          </a:p>
        </p:txBody>
      </p:sp>
      <p:pic>
        <p:nvPicPr>
          <p:cNvPr id="14" name="Picture 1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621989" y="5196143"/>
            <a:ext cx="835827" cy="152387"/>
          </a:xfrm>
          <a:prstGeom prst="rect">
            <a:avLst/>
          </a:prstGeom>
        </p:spPr>
      </p:pic>
    </p:spTree>
    <p:extLst>
      <p:ext uri="{BB962C8B-B14F-4D97-AF65-F5344CB8AC3E}">
        <p14:creationId xmlns:p14="http://schemas.microsoft.com/office/powerpoint/2010/main" val="2281327653"/>
      </p:ext>
    </p:extLst>
  </p:cSld>
  <p:clrMapOvr>
    <a:masterClrMapping/>
  </p:clrMapOvr>
  <p:transition spd="med">
    <p:fade/>
  </p:transition>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troductions">
    <p:spTree>
      <p:nvGrpSpPr>
        <p:cNvPr id="1" name=""/>
        <p:cNvGrpSpPr/>
        <p:nvPr/>
      </p:nvGrpSpPr>
      <p:grpSpPr>
        <a:xfrm>
          <a:off x="0" y="0"/>
          <a:ext cx="0" cy="0"/>
          <a:chOff x="0" y="0"/>
          <a:chExt cx="0" cy="0"/>
        </a:xfrm>
      </p:grpSpPr>
      <p:sp>
        <p:nvSpPr>
          <p:cNvPr id="4" name="Rectangle 3"/>
          <p:cNvSpPr/>
          <p:nvPr userDrawn="1"/>
        </p:nvSpPr>
        <p:spPr>
          <a:xfrm rot="5400000">
            <a:off x="-1866900" y="1866900"/>
            <a:ext cx="5486400"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5" name="Picture 4" descr="photo-sq11.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525" y="0"/>
            <a:ext cx="176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hutterstock_152475515_lg.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3724275"/>
            <a:ext cx="1754188"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userDrawn="1"/>
        </p:nvSpPr>
        <p:spPr bwMode="gray">
          <a:xfrm>
            <a:off x="0" y="2617357"/>
            <a:ext cx="1752600" cy="998538"/>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ctr">
              <a:defRPr/>
            </a:pPr>
            <a:r>
              <a:rPr lang="en-US" sz="2200" dirty="0"/>
              <a:t>Introductions</a:t>
            </a:r>
          </a:p>
        </p:txBody>
      </p:sp>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Footer Placeholder 4"/>
          <p:cNvSpPr>
            <a:spLocks noGrp="1"/>
          </p:cNvSpPr>
          <p:nvPr>
            <p:ph type="ftr" sz="quarter" idx="3"/>
          </p:nvPr>
        </p:nvSpPr>
        <p:spPr>
          <a:xfrm>
            <a:off x="208438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3" name="Content Placeholder 2"/>
          <p:cNvSpPr>
            <a:spLocks noGrp="1"/>
          </p:cNvSpPr>
          <p:nvPr>
            <p:ph sz="quarter" idx="10"/>
          </p:nvPr>
        </p:nvSpPr>
        <p:spPr>
          <a:xfrm>
            <a:off x="2095933"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5937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2" name="Rectangle 11"/>
          <p:cNvSpPr/>
          <p:nvPr userDrawn="1"/>
        </p:nvSpPr>
        <p:spPr>
          <a:xfrm>
            <a:off x="0" y="-1"/>
            <a:ext cx="9756775" cy="185813"/>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7" name="Picture 16" descr="photo-sq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34351" y="0"/>
            <a:ext cx="1622424" cy="182033"/>
          </a:xfrm>
          <a:prstGeom prst="rect">
            <a:avLst/>
          </a:prstGeom>
        </p:spPr>
      </p:pic>
      <p:pic>
        <p:nvPicPr>
          <p:cNvPr id="20" name="Picture 19" descr="photo-sq9.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512984" y="0"/>
            <a:ext cx="1624542" cy="186267"/>
          </a:xfrm>
          <a:prstGeom prst="rect">
            <a:avLst/>
          </a:prstGeom>
        </p:spPr>
      </p:pic>
      <p:sp>
        <p:nvSpPr>
          <p:cNvPr id="16" name="Text Placeholder 6"/>
          <p:cNvSpPr>
            <a:spLocks noGrp="1"/>
          </p:cNvSpPr>
          <p:nvPr>
            <p:ph type="body" sz="quarter" idx="16" hasCustomPrompt="1"/>
          </p:nvPr>
        </p:nvSpPr>
        <p:spPr>
          <a:xfrm>
            <a:off x="235669" y="5252760"/>
            <a:ext cx="9289331" cy="17235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dirty="0"/>
              <a:t>Click to insert source information</a:t>
            </a:r>
          </a:p>
        </p:txBody>
      </p:sp>
      <p:sp>
        <p:nvSpPr>
          <p:cNvPr id="18" name="Title 1"/>
          <p:cNvSpPr>
            <a:spLocks noGrp="1"/>
          </p:cNvSpPr>
          <p:nvPr>
            <p:ph type="title"/>
          </p:nvPr>
        </p:nvSpPr>
        <p:spPr>
          <a:xfrm>
            <a:off x="214649" y="319853"/>
            <a:ext cx="9332791" cy="723836"/>
          </a:xfrm>
        </p:spPr>
        <p:txBody>
          <a:bodyPr wrap="square" lIns="73244">
            <a:noAutofit/>
          </a:bodyPr>
          <a:lstStyle/>
          <a:p>
            <a:r>
              <a:rPr lang="en-US" dirty="0"/>
              <a:t>Click to edit Master title style</a:t>
            </a:r>
          </a:p>
        </p:txBody>
      </p:sp>
      <p:sp>
        <p:nvSpPr>
          <p:cNvPr id="19" name="Text Placeholder 2"/>
          <p:cNvSpPr>
            <a:spLocks noGrp="1"/>
          </p:cNvSpPr>
          <p:nvPr>
            <p:ph type="body" idx="10" hasCustomPrompt="1"/>
          </p:nvPr>
        </p:nvSpPr>
        <p:spPr bwMode="gray">
          <a:xfrm>
            <a:off x="215870" y="1025232"/>
            <a:ext cx="9328179" cy="184514"/>
          </a:xfrm>
        </p:spPr>
        <p:txBody>
          <a:bodyPr lIns="73244" tIns="0" rIns="73244" bIns="0" anchor="t">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dirty="0"/>
              <a:t>Click to edit master text styles</a:t>
            </a:r>
          </a:p>
        </p:txBody>
      </p:sp>
      <p:sp>
        <p:nvSpPr>
          <p:cNvPr id="11" name="Content Placeholder 3"/>
          <p:cNvSpPr>
            <a:spLocks noGrp="1"/>
          </p:cNvSpPr>
          <p:nvPr>
            <p:ph sz="quarter" idx="14"/>
          </p:nvPr>
        </p:nvSpPr>
        <p:spPr>
          <a:xfrm>
            <a:off x="210495" y="1339716"/>
            <a:ext cx="4483120" cy="3740284"/>
          </a:xfrm>
        </p:spPr>
        <p:txBody>
          <a:bodyPr wrap="square" lIns="73244">
            <a:noAutofit/>
          </a:bodyPr>
          <a:lstStyle>
            <a:lvl1pPr>
              <a:lnSpc>
                <a:spcPct val="100000"/>
              </a:lnSpc>
              <a:spcBef>
                <a:spcPts val="1000"/>
              </a:spcBef>
              <a:spcAft>
                <a:spcPts val="200"/>
              </a:spcAft>
              <a:defRPr sz="2000"/>
            </a:lvl1pPr>
            <a:lvl2pPr marL="384048" indent="-173038">
              <a:lnSpc>
                <a:spcPct val="100000"/>
              </a:lnSpc>
              <a:spcBef>
                <a:spcPts val="0"/>
              </a:spcBef>
              <a:spcAft>
                <a:spcPts val="200"/>
              </a:spcAft>
              <a:defRPr sz="1600"/>
            </a:lvl2pPr>
            <a:lvl3pPr marL="574675" indent="-173038">
              <a:lnSpc>
                <a:spcPct val="100000"/>
              </a:lnSpc>
              <a:spcBef>
                <a:spcPts val="0"/>
              </a:spcBef>
              <a:spcAft>
                <a:spcPts val="200"/>
              </a:spcAft>
              <a:defRPr sz="1400"/>
            </a:lvl3pPr>
            <a:lvl4pPr marL="731520" indent="-166688">
              <a:lnSpc>
                <a:spcPct val="100000"/>
              </a:lnSpc>
              <a:spcBef>
                <a:spcPts val="0"/>
              </a:spcBef>
              <a:spcAft>
                <a:spcPts val="200"/>
              </a:spcAft>
              <a:defRPr sz="1400"/>
            </a:lvl4pPr>
            <a:lvl5pPr marL="914400" indent="-173038">
              <a:lnSpc>
                <a:spcPct val="100000"/>
              </a:lnSpc>
              <a:spcBef>
                <a:spcPts val="0"/>
              </a:spcBef>
              <a:spcAft>
                <a:spcPts val="2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Content Placeholder 3"/>
          <p:cNvSpPr>
            <a:spLocks noGrp="1"/>
          </p:cNvSpPr>
          <p:nvPr>
            <p:ph sz="quarter" idx="17"/>
          </p:nvPr>
        </p:nvSpPr>
        <p:spPr>
          <a:xfrm>
            <a:off x="4992669" y="1339716"/>
            <a:ext cx="4483120" cy="3740284"/>
          </a:xfrm>
        </p:spPr>
        <p:txBody>
          <a:bodyPr wrap="square" lIns="73244">
            <a:noAutofit/>
          </a:bodyPr>
          <a:lstStyle>
            <a:lvl1pPr>
              <a:lnSpc>
                <a:spcPct val="100000"/>
              </a:lnSpc>
              <a:spcBef>
                <a:spcPts val="1000"/>
              </a:spcBef>
              <a:spcAft>
                <a:spcPts val="200"/>
              </a:spcAft>
              <a:defRPr sz="2000"/>
            </a:lvl1pPr>
            <a:lvl2pPr marL="384048" indent="-173038">
              <a:lnSpc>
                <a:spcPct val="100000"/>
              </a:lnSpc>
              <a:spcBef>
                <a:spcPts val="0"/>
              </a:spcBef>
              <a:spcAft>
                <a:spcPts val="200"/>
              </a:spcAft>
              <a:defRPr sz="1600"/>
            </a:lvl2pPr>
            <a:lvl3pPr marL="574675" indent="-173038">
              <a:lnSpc>
                <a:spcPct val="100000"/>
              </a:lnSpc>
              <a:spcBef>
                <a:spcPts val="0"/>
              </a:spcBef>
              <a:spcAft>
                <a:spcPts val="200"/>
              </a:spcAft>
              <a:defRPr sz="1400"/>
            </a:lvl3pPr>
            <a:lvl4pPr marL="731520" indent="-166688">
              <a:lnSpc>
                <a:spcPct val="100000"/>
              </a:lnSpc>
              <a:spcBef>
                <a:spcPts val="0"/>
              </a:spcBef>
              <a:spcAft>
                <a:spcPts val="200"/>
              </a:spcAft>
              <a:defRPr sz="1400"/>
            </a:lvl4pPr>
            <a:lvl5pPr marL="914400" indent="-173038">
              <a:lnSpc>
                <a:spcPct val="100000"/>
              </a:lnSpc>
              <a:spcBef>
                <a:spcPts val="0"/>
              </a:spcBef>
              <a:spcAft>
                <a:spcPts val="2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83113170"/>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Agenda">
    <p:spTree>
      <p:nvGrpSpPr>
        <p:cNvPr id="1" name=""/>
        <p:cNvGrpSpPr/>
        <p:nvPr/>
      </p:nvGrpSpPr>
      <p:grpSpPr>
        <a:xfrm>
          <a:off x="0" y="0"/>
          <a:ext cx="0" cy="0"/>
          <a:chOff x="0" y="0"/>
          <a:chExt cx="0" cy="0"/>
        </a:xfrm>
      </p:grpSpPr>
      <p:sp>
        <p:nvSpPr>
          <p:cNvPr id="11" name="Slide Number Placeholder 5"/>
          <p:cNvSpPr>
            <a:spLocks noGrp="1"/>
          </p:cNvSpPr>
          <p:nvPr>
            <p:ph type="sldNum" sz="quarter" idx="4"/>
          </p:nvPr>
        </p:nvSpPr>
        <p:spPr>
          <a:xfrm>
            <a:off x="235669" y="5170061"/>
            <a:ext cx="359040" cy="208647"/>
          </a:xfrm>
          <a:prstGeom prst="rect">
            <a:avLst/>
          </a:prstGeom>
        </p:spPr>
        <p:txBody>
          <a:bodyPr vert="horz" wrap="square" lIns="91521" tIns="45761" rIns="91521" bIns="45761" rtlCol="0" anchor="b">
            <a:noAutofit/>
          </a:bodyPr>
          <a:lstStyle>
            <a:lvl1pPr>
              <a:defRPr lang="en-US" sz="840" b="1" smtClean="0">
                <a:solidFill>
                  <a:schemeClr val="bg2">
                    <a:lumMod val="50000"/>
                  </a:schemeClr>
                </a:solidFill>
              </a:defRPr>
            </a:lvl1pPr>
          </a:lstStyle>
          <a:p>
            <a:fld id="{B071A5F3-A4FF-4CEE-8215-C08835B585C1}" type="slidenum">
              <a:rPr>
                <a:solidFill>
                  <a:srgbClr val="A2A5A2">
                    <a:lumMod val="50000"/>
                  </a:srgbClr>
                </a:solidFill>
              </a:rPr>
              <a:pPr/>
              <a:t>‹#›</a:t>
            </a:fld>
            <a:endParaRPr dirty="0">
              <a:solidFill>
                <a:srgbClr val="A2A5A2">
                  <a:lumMod val="50000"/>
                </a:srgbClr>
              </a:solidFill>
            </a:endParaRPr>
          </a:p>
        </p:txBody>
      </p:sp>
      <p:sp>
        <p:nvSpPr>
          <p:cNvPr id="8" name="Footer Placeholder 4"/>
          <p:cNvSpPr>
            <a:spLocks noGrp="1"/>
          </p:cNvSpPr>
          <p:nvPr>
            <p:ph type="ftr" sz="quarter" idx="3"/>
          </p:nvPr>
        </p:nvSpPr>
        <p:spPr>
          <a:xfrm>
            <a:off x="594709" y="5178189"/>
            <a:ext cx="5234075" cy="192391"/>
          </a:xfrm>
          <a:prstGeom prst="rect">
            <a:avLst/>
          </a:prstGeom>
        </p:spPr>
        <p:txBody>
          <a:bodyPr vert="horz" wrap="square" lIns="91521" tIns="45761" rIns="91521" bIns="45761" rtlCol="0" anchor="b">
            <a:noAutofit/>
          </a:bodyPr>
          <a:lstStyle>
            <a:lvl1pPr>
              <a:defRPr lang="en-US" sz="640" smtClean="0">
                <a:solidFill>
                  <a:schemeClr val="tx1">
                    <a:lumMod val="50000"/>
                    <a:lumOff val="50000"/>
                  </a:schemeClr>
                </a:solidFill>
              </a:defRPr>
            </a:lvl1pPr>
          </a:lstStyle>
          <a:p>
            <a:r>
              <a:rPr lang="en-US"/>
              <a:t>© 2019 NetApp, Inc. All rights reserved. </a:t>
            </a:r>
            <a:endParaRPr lang="en-US" dirty="0"/>
          </a:p>
        </p:txBody>
      </p:sp>
      <p:grpSp>
        <p:nvGrpSpPr>
          <p:cNvPr id="13" name="Group 12"/>
          <p:cNvGrpSpPr/>
          <p:nvPr userDrawn="1"/>
        </p:nvGrpSpPr>
        <p:grpSpPr>
          <a:xfrm>
            <a:off x="8354238" y="5170061"/>
            <a:ext cx="914697" cy="200519"/>
            <a:chOff x="10439400" y="6462574"/>
            <a:chExt cx="1143000" cy="250649"/>
          </a:xfrm>
        </p:grpSpPr>
        <p:pic>
          <p:nvPicPr>
            <p:cNvPr id="14" name="Picture 13"/>
            <p:cNvPicPr>
              <a:picLocks noChangeAspect="1"/>
            </p:cNvPicPr>
            <p:nvPr userDrawn="1"/>
          </p:nvPicPr>
          <p:blipFill>
            <a:blip r:embed="rId2"/>
            <a:stretch>
              <a:fillRect/>
            </a:stretch>
          </p:blipFill>
          <p:spPr>
            <a:xfrm>
              <a:off x="10439400" y="6494553"/>
              <a:ext cx="1042688" cy="191110"/>
            </a:xfrm>
            <a:prstGeom prst="rect">
              <a:avLst/>
            </a:prstGeom>
          </p:spPr>
        </p:pic>
        <p:cxnSp>
          <p:nvCxnSpPr>
            <p:cNvPr id="15" name="Straight Connector 14"/>
            <p:cNvCxnSpPr/>
            <p:nvPr userDrawn="1"/>
          </p:nvCxnSpPr>
          <p:spPr>
            <a:xfrm>
              <a:off x="11582400" y="6462574"/>
              <a:ext cx="0" cy="250649"/>
            </a:xfrm>
            <a:prstGeom prst="line">
              <a:avLst/>
            </a:prstGeom>
            <a:ln>
              <a:solidFill>
                <a:srgbClr val="0D7A3D"/>
              </a:solidFill>
            </a:ln>
          </p:spPr>
          <p:style>
            <a:lnRef idx="1">
              <a:schemeClr val="accent1"/>
            </a:lnRef>
            <a:fillRef idx="0">
              <a:schemeClr val="accent1"/>
            </a:fillRef>
            <a:effectRef idx="0">
              <a:schemeClr val="accent1"/>
            </a:effectRef>
            <a:fontRef idx="minor">
              <a:schemeClr val="tx1"/>
            </a:fontRef>
          </p:style>
        </p:cxnSp>
      </p:grpSp>
      <p:sp>
        <p:nvSpPr>
          <p:cNvPr id="17" name="Title 1">
            <a:extLst>
              <a:ext uri="{FF2B5EF4-FFF2-40B4-BE49-F238E27FC236}">
                <a16:creationId xmlns:a16="http://schemas.microsoft.com/office/drawing/2014/main" id="{DCF88CBD-00CE-4D1E-B2C5-B41A7D400780}"/>
              </a:ext>
            </a:extLst>
          </p:cNvPr>
          <p:cNvSpPr>
            <a:spLocks noGrp="1"/>
          </p:cNvSpPr>
          <p:nvPr>
            <p:ph type="title"/>
          </p:nvPr>
        </p:nvSpPr>
        <p:spPr>
          <a:xfrm>
            <a:off x="210494" y="464044"/>
            <a:ext cx="9332346" cy="723836"/>
          </a:xfrm>
        </p:spPr>
        <p:txBody>
          <a:bodyPr/>
          <a:lstStyle/>
          <a:p>
            <a:endParaRPr lang="en-US" dirty="0"/>
          </a:p>
        </p:txBody>
      </p:sp>
      <p:sp>
        <p:nvSpPr>
          <p:cNvPr id="18" name="Content Placeholder 2">
            <a:extLst>
              <a:ext uri="{FF2B5EF4-FFF2-40B4-BE49-F238E27FC236}">
                <a16:creationId xmlns:a16="http://schemas.microsoft.com/office/drawing/2014/main" id="{BBE4CADB-90C6-4669-A15F-D28F8FB12207}"/>
              </a:ext>
            </a:extLst>
          </p:cNvPr>
          <p:cNvSpPr>
            <a:spLocks noGrp="1"/>
          </p:cNvSpPr>
          <p:nvPr>
            <p:ph sz="quarter" idx="14"/>
          </p:nvPr>
        </p:nvSpPr>
        <p:spPr>
          <a:xfrm>
            <a:off x="210494" y="1658621"/>
            <a:ext cx="9332346" cy="3583940"/>
          </a:xfrm>
        </p:spPr>
        <p:txBody>
          <a:bodyPr/>
          <a:lstStyle/>
          <a:p>
            <a:endParaRPr lang="en-US" dirty="0"/>
          </a:p>
        </p:txBody>
      </p:sp>
      <p:sp>
        <p:nvSpPr>
          <p:cNvPr id="19" name="Text Placeholder 3">
            <a:extLst>
              <a:ext uri="{FF2B5EF4-FFF2-40B4-BE49-F238E27FC236}">
                <a16:creationId xmlns:a16="http://schemas.microsoft.com/office/drawing/2014/main" id="{575743D6-F24E-4878-BC3F-BC48DE7B02B5}"/>
              </a:ext>
            </a:extLst>
          </p:cNvPr>
          <p:cNvSpPr>
            <a:spLocks noGrp="1"/>
          </p:cNvSpPr>
          <p:nvPr>
            <p:ph type="body" idx="10"/>
          </p:nvPr>
        </p:nvSpPr>
        <p:spPr>
          <a:xfrm>
            <a:off x="210494" y="1156915"/>
            <a:ext cx="9332346" cy="320087"/>
          </a:xfrm>
        </p:spPr>
        <p:txBody>
          <a:bodyPr/>
          <a:lstStyle>
            <a:lvl1pPr marL="0" indent="0">
              <a:buNone/>
              <a:defRPr>
                <a:solidFill>
                  <a:schemeClr val="accent1"/>
                </a:solidFill>
              </a:defRPr>
            </a:lvl1pPr>
          </a:lstStyle>
          <a:p>
            <a:endParaRPr lang="en-US" dirty="0"/>
          </a:p>
        </p:txBody>
      </p:sp>
      <p:pic>
        <p:nvPicPr>
          <p:cNvPr id="20" name="Picture 19">
            <a:extLst>
              <a:ext uri="{FF2B5EF4-FFF2-40B4-BE49-F238E27FC236}">
                <a16:creationId xmlns:a16="http://schemas.microsoft.com/office/drawing/2014/main" id="{C9B9DED3-FCAB-458E-9335-89FD020FD3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1480"/>
            <a:ext cx="936463" cy="783211"/>
          </a:xfrm>
          <a:prstGeom prst="rect">
            <a:avLst/>
          </a:prstGeom>
        </p:spPr>
      </p:pic>
    </p:spTree>
    <p:extLst>
      <p:ext uri="{BB962C8B-B14F-4D97-AF65-F5344CB8AC3E}">
        <p14:creationId xmlns:p14="http://schemas.microsoft.com/office/powerpoint/2010/main" val="1889057562"/>
      </p:ext>
    </p:extLst>
  </p:cSld>
  <p:clrMapOvr>
    <a:masterClrMapping/>
  </p:clrMapOvr>
  <p:transition spd="med">
    <p:fade/>
  </p:transition>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0494" y="192265"/>
            <a:ext cx="9332346" cy="723836"/>
          </a:xfrm>
        </p:spPr>
        <p:txBody>
          <a:bodyPr wrap="square" lIns="91521">
            <a:noAutofit/>
          </a:bodyPr>
          <a:lstStyle>
            <a:lvl1pPr>
              <a:defRPr sz="2399"/>
            </a:lvl1pPr>
          </a:lstStyle>
          <a:p>
            <a:r>
              <a:rPr lang="en-US"/>
              <a:t>Click to edit Master title style</a:t>
            </a:r>
          </a:p>
        </p:txBody>
      </p:sp>
      <p:sp>
        <p:nvSpPr>
          <p:cNvPr id="48" name="Content Placeholder 3"/>
          <p:cNvSpPr>
            <a:spLocks noGrp="1"/>
          </p:cNvSpPr>
          <p:nvPr>
            <p:ph sz="quarter" idx="14"/>
          </p:nvPr>
        </p:nvSpPr>
        <p:spPr>
          <a:xfrm>
            <a:off x="210494" y="1386843"/>
            <a:ext cx="9332346" cy="3583940"/>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20710" y="885136"/>
            <a:ext cx="9325027" cy="320087"/>
          </a:xfrm>
        </p:spPr>
        <p:txBody>
          <a:bodyPr lIns="91521" tIns="45761" rIns="91521" bIns="45761" anchor="t">
            <a:noAutofit/>
          </a:bodyPr>
          <a:lstStyle>
            <a:lvl1pPr marL="0" indent="0">
              <a:spcBef>
                <a:spcPts val="0"/>
              </a:spcBef>
              <a:spcAft>
                <a:spcPts val="0"/>
              </a:spcAft>
              <a:buNone/>
              <a:defRPr sz="1439" b="0">
                <a:solidFill>
                  <a:schemeClr val="accent1"/>
                </a:solidFill>
              </a:defRPr>
            </a:lvl1pPr>
            <a:lvl2pPr marL="365977" indent="0">
              <a:buNone/>
              <a:defRPr sz="1599" b="1"/>
            </a:lvl2pPr>
            <a:lvl3pPr marL="731953" indent="0">
              <a:buNone/>
              <a:defRPr sz="1519" b="1"/>
            </a:lvl3pPr>
            <a:lvl4pPr marL="1097928" indent="0">
              <a:buNone/>
              <a:defRPr sz="1280" b="1"/>
            </a:lvl4pPr>
            <a:lvl5pPr marL="1463905" indent="0">
              <a:buNone/>
              <a:defRPr sz="1280" b="1"/>
            </a:lvl5pPr>
            <a:lvl6pPr marL="1829882" indent="0">
              <a:buNone/>
              <a:defRPr sz="1280" b="1"/>
            </a:lvl6pPr>
            <a:lvl7pPr marL="2195858" indent="0">
              <a:buNone/>
              <a:defRPr sz="1280" b="1"/>
            </a:lvl7pPr>
            <a:lvl8pPr marL="2561834" indent="0">
              <a:buNone/>
              <a:defRPr sz="1280" b="1"/>
            </a:lvl8pPr>
            <a:lvl9pPr marL="2927810" indent="0">
              <a:buNone/>
              <a:defRPr sz="1280" b="1"/>
            </a:lvl9pPr>
          </a:lstStyle>
          <a:p>
            <a:pPr lvl="0"/>
            <a:r>
              <a:rPr lang="en-US"/>
              <a:t>Click to edit master text styles</a:t>
            </a:r>
          </a:p>
        </p:txBody>
      </p:sp>
      <p:sp>
        <p:nvSpPr>
          <p:cNvPr id="10" name="Footer Placeholder 4"/>
          <p:cNvSpPr>
            <a:spLocks noGrp="1"/>
          </p:cNvSpPr>
          <p:nvPr>
            <p:ph type="ftr" sz="quarter" idx="3"/>
          </p:nvPr>
        </p:nvSpPr>
        <p:spPr>
          <a:xfrm>
            <a:off x="711759" y="5178189"/>
            <a:ext cx="5234075" cy="192391"/>
          </a:xfrm>
          <a:prstGeom prst="rect">
            <a:avLst/>
          </a:prstGeom>
        </p:spPr>
        <p:txBody>
          <a:bodyPr vert="horz" wrap="square" lIns="91521" tIns="45761" rIns="91521" bIns="45761" rtlCol="0" anchor="b">
            <a:noAutofit/>
          </a:bodyPr>
          <a:lstStyle>
            <a:lvl1pPr>
              <a:defRPr lang="en-US" sz="640" smtClean="0">
                <a:solidFill>
                  <a:schemeClr val="bg2"/>
                </a:solidFill>
              </a:defRPr>
            </a:lvl1pPr>
          </a:lstStyle>
          <a:p>
            <a:r>
              <a:rPr lang="en-US"/>
              <a:t>© 2019 NetApp, Inc. All rights reserved. </a:t>
            </a:r>
            <a:endParaRPr lang="en-US" dirty="0"/>
          </a:p>
        </p:txBody>
      </p:sp>
      <p:sp>
        <p:nvSpPr>
          <p:cNvPr id="11" name="Slide Number Placeholder 5"/>
          <p:cNvSpPr>
            <a:spLocks noGrp="1"/>
          </p:cNvSpPr>
          <p:nvPr>
            <p:ph type="sldNum" sz="quarter" idx="4"/>
          </p:nvPr>
        </p:nvSpPr>
        <p:spPr>
          <a:xfrm>
            <a:off x="235669" y="5170061"/>
            <a:ext cx="359040" cy="208647"/>
          </a:xfrm>
          <a:prstGeom prst="rect">
            <a:avLst/>
          </a:prstGeom>
        </p:spPr>
        <p:txBody>
          <a:bodyPr vert="horz" wrap="square" lIns="91521" tIns="45761" rIns="91521" bIns="45761" rtlCol="0" anchor="b">
            <a:noAutofit/>
          </a:bodyPr>
          <a:lstStyle>
            <a:lvl1pPr>
              <a:defRPr lang="en-US" sz="840" b="1" smtClean="0">
                <a:solidFill>
                  <a:schemeClr val="bg2">
                    <a:lumMod val="50000"/>
                  </a:schemeClr>
                </a:solidFill>
              </a:defRPr>
            </a:lvl1pPr>
          </a:lstStyle>
          <a:p>
            <a:fld id="{3EBDB5A4-EEE9-4294-9E8D-ED796B5637C2}" type="slidenum">
              <a:rPr lang="en-US" smtClean="0"/>
              <a:t>‹#›</a:t>
            </a:fld>
            <a:endParaRPr lang="en-US" dirty="0"/>
          </a:p>
        </p:txBody>
      </p:sp>
      <p:sp>
        <p:nvSpPr>
          <p:cNvPr id="13" name="Text Placeholder 6"/>
          <p:cNvSpPr>
            <a:spLocks noGrp="1"/>
          </p:cNvSpPr>
          <p:nvPr>
            <p:ph type="body" sz="quarter" idx="16" hasCustomPrompt="1"/>
          </p:nvPr>
        </p:nvSpPr>
        <p:spPr>
          <a:xfrm>
            <a:off x="235669" y="4990918"/>
            <a:ext cx="8304861" cy="172355"/>
          </a:xfrm>
        </p:spPr>
        <p:txBody>
          <a:bodyPr lIns="91521" tIns="45761" rIns="91521" bIns="45761" anchor="ctr">
            <a:noAutofit/>
          </a:bodyPr>
          <a:lstStyle>
            <a:lvl1pPr marL="0" indent="0">
              <a:lnSpc>
                <a:spcPct val="100000"/>
              </a:lnSpc>
              <a:spcBef>
                <a:spcPts val="0"/>
              </a:spcBef>
              <a:spcAft>
                <a:spcPts val="0"/>
              </a:spcAft>
              <a:buFontTx/>
              <a:buNone/>
              <a:defRPr sz="640" baseline="0">
                <a:solidFill>
                  <a:schemeClr val="bg2"/>
                </a:solidFill>
              </a:defRPr>
            </a:lvl1pPr>
            <a:lvl2pPr marL="182988" indent="0">
              <a:buFontTx/>
              <a:buNone/>
              <a:defRPr sz="640">
                <a:solidFill>
                  <a:schemeClr val="bg2"/>
                </a:solidFill>
              </a:defRPr>
            </a:lvl2pPr>
            <a:lvl3pPr marL="365977" indent="0">
              <a:buFontTx/>
              <a:buNone/>
              <a:defRPr sz="640">
                <a:solidFill>
                  <a:schemeClr val="bg2"/>
                </a:solidFill>
              </a:defRPr>
            </a:lvl3pPr>
            <a:lvl4pPr marL="548965" indent="0">
              <a:buFontTx/>
              <a:buNone/>
              <a:defRPr sz="640">
                <a:solidFill>
                  <a:schemeClr val="bg2"/>
                </a:solidFill>
              </a:defRPr>
            </a:lvl4pPr>
            <a:lvl5pPr>
              <a:buFontTx/>
              <a:buNone/>
              <a:defRPr sz="640">
                <a:solidFill>
                  <a:schemeClr val="bg2"/>
                </a:solidFill>
              </a:defRPr>
            </a:lvl5pPr>
          </a:lstStyle>
          <a:p>
            <a:pPr lvl="0"/>
            <a:r>
              <a:rPr lang="en-US"/>
              <a:t>Click to insert source information</a:t>
            </a:r>
          </a:p>
        </p:txBody>
      </p:sp>
    </p:spTree>
    <p:extLst>
      <p:ext uri="{BB962C8B-B14F-4D97-AF65-F5344CB8AC3E}">
        <p14:creationId xmlns:p14="http://schemas.microsoft.com/office/powerpoint/2010/main" val="283297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0494" y="192264"/>
            <a:ext cx="9332346" cy="723836"/>
          </a:xfrm>
        </p:spPr>
        <p:txBody>
          <a:bodyPr wrap="square" lIns="91521">
            <a:noAutofit/>
          </a:bodyPr>
          <a:lstStyle>
            <a:lvl1pPr>
              <a:defRPr sz="2400"/>
            </a:lvl1pPr>
          </a:lstStyle>
          <a:p>
            <a:r>
              <a:rPr lang="en-US"/>
              <a:t>Click to edit Master title style</a:t>
            </a:r>
          </a:p>
        </p:txBody>
      </p:sp>
      <p:sp>
        <p:nvSpPr>
          <p:cNvPr id="48" name="Content Placeholder 3"/>
          <p:cNvSpPr>
            <a:spLocks noGrp="1"/>
          </p:cNvSpPr>
          <p:nvPr>
            <p:ph sz="quarter" idx="14"/>
          </p:nvPr>
        </p:nvSpPr>
        <p:spPr>
          <a:xfrm>
            <a:off x="210494" y="1386842"/>
            <a:ext cx="9332346" cy="3583940"/>
          </a:xfrm>
        </p:spPr>
        <p:txBody>
          <a:bodyPr wrap="square" lIns="9152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20710" y="885136"/>
            <a:ext cx="9325027" cy="320087"/>
          </a:xfrm>
        </p:spPr>
        <p:txBody>
          <a:bodyPr lIns="91521" tIns="45761" rIns="91521" bIns="45761" anchor="t">
            <a:noAutofit/>
          </a:bodyPr>
          <a:lstStyle>
            <a:lvl1pPr marL="0" indent="0">
              <a:spcBef>
                <a:spcPts val="0"/>
              </a:spcBef>
              <a:spcAft>
                <a:spcPts val="0"/>
              </a:spcAft>
              <a:buNone/>
              <a:defRPr sz="1440" b="0">
                <a:solidFill>
                  <a:schemeClr val="accent1"/>
                </a:solidFill>
              </a:defRPr>
            </a:lvl1pPr>
            <a:lvl2pPr marL="366086" indent="0">
              <a:buNone/>
              <a:defRPr sz="1600" b="1"/>
            </a:lvl2pPr>
            <a:lvl3pPr marL="732173" indent="0">
              <a:buNone/>
              <a:defRPr sz="1520" b="1"/>
            </a:lvl3pPr>
            <a:lvl4pPr marL="1098258" indent="0">
              <a:buNone/>
              <a:defRPr sz="1280" b="1"/>
            </a:lvl4pPr>
            <a:lvl5pPr marL="1464344" indent="0">
              <a:buNone/>
              <a:defRPr sz="1280" b="1"/>
            </a:lvl5pPr>
            <a:lvl6pPr marL="1830430" indent="0">
              <a:buNone/>
              <a:defRPr sz="1280" b="1"/>
            </a:lvl6pPr>
            <a:lvl7pPr marL="2196517" indent="0">
              <a:buNone/>
              <a:defRPr sz="1280" b="1"/>
            </a:lvl7pPr>
            <a:lvl8pPr marL="2562602" indent="0">
              <a:buNone/>
              <a:defRPr sz="1280" b="1"/>
            </a:lvl8pPr>
            <a:lvl9pPr marL="2928689" indent="0">
              <a:buNone/>
              <a:defRPr sz="1280" b="1"/>
            </a:lvl9pPr>
          </a:lstStyle>
          <a:p>
            <a:pPr lvl="0"/>
            <a:r>
              <a:rPr lang="en-US"/>
              <a:t>Click to edit master text styles</a:t>
            </a:r>
          </a:p>
        </p:txBody>
      </p:sp>
      <p:sp>
        <p:nvSpPr>
          <p:cNvPr id="10" name="Footer Placeholder 4"/>
          <p:cNvSpPr>
            <a:spLocks noGrp="1"/>
          </p:cNvSpPr>
          <p:nvPr>
            <p:ph type="ftr" sz="quarter" idx="3"/>
          </p:nvPr>
        </p:nvSpPr>
        <p:spPr>
          <a:xfrm>
            <a:off x="711759" y="5178188"/>
            <a:ext cx="5234074" cy="192391"/>
          </a:xfrm>
          <a:prstGeom prst="rect">
            <a:avLst/>
          </a:prstGeom>
        </p:spPr>
        <p:txBody>
          <a:bodyPr vert="horz" wrap="square" lIns="91521" tIns="45761" rIns="91521" bIns="45761" rtlCol="0" anchor="b">
            <a:noAutofit/>
          </a:bodyPr>
          <a:lstStyle>
            <a:lvl1pPr>
              <a:defRPr lang="en-US" sz="640" smtClean="0">
                <a:solidFill>
                  <a:schemeClr val="bg2"/>
                </a:solidFill>
              </a:defRPr>
            </a:lvl1pPr>
          </a:lstStyle>
          <a:p>
            <a:r>
              <a:rPr lang="en-US"/>
              <a:t>© 2019 NetApp, Inc. All rights reserved. </a:t>
            </a:r>
            <a:endParaRPr lang="en-US" dirty="0"/>
          </a:p>
        </p:txBody>
      </p:sp>
      <p:sp>
        <p:nvSpPr>
          <p:cNvPr id="11" name="Slide Number Placeholder 5"/>
          <p:cNvSpPr>
            <a:spLocks noGrp="1"/>
          </p:cNvSpPr>
          <p:nvPr>
            <p:ph type="sldNum" sz="quarter" idx="4"/>
          </p:nvPr>
        </p:nvSpPr>
        <p:spPr>
          <a:xfrm>
            <a:off x="235669" y="5170060"/>
            <a:ext cx="359040" cy="208647"/>
          </a:xfrm>
          <a:prstGeom prst="rect">
            <a:avLst/>
          </a:prstGeom>
        </p:spPr>
        <p:txBody>
          <a:bodyPr vert="horz" wrap="square" lIns="91521" tIns="45761" rIns="91521" bIns="45761" rtlCol="0" anchor="b">
            <a:noAutofit/>
          </a:bodyPr>
          <a:lstStyle>
            <a:lvl1pPr>
              <a:defRPr lang="en-US" sz="840" b="1" smtClean="0">
                <a:solidFill>
                  <a:schemeClr val="bg2">
                    <a:lumMod val="50000"/>
                  </a:schemeClr>
                </a:solidFill>
              </a:defRPr>
            </a:lvl1pPr>
          </a:lstStyle>
          <a:p>
            <a:fld id="{5CD1D46A-7716-43D3-ADFC-CDF47AD6D050}" type="slidenum">
              <a:rPr lang="en-US" smtClean="0"/>
              <a:t>‹#›</a:t>
            </a:fld>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23394" y="5195642"/>
            <a:ext cx="834422" cy="152888"/>
          </a:xfrm>
          <a:prstGeom prst="rect">
            <a:avLst/>
          </a:prstGeom>
        </p:spPr>
      </p:pic>
    </p:spTree>
    <p:extLst>
      <p:ext uri="{BB962C8B-B14F-4D97-AF65-F5344CB8AC3E}">
        <p14:creationId xmlns:p14="http://schemas.microsoft.com/office/powerpoint/2010/main" val="54159761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475998"/>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About this Course">
    <p:spTree>
      <p:nvGrpSpPr>
        <p:cNvPr id="1" name=""/>
        <p:cNvGrpSpPr/>
        <p:nvPr/>
      </p:nvGrpSpPr>
      <p:grpSpPr>
        <a:xfrm>
          <a:off x="0" y="0"/>
          <a:ext cx="0" cy="0"/>
          <a:chOff x="0" y="0"/>
          <a:chExt cx="0" cy="0"/>
        </a:xfrm>
      </p:grpSpPr>
      <p:sp>
        <p:nvSpPr>
          <p:cNvPr id="4" name="Rectangle 3"/>
          <p:cNvSpPr/>
          <p:nvPr userDrawn="1"/>
        </p:nvSpPr>
        <p:spPr>
          <a:xfrm rot="5400000">
            <a:off x="-1866900" y="1866900"/>
            <a:ext cx="5486400"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5" name="Title 1"/>
          <p:cNvSpPr txBox="1">
            <a:spLocks/>
          </p:cNvSpPr>
          <p:nvPr userDrawn="1"/>
        </p:nvSpPr>
        <p:spPr bwMode="gray">
          <a:xfrm>
            <a:off x="82549" y="2822575"/>
            <a:ext cx="1380756" cy="800100"/>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defRPr/>
            </a:pPr>
            <a:r>
              <a:rPr lang="en-US" sz="2200" dirty="0"/>
              <a:t>About This</a:t>
            </a:r>
            <a:r>
              <a:rPr lang="en-US" sz="2200" baseline="0" dirty="0"/>
              <a:t> Course</a:t>
            </a:r>
            <a:endParaRPr lang="en-US" sz="2200" dirty="0"/>
          </a:p>
        </p:txBody>
      </p:sp>
      <p:pic>
        <p:nvPicPr>
          <p:cNvPr id="6" name="Picture 5" descr="20150209_00676.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525" y="0"/>
            <a:ext cx="176212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20150213_06062.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9525" y="3729038"/>
            <a:ext cx="1762125"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1" name="Content Placeholder 2"/>
          <p:cNvSpPr>
            <a:spLocks noGrp="1"/>
          </p:cNvSpPr>
          <p:nvPr>
            <p:ph sz="quarter" idx="10"/>
          </p:nvPr>
        </p:nvSpPr>
        <p:spPr>
          <a:xfrm>
            <a:off x="2095933"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About this Module">
    <p:spTree>
      <p:nvGrpSpPr>
        <p:cNvPr id="1" name=""/>
        <p:cNvGrpSpPr/>
        <p:nvPr/>
      </p:nvGrpSpPr>
      <p:grpSpPr>
        <a:xfrm>
          <a:off x="0" y="0"/>
          <a:ext cx="0" cy="0"/>
          <a:chOff x="0" y="0"/>
          <a:chExt cx="0" cy="0"/>
        </a:xfrm>
      </p:grpSpPr>
      <p:sp>
        <p:nvSpPr>
          <p:cNvPr id="4" name="Rectangle 3"/>
          <p:cNvSpPr/>
          <p:nvPr userDrawn="1"/>
        </p:nvSpPr>
        <p:spPr>
          <a:xfrm rot="5400000">
            <a:off x="-1866900" y="1866900"/>
            <a:ext cx="5486400"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5" name="Title 1"/>
          <p:cNvSpPr txBox="1">
            <a:spLocks/>
          </p:cNvSpPr>
          <p:nvPr userDrawn="1"/>
        </p:nvSpPr>
        <p:spPr bwMode="gray">
          <a:xfrm>
            <a:off x="82549" y="2822575"/>
            <a:ext cx="1380756" cy="800100"/>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defRPr/>
            </a:pPr>
            <a:r>
              <a:rPr lang="en-US" sz="2200" dirty="0"/>
              <a:t>About This</a:t>
            </a:r>
            <a:r>
              <a:rPr lang="en-US" sz="2200" baseline="0" dirty="0"/>
              <a:t> Module</a:t>
            </a:r>
            <a:endParaRPr lang="en-US" sz="2200" dirty="0"/>
          </a:p>
        </p:txBody>
      </p:sp>
      <p:pic>
        <p:nvPicPr>
          <p:cNvPr id="6" name="Picture 5" descr="20150209_00676.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525" y="0"/>
            <a:ext cx="176212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20150213_06062.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9525" y="3729038"/>
            <a:ext cx="1762125"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1" name="Content Placeholder 2"/>
          <p:cNvSpPr>
            <a:spLocks noGrp="1"/>
          </p:cNvSpPr>
          <p:nvPr>
            <p:ph sz="quarter" idx="10"/>
          </p:nvPr>
        </p:nvSpPr>
        <p:spPr>
          <a:xfrm>
            <a:off x="2095933"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Agenda-no titl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dirty="0"/>
          </a:p>
        </p:txBody>
      </p:sp>
      <p:sp>
        <p:nvSpPr>
          <p:cNvPr id="5" name="Rectangle 4"/>
          <p:cNvSpPr/>
          <p:nvPr userDrawn="1"/>
        </p:nvSpPr>
        <p:spPr>
          <a:xfrm rot="5400000">
            <a:off x="-1866901" y="1863727"/>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6" name="Title 1"/>
          <p:cNvSpPr txBox="1">
            <a:spLocks/>
          </p:cNvSpPr>
          <p:nvPr userDrawn="1"/>
        </p:nvSpPr>
        <p:spPr bwMode="gray">
          <a:xfrm>
            <a:off x="64901" y="3077049"/>
            <a:ext cx="1607311" cy="548958"/>
          </a:xfrm>
          <a:prstGeom prst="rect">
            <a:avLst/>
          </a:prstGeom>
        </p:spPr>
        <p:txBody>
          <a:bodyPr wrap="square" lIns="73244" tIns="36623" rIns="73244" bIns="36623" anchor="b" anchorCtr="0">
            <a:noAutofit/>
          </a:bodyPr>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l"/>
            <a:r>
              <a:rPr lang="en-US" sz="2200" dirty="0"/>
              <a:t>Course Agenda</a:t>
            </a:r>
          </a:p>
        </p:txBody>
      </p:sp>
      <p:pic>
        <p:nvPicPr>
          <p:cNvPr id="7" name="Picture 6" descr="shutterstock_94577461_l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754466" cy="1746251"/>
          </a:xfrm>
          <a:prstGeom prst="rect">
            <a:avLst/>
          </a:prstGeom>
        </p:spPr>
      </p:pic>
      <p:pic>
        <p:nvPicPr>
          <p:cNvPr id="8" name="Picture 7" descr="20150212_00585.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4" y="3748521"/>
            <a:ext cx="1754570" cy="1749424"/>
          </a:xfrm>
          <a:prstGeom prst="rect">
            <a:avLst/>
          </a:prstGeom>
        </p:spPr>
      </p:pic>
      <p:sp>
        <p:nvSpPr>
          <p:cNvPr id="10" name="Footer Placeholder 4"/>
          <p:cNvSpPr>
            <a:spLocks noGrp="1"/>
          </p:cNvSpPr>
          <p:nvPr>
            <p:ph type="ftr" sz="quarter" idx="3"/>
          </p:nvPr>
        </p:nvSpPr>
        <p:spPr>
          <a:xfrm>
            <a:off x="2100766"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3" name="Content Placeholder 2"/>
          <p:cNvSpPr>
            <a:spLocks noGrp="1"/>
          </p:cNvSpPr>
          <p:nvPr>
            <p:ph sz="quarter" idx="10"/>
          </p:nvPr>
        </p:nvSpPr>
        <p:spPr>
          <a:xfrm>
            <a:off x="2100766"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936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urse Agenda with title">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dirty="0"/>
          </a:p>
        </p:txBody>
      </p:sp>
      <p:sp>
        <p:nvSpPr>
          <p:cNvPr id="6" name="Rectangle 5"/>
          <p:cNvSpPr/>
          <p:nvPr userDrawn="1"/>
        </p:nvSpPr>
        <p:spPr>
          <a:xfrm rot="5400000">
            <a:off x="-1866901" y="1863727"/>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7" name="Title 1"/>
          <p:cNvSpPr txBox="1">
            <a:spLocks/>
          </p:cNvSpPr>
          <p:nvPr userDrawn="1"/>
        </p:nvSpPr>
        <p:spPr bwMode="gray">
          <a:xfrm>
            <a:off x="64901" y="3077049"/>
            <a:ext cx="1607311" cy="548958"/>
          </a:xfrm>
          <a:prstGeom prst="rect">
            <a:avLst/>
          </a:prstGeom>
        </p:spPr>
        <p:txBody>
          <a:bodyPr wrap="square" lIns="73244" tIns="36623" rIns="73244" bIns="36623" anchor="b" anchorCtr="0">
            <a:noAutofit/>
          </a:bodyPr>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l"/>
            <a:r>
              <a:rPr lang="en-US" sz="2200" dirty="0"/>
              <a:t>Course Agenda</a:t>
            </a:r>
          </a:p>
        </p:txBody>
      </p:sp>
      <p:pic>
        <p:nvPicPr>
          <p:cNvPr id="8" name="Picture 7" descr="shutterstock_94577461_l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754466" cy="1746251"/>
          </a:xfrm>
          <a:prstGeom prst="rect">
            <a:avLst/>
          </a:prstGeom>
        </p:spPr>
      </p:pic>
      <p:pic>
        <p:nvPicPr>
          <p:cNvPr id="9" name="Picture 8" descr="20150212_00585.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4" y="3748521"/>
            <a:ext cx="1754570" cy="1749424"/>
          </a:xfrm>
          <a:prstGeom prst="rect">
            <a:avLst/>
          </a:prstGeom>
        </p:spPr>
      </p:pic>
      <p:sp>
        <p:nvSpPr>
          <p:cNvPr id="10" name="Title 1"/>
          <p:cNvSpPr>
            <a:spLocks noGrp="1"/>
          </p:cNvSpPr>
          <p:nvPr>
            <p:ph type="title"/>
          </p:nvPr>
        </p:nvSpPr>
        <p:spPr>
          <a:xfrm>
            <a:off x="2099798" y="319264"/>
            <a:ext cx="7273925" cy="723836"/>
          </a:xfrm>
          <a:prstGeom prst="rect">
            <a:avLst/>
          </a:prstGeom>
        </p:spPr>
        <p:txBody>
          <a:bodyPr/>
          <a:lstStyle>
            <a:lvl1pPr>
              <a:defRPr>
                <a:solidFill>
                  <a:schemeClr val="accent1"/>
                </a:solidFill>
              </a:defRPr>
            </a:lvl1pPr>
          </a:lstStyle>
          <a:p>
            <a:r>
              <a:rPr lang="en-US"/>
              <a:t>Click to edit Master title style</a:t>
            </a:r>
          </a:p>
        </p:txBody>
      </p:sp>
      <p:sp>
        <p:nvSpPr>
          <p:cNvPr id="11"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2" name="Content Placeholder 2"/>
          <p:cNvSpPr>
            <a:spLocks noGrp="1"/>
          </p:cNvSpPr>
          <p:nvPr>
            <p:ph sz="quarter" idx="10"/>
          </p:nvPr>
        </p:nvSpPr>
        <p:spPr>
          <a:xfrm>
            <a:off x="2099798" y="1093899"/>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95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Intro slide">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dirty="0"/>
          </a:p>
        </p:txBody>
      </p:sp>
      <p:sp>
        <p:nvSpPr>
          <p:cNvPr id="6" name="Rectangle 5"/>
          <p:cNvSpPr/>
          <p:nvPr userDrawn="1"/>
        </p:nvSpPr>
        <p:spPr>
          <a:xfrm rot="5400000">
            <a:off x="-1866901" y="1863727"/>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11" name="Title 1"/>
          <p:cNvSpPr>
            <a:spLocks noGrp="1"/>
          </p:cNvSpPr>
          <p:nvPr>
            <p:ph type="title"/>
          </p:nvPr>
        </p:nvSpPr>
        <p:spPr>
          <a:xfrm>
            <a:off x="2099798" y="319264"/>
            <a:ext cx="7273925" cy="723836"/>
          </a:xfrm>
          <a:prstGeom prst="rect">
            <a:avLst/>
          </a:prstGeom>
        </p:spPr>
        <p:txBody>
          <a:bodyPr/>
          <a:lstStyle>
            <a:lvl1pPr>
              <a:defRPr>
                <a:solidFill>
                  <a:schemeClr val="accent1"/>
                </a:solidFill>
              </a:defRPr>
            </a:lvl1pPr>
          </a:lstStyle>
          <a:p>
            <a:r>
              <a:rPr lang="en-US"/>
              <a:t>Click to edit Master title style</a:t>
            </a:r>
          </a:p>
        </p:txBody>
      </p:sp>
      <p:sp>
        <p:nvSpPr>
          <p:cNvPr id="10"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3" name="Content Placeholder 2"/>
          <p:cNvSpPr>
            <a:spLocks noGrp="1"/>
          </p:cNvSpPr>
          <p:nvPr>
            <p:ph sz="quarter" idx="10"/>
          </p:nvPr>
        </p:nvSpPr>
        <p:spPr>
          <a:xfrm>
            <a:off x="2099798" y="1093899"/>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20150213_0147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754806" cy="1754724"/>
          </a:xfrm>
          <a:prstGeom prst="rect">
            <a:avLst/>
          </a:prstGeom>
        </p:spPr>
      </p:pic>
      <p:pic>
        <p:nvPicPr>
          <p:cNvPr id="3" name="Picture 2" descr="20150210_00582.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3731888"/>
            <a:ext cx="1751889" cy="1754512"/>
          </a:xfrm>
          <a:prstGeom prst="rect">
            <a:avLst/>
          </a:prstGeom>
        </p:spPr>
      </p:pic>
    </p:spTree>
    <p:extLst>
      <p:ext uri="{BB962C8B-B14F-4D97-AF65-F5344CB8AC3E}">
        <p14:creationId xmlns:p14="http://schemas.microsoft.com/office/powerpoint/2010/main" val="231837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Module/Knowledge Ck">
    <p:spTree>
      <p:nvGrpSpPr>
        <p:cNvPr id="1" name=""/>
        <p:cNvGrpSpPr/>
        <p:nvPr/>
      </p:nvGrpSpPr>
      <p:grpSpPr>
        <a:xfrm>
          <a:off x="0" y="0"/>
          <a:ext cx="0" cy="0"/>
          <a:chOff x="0" y="0"/>
          <a:chExt cx="0" cy="0"/>
        </a:xfrm>
      </p:grpSpPr>
      <p:sp>
        <p:nvSpPr>
          <p:cNvPr id="4" name="Rectangle 3"/>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5" name="Picture 4" descr="photo-sq8.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hoto-sq6.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73990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photo-sq13.jpg"/>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47980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4"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15"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sp>
        <p:nvSpPr>
          <p:cNvPr id="10"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73477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4313" y="319088"/>
            <a:ext cx="933291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11138" y="1295400"/>
            <a:ext cx="9332912"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
        <p:nvSpPr>
          <p:cNvPr id="2"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Tree>
    <p:extLst>
      <p:ext uri="{BB962C8B-B14F-4D97-AF65-F5344CB8AC3E}">
        <p14:creationId xmlns:p14="http://schemas.microsoft.com/office/powerpoint/2010/main" val="478353049"/>
      </p:ext>
    </p:extLst>
  </p:cSld>
  <p:clrMap bg1="lt1" tx1="dk1" bg2="lt2" tx2="dk2" accent1="accent1" accent2="accent2" accent3="accent3" accent4="accent4" accent5="accent5" accent6="accent6" hlink="hlink" folHlink="folHlink"/>
  <p:sldLayoutIdLst>
    <p:sldLayoutId id="2147483865" r:id="rId1"/>
    <p:sldLayoutId id="2147483867" r:id="rId2"/>
    <p:sldLayoutId id="2147483866" r:id="rId3"/>
    <p:sldLayoutId id="2147483868" r:id="rId4"/>
    <p:sldLayoutId id="2147483893" r:id="rId5"/>
    <p:sldLayoutId id="2147483878" r:id="rId6"/>
    <p:sldLayoutId id="2147483888" r:id="rId7"/>
    <p:sldLayoutId id="2147483879" r:id="rId8"/>
    <p:sldLayoutId id="2147483869" r:id="rId9"/>
    <p:sldLayoutId id="2147483880" r:id="rId10"/>
    <p:sldLayoutId id="2147483881" r:id="rId11"/>
    <p:sldLayoutId id="2147483883" r:id="rId12"/>
    <p:sldLayoutId id="2147483882" r:id="rId13"/>
    <p:sldLayoutId id="2147483884" r:id="rId14"/>
    <p:sldLayoutId id="2147483870" r:id="rId15"/>
    <p:sldLayoutId id="2147483871" r:id="rId16"/>
    <p:sldLayoutId id="2147483872" r:id="rId17"/>
    <p:sldLayoutId id="2147483873" r:id="rId18"/>
    <p:sldLayoutId id="2147483874" r:id="rId19"/>
    <p:sldLayoutId id="2147483892" r:id="rId20"/>
    <p:sldLayoutId id="2147483885" r:id="rId21"/>
    <p:sldLayoutId id="2147483886" r:id="rId22"/>
    <p:sldLayoutId id="2147483890" r:id="rId23"/>
    <p:sldLayoutId id="2147483889" r:id="rId24"/>
    <p:sldLayoutId id="2147483875" r:id="rId25"/>
    <p:sldLayoutId id="2147483876" r:id="rId26"/>
    <p:sldLayoutId id="2147483877" r:id="rId27"/>
    <p:sldLayoutId id="2147483894" r:id="rId28"/>
    <p:sldLayoutId id="2147483895" r:id="rId29"/>
    <p:sldLayoutId id="2147483896" r:id="rId30"/>
    <p:sldLayoutId id="2147483897" r:id="rId31"/>
    <p:sldLayoutId id="2147483898" r:id="rId32"/>
    <p:sldLayoutId id="2147483900" r:id="rId33"/>
    <p:sldLayoutId id="2147483901" r:id="rId34"/>
  </p:sldLayoutIdLst>
  <p:hf hdr="0" dt="0"/>
  <p:txStyles>
    <p:titleStyle>
      <a:lvl1pPr algn="l" defTabSz="731838" rtl="0" eaLnBrk="0" fontAlgn="base" hangingPunct="0">
        <a:lnSpc>
          <a:spcPct val="90000"/>
        </a:lnSpc>
        <a:spcBef>
          <a:spcPct val="0"/>
        </a:spcBef>
        <a:spcAft>
          <a:spcPct val="0"/>
        </a:spcAft>
        <a:defRPr sz="2800" kern="1200">
          <a:solidFill>
            <a:schemeClr val="accent1"/>
          </a:solidFill>
          <a:latin typeface="+mj-lt"/>
          <a:ea typeface="ＭＳ Ｐゴシック" charset="0"/>
          <a:cs typeface="ＭＳ Ｐゴシック" charset="0"/>
        </a:defRPr>
      </a:lvl1pPr>
      <a:lvl2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2pPr>
      <a:lvl3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3pPr>
      <a:lvl4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4pPr>
      <a:lvl5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5pPr>
      <a:lvl6pPr marL="4572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6pPr>
      <a:lvl7pPr marL="9144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7pPr>
      <a:lvl8pPr marL="13716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8pPr>
      <a:lvl9pPr marL="18288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9pPr>
    </p:titleStyle>
    <p:body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732447" rtl="0" eaLnBrk="1" latinLnBrk="0" hangingPunct="1">
        <a:defRPr sz="1500" kern="1200">
          <a:solidFill>
            <a:schemeClr val="tx1"/>
          </a:solidFill>
          <a:latin typeface="+mn-lt"/>
          <a:ea typeface="+mn-ea"/>
          <a:cs typeface="+mn-cs"/>
        </a:defRPr>
      </a:lvl1pPr>
      <a:lvl2pPr marL="366224" algn="l" defTabSz="732447" rtl="0" eaLnBrk="1" latinLnBrk="0" hangingPunct="1">
        <a:defRPr sz="1500" kern="1200">
          <a:solidFill>
            <a:schemeClr val="tx1"/>
          </a:solidFill>
          <a:latin typeface="+mn-lt"/>
          <a:ea typeface="+mn-ea"/>
          <a:cs typeface="+mn-cs"/>
        </a:defRPr>
      </a:lvl2pPr>
      <a:lvl3pPr marL="732447" algn="l" defTabSz="732447" rtl="0" eaLnBrk="1" latinLnBrk="0" hangingPunct="1">
        <a:defRPr sz="1500" kern="1200">
          <a:solidFill>
            <a:schemeClr val="tx1"/>
          </a:solidFill>
          <a:latin typeface="+mn-lt"/>
          <a:ea typeface="+mn-ea"/>
          <a:cs typeface="+mn-cs"/>
        </a:defRPr>
      </a:lvl3pPr>
      <a:lvl4pPr marL="1098669" algn="l" defTabSz="732447" rtl="0" eaLnBrk="1" latinLnBrk="0" hangingPunct="1">
        <a:defRPr sz="1500" kern="1200">
          <a:solidFill>
            <a:schemeClr val="tx1"/>
          </a:solidFill>
          <a:latin typeface="+mn-lt"/>
          <a:ea typeface="+mn-ea"/>
          <a:cs typeface="+mn-cs"/>
        </a:defRPr>
      </a:lvl4pPr>
      <a:lvl5pPr marL="1464893" algn="l" defTabSz="732447" rtl="0" eaLnBrk="1" latinLnBrk="0" hangingPunct="1">
        <a:defRPr sz="1500" kern="1200">
          <a:solidFill>
            <a:schemeClr val="tx1"/>
          </a:solidFill>
          <a:latin typeface="+mn-lt"/>
          <a:ea typeface="+mn-ea"/>
          <a:cs typeface="+mn-cs"/>
        </a:defRPr>
      </a:lvl5pPr>
      <a:lvl6pPr marL="1831117" algn="l" defTabSz="732447" rtl="0" eaLnBrk="1" latinLnBrk="0" hangingPunct="1">
        <a:defRPr sz="1500" kern="1200">
          <a:solidFill>
            <a:schemeClr val="tx1"/>
          </a:solidFill>
          <a:latin typeface="+mn-lt"/>
          <a:ea typeface="+mn-ea"/>
          <a:cs typeface="+mn-cs"/>
        </a:defRPr>
      </a:lvl6pPr>
      <a:lvl7pPr marL="2197340" algn="l" defTabSz="732447" rtl="0" eaLnBrk="1" latinLnBrk="0" hangingPunct="1">
        <a:defRPr sz="1500" kern="1200">
          <a:solidFill>
            <a:schemeClr val="tx1"/>
          </a:solidFill>
          <a:latin typeface="+mn-lt"/>
          <a:ea typeface="+mn-ea"/>
          <a:cs typeface="+mn-cs"/>
        </a:defRPr>
      </a:lvl7pPr>
      <a:lvl8pPr marL="2563563" algn="l" defTabSz="732447" rtl="0" eaLnBrk="1" latinLnBrk="0" hangingPunct="1">
        <a:defRPr sz="1500" kern="1200">
          <a:solidFill>
            <a:schemeClr val="tx1"/>
          </a:solidFill>
          <a:latin typeface="+mn-lt"/>
          <a:ea typeface="+mn-ea"/>
          <a:cs typeface="+mn-cs"/>
        </a:defRPr>
      </a:lvl8pPr>
      <a:lvl9pPr marL="2929787" algn="l" defTabSz="732447"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5.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87.sv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 Id="rId22" Type="http://schemas.openxmlformats.org/officeDocument/2006/relationships/image" Target="../media/image85.sv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106.png"/><Relationship Id="rId7"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107.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111.svg"/><Relationship Id="rId5" Type="http://schemas.openxmlformats.org/officeDocument/2006/relationships/image" Target="../media/image110.png"/><Relationship Id="rId10" Type="http://schemas.openxmlformats.org/officeDocument/2006/relationships/image" Target="../media/image115.svg"/><Relationship Id="rId4" Type="http://schemas.openxmlformats.org/officeDocument/2006/relationships/image" Target="../media/image109.svg"/><Relationship Id="rId9" Type="http://schemas.openxmlformats.org/officeDocument/2006/relationships/image" Target="../media/image114.png"/></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slides/_rels/slide3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90.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58.png"/><Relationship Id="rId9" Type="http://schemas.openxmlformats.org/officeDocument/2006/relationships/image" Target="../media/image129.png"/><Relationship Id="rId14" Type="http://schemas.openxmlformats.org/officeDocument/2006/relationships/image" Target="../media/image134.svg"/></Relationships>
</file>

<file path=ppt/slides/_rels/slide3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90.png"/><Relationship Id="rId7" Type="http://schemas.openxmlformats.org/officeDocument/2006/relationships/image" Target="../media/image127.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44.xml"/><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141.png"/><Relationship Id="rId5" Type="http://schemas.openxmlformats.org/officeDocument/2006/relationships/image" Target="../media/image140.jpeg"/><Relationship Id="rId4" Type="http://schemas.openxmlformats.org/officeDocument/2006/relationships/image" Target="../media/image13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15.xml"/><Relationship Id="rId4" Type="http://schemas.openxmlformats.org/officeDocument/2006/relationships/image" Target="../media/image14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45.jpeg"/></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147.png"/></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7.xml"/><Relationship Id="rId1" Type="http://schemas.openxmlformats.org/officeDocument/2006/relationships/slideLayout" Target="../slideLayouts/slideLayout15.xml"/><Relationship Id="rId4" Type="http://schemas.openxmlformats.org/officeDocument/2006/relationships/image" Target="../media/image149.svg"/></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8.xml"/><Relationship Id="rId1" Type="http://schemas.openxmlformats.org/officeDocument/2006/relationships/slideLayout" Target="../slideLayouts/slideLayout16.xml"/><Relationship Id="rId5" Type="http://schemas.openxmlformats.org/officeDocument/2006/relationships/image" Target="../media/image152.png"/><Relationship Id="rId4" Type="http://schemas.openxmlformats.org/officeDocument/2006/relationships/image" Target="../media/image151.png"/></Relationships>
</file>

<file path=ppt/slides/_rels/slide5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6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54.png"/><Relationship Id="rId7" Type="http://schemas.openxmlformats.org/officeDocument/2006/relationships/image" Target="../media/image157.png"/><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156.png"/><Relationship Id="rId11" Type="http://schemas.openxmlformats.org/officeDocument/2006/relationships/image" Target="../media/image158.png"/><Relationship Id="rId5" Type="http://schemas.openxmlformats.org/officeDocument/2006/relationships/image" Target="../media/image155.png"/><Relationship Id="rId10" Type="http://schemas.openxmlformats.org/officeDocument/2006/relationships/image" Target="../media/image89.png"/><Relationship Id="rId4" Type="http://schemas.openxmlformats.org/officeDocument/2006/relationships/image" Target="../media/image85.svg"/><Relationship Id="rId9" Type="http://schemas.openxmlformats.org/officeDocument/2006/relationships/image" Target="../media/image88.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58.png"/><Relationship Id="rId7" Type="http://schemas.openxmlformats.org/officeDocument/2006/relationships/image" Target="../media/image85.svg"/><Relationship Id="rId2" Type="http://schemas.openxmlformats.org/officeDocument/2006/relationships/notesSlide" Target="../notesSlides/notesSlide63.xml"/><Relationship Id="rId1" Type="http://schemas.openxmlformats.org/officeDocument/2006/relationships/slideLayout" Target="../slideLayouts/slideLayout15.xml"/><Relationship Id="rId6" Type="http://schemas.openxmlformats.org/officeDocument/2006/relationships/image" Target="../media/image154.png"/><Relationship Id="rId11" Type="http://schemas.openxmlformats.org/officeDocument/2006/relationships/image" Target="../media/image160.png"/><Relationship Id="rId5" Type="http://schemas.openxmlformats.org/officeDocument/2006/relationships/image" Target="../media/image89.png"/><Relationship Id="rId10" Type="http://schemas.openxmlformats.org/officeDocument/2006/relationships/image" Target="../media/image157.png"/><Relationship Id="rId4" Type="http://schemas.openxmlformats.org/officeDocument/2006/relationships/image" Target="../media/image88.png"/><Relationship Id="rId9" Type="http://schemas.openxmlformats.org/officeDocument/2006/relationships/image" Target="../media/image15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7.png"/><Relationship Id="rId3" Type="http://schemas.openxmlformats.org/officeDocument/2006/relationships/image" Target="../media/image161.png"/><Relationship Id="rId7" Type="http://schemas.openxmlformats.org/officeDocument/2006/relationships/image" Target="../media/image163.png"/><Relationship Id="rId12" Type="http://schemas.openxmlformats.org/officeDocument/2006/relationships/image" Target="../media/image122.svg"/><Relationship Id="rId2" Type="http://schemas.openxmlformats.org/officeDocument/2006/relationships/notesSlide" Target="../notesSlides/notesSlide66.xml"/><Relationship Id="rId16" Type="http://schemas.openxmlformats.org/officeDocument/2006/relationships/image" Target="../media/image170.svg"/><Relationship Id="rId1" Type="http://schemas.openxmlformats.org/officeDocument/2006/relationships/slideLayout" Target="../slideLayouts/slideLayout15.xml"/><Relationship Id="rId6" Type="http://schemas.openxmlformats.org/officeDocument/2006/relationships/image" Target="../media/image162.png"/><Relationship Id="rId11" Type="http://schemas.openxmlformats.org/officeDocument/2006/relationships/image" Target="../media/image121.png"/><Relationship Id="rId5" Type="http://schemas.openxmlformats.org/officeDocument/2006/relationships/image" Target="../media/image58.png"/><Relationship Id="rId15" Type="http://schemas.openxmlformats.org/officeDocument/2006/relationships/image" Target="../media/image169.png"/><Relationship Id="rId10" Type="http://schemas.openxmlformats.org/officeDocument/2006/relationships/image" Target="../media/image166.png"/><Relationship Id="rId4" Type="http://schemas.openxmlformats.org/officeDocument/2006/relationships/image" Target="../media/image89.png"/><Relationship Id="rId9" Type="http://schemas.openxmlformats.org/officeDocument/2006/relationships/image" Target="../media/image165.png"/><Relationship Id="rId14" Type="http://schemas.openxmlformats.org/officeDocument/2006/relationships/image" Target="../media/image168.svg"/></Relationships>
</file>

<file path=ppt/slides/_rels/slide67.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1.png"/><Relationship Id="rId7" Type="http://schemas.openxmlformats.org/officeDocument/2006/relationships/image" Target="../media/image174.png"/><Relationship Id="rId2" Type="http://schemas.openxmlformats.org/officeDocument/2006/relationships/notesSlide" Target="../notesSlides/notesSlide67.xml"/><Relationship Id="rId1" Type="http://schemas.openxmlformats.org/officeDocument/2006/relationships/slideLayout" Target="../slideLayouts/slideLayout15.xml"/><Relationship Id="rId6" Type="http://schemas.openxmlformats.org/officeDocument/2006/relationships/image" Target="../media/image173.png"/><Relationship Id="rId11" Type="http://schemas.openxmlformats.org/officeDocument/2006/relationships/image" Target="../media/image90.png"/><Relationship Id="rId5" Type="http://schemas.openxmlformats.org/officeDocument/2006/relationships/image" Target="../media/image172.png"/><Relationship Id="rId10" Type="http://schemas.openxmlformats.org/officeDocument/2006/relationships/image" Target="../media/image177.svg"/><Relationship Id="rId4" Type="http://schemas.openxmlformats.org/officeDocument/2006/relationships/image" Target="../media/image59.png"/><Relationship Id="rId9" Type="http://schemas.openxmlformats.org/officeDocument/2006/relationships/image" Target="../media/image176.png"/></Relationships>
</file>

<file path=ppt/slides/_rels/slide68.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68.xml"/><Relationship Id="rId1" Type="http://schemas.openxmlformats.org/officeDocument/2006/relationships/slideLayout" Target="../slideLayouts/slideLayout34.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15.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2.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18" Type="http://schemas.openxmlformats.org/officeDocument/2006/relationships/image" Target="../media/image81.sv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svg"/><Relationship Id="rId17" Type="http://schemas.openxmlformats.org/officeDocument/2006/relationships/image" Target="../media/image80.png"/><Relationship Id="rId2" Type="http://schemas.openxmlformats.org/officeDocument/2006/relationships/notesSlide" Target="../notesSlides/notesSlide72.xml"/><Relationship Id="rId16" Type="http://schemas.openxmlformats.org/officeDocument/2006/relationships/image" Target="../media/image79.svg"/><Relationship Id="rId20" Type="http://schemas.openxmlformats.org/officeDocument/2006/relationships/image" Target="../media/image83.svg"/><Relationship Id="rId1" Type="http://schemas.openxmlformats.org/officeDocument/2006/relationships/slideLayout" Target="../slideLayouts/slideLayout15.xml"/><Relationship Id="rId6" Type="http://schemas.openxmlformats.org/officeDocument/2006/relationships/image" Target="../media/image69.svg"/><Relationship Id="rId11" Type="http://schemas.openxmlformats.org/officeDocument/2006/relationships/image" Target="../media/image74.png"/><Relationship Id="rId24" Type="http://schemas.openxmlformats.org/officeDocument/2006/relationships/image" Target="../media/image87.sv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svg"/><Relationship Id="rId19" Type="http://schemas.openxmlformats.org/officeDocument/2006/relationships/image" Target="../media/image82.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 Id="rId22" Type="http://schemas.openxmlformats.org/officeDocument/2006/relationships/image" Target="../media/image85.svg"/></Relationships>
</file>

<file path=ppt/slides/_rels/slide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1 </a:t>
            </a:r>
            <a:br>
              <a:rPr lang="en-US" dirty="0"/>
            </a:br>
            <a:r>
              <a:rPr lang="en-US" dirty="0">
                <a:solidFill>
                  <a:srgbClr val="0067C5"/>
                </a:solidFill>
              </a:rPr>
              <a:t>Data Fabric</a:t>
            </a:r>
            <a:r>
              <a:rPr lang="en-US" dirty="0"/>
              <a:t> Overview </a:t>
            </a:r>
          </a:p>
        </p:txBody>
      </p:sp>
      <p:sp>
        <p:nvSpPr>
          <p:cNvPr id="5" name="Footer Placeholder 6"/>
          <p:cNvSpPr>
            <a:spLocks noGrp="1"/>
          </p:cNvSpPr>
          <p:nvPr>
            <p:ph type="ftr" sz="quarter" idx="3"/>
          </p:nvPr>
        </p:nvSpPr>
        <p:spPr>
          <a:xfrm>
            <a:off x="211138" y="5202487"/>
            <a:ext cx="3037220" cy="200025"/>
          </a:xfrm>
        </p:spPr>
        <p:txBody>
          <a:bodyPr/>
          <a:lstStyle/>
          <a:p>
            <a:pPr>
              <a:defRPr/>
            </a:pPr>
            <a:r>
              <a:rPr lang="en-US"/>
              <a:t>© 2019 NetApp, Inc. All rights reserved. </a:t>
            </a:r>
            <a:endParaRPr lang="en-US" dirty="0"/>
          </a:p>
        </p:txBody>
      </p:sp>
      <p:sp>
        <p:nvSpPr>
          <p:cNvPr id="7" name="Slide Number Placeholder 3">
            <a:extLst>
              <a:ext uri="{FF2B5EF4-FFF2-40B4-BE49-F238E27FC236}">
                <a16:creationId xmlns:a16="http://schemas.microsoft.com/office/drawing/2014/main" id="{17971D00-319F-4049-982E-C33FE4B0A685}"/>
              </a:ext>
            </a:extLst>
          </p:cNvPr>
          <p:cNvSpPr txBox="1">
            <a:spLocks/>
          </p:cNvSpPr>
          <p:nvPr/>
        </p:nvSpPr>
        <p:spPr>
          <a:xfrm>
            <a:off x="8889543" y="5189118"/>
            <a:ext cx="671050" cy="2000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2978B7E-5EBE-134C-B481-E4E8CA36F800}" type="slidenum">
              <a:rPr lang="en-US" sz="1200" smtClean="0">
                <a:solidFill>
                  <a:schemeClr val="bg1">
                    <a:lumMod val="50000"/>
                  </a:schemeClr>
                </a:solidFill>
              </a:rPr>
              <a:pPr algn="r"/>
              <a:t>1</a:t>
            </a:fld>
            <a:endParaRPr lang="en-US" sz="1200" dirty="0">
              <a:solidFill>
                <a:schemeClr val="bg1">
                  <a:lumMod val="50000"/>
                </a:schemeClr>
              </a:solidFill>
            </a:endParaRPr>
          </a:p>
        </p:txBody>
      </p:sp>
      <p:sp>
        <p:nvSpPr>
          <p:cNvPr id="3" name="Slide Number Placeholder 2">
            <a:extLst>
              <a:ext uri="{FF2B5EF4-FFF2-40B4-BE49-F238E27FC236}">
                <a16:creationId xmlns:a16="http://schemas.microsoft.com/office/drawing/2014/main" id="{7BECD1B7-F948-AF4A-83C0-DA9C2B1A4A22}"/>
              </a:ext>
            </a:extLst>
          </p:cNvPr>
          <p:cNvSpPr>
            <a:spLocks noGrp="1"/>
          </p:cNvSpPr>
          <p:nvPr>
            <p:ph type="sldNum" sz="quarter" idx="4"/>
          </p:nvPr>
        </p:nvSpPr>
        <p:spPr/>
        <p:txBody>
          <a:bodyPr/>
          <a:lstStyle/>
          <a:p>
            <a:fld id="{92978B7E-5EBE-134C-B481-E4E8CA36F800}" type="slidenum">
              <a:rPr lang="en-US" smtClean="0">
                <a:solidFill>
                  <a:srgbClr val="898989"/>
                </a:solidFill>
              </a:rPr>
              <a:pPr/>
              <a:t>1</a:t>
            </a:fld>
            <a:endParaRPr lang="en-US" dirty="0">
              <a:solidFill>
                <a:srgbClr val="898989"/>
              </a:solidFill>
            </a:endParaRPr>
          </a:p>
        </p:txBody>
      </p:sp>
    </p:spTree>
    <p:extLst>
      <p:ext uri="{BB962C8B-B14F-4D97-AF65-F5344CB8AC3E}">
        <p14:creationId xmlns:p14="http://schemas.microsoft.com/office/powerpoint/2010/main" val="1738181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2B8F65-7F8F-4E6C-A6E9-587C78F9B181}"/>
              </a:ext>
            </a:extLst>
          </p:cNvPr>
          <p:cNvSpPr>
            <a:spLocks noGrp="1"/>
          </p:cNvSpPr>
          <p:nvPr>
            <p:ph type="title"/>
          </p:nvPr>
        </p:nvSpPr>
        <p:spPr/>
        <p:txBody>
          <a:bodyPr/>
          <a:lstStyle/>
          <a:p>
            <a:r>
              <a:rPr lang="en-US" dirty="0">
                <a:solidFill>
                  <a:srgbClr val="0067C5"/>
                </a:solidFill>
              </a:rPr>
              <a:t>Multiple Cloud Choice</a:t>
            </a:r>
            <a:r>
              <a:rPr lang="en-US" dirty="0"/>
              <a:t> with NetApp Private Storage (NPS)</a:t>
            </a:r>
          </a:p>
        </p:txBody>
      </p:sp>
      <p:sp>
        <p:nvSpPr>
          <p:cNvPr id="4" name="Text Placeholder 3">
            <a:extLst>
              <a:ext uri="{FF2B5EF4-FFF2-40B4-BE49-F238E27FC236}">
                <a16:creationId xmlns:a16="http://schemas.microsoft.com/office/drawing/2014/main" id="{5B0A8841-67A6-D74D-A7B7-6B05F1574C49}"/>
              </a:ext>
            </a:extLst>
          </p:cNvPr>
          <p:cNvSpPr>
            <a:spLocks noGrp="1"/>
          </p:cNvSpPr>
          <p:nvPr>
            <p:ph type="body" idx="10"/>
          </p:nvPr>
        </p:nvSpPr>
        <p:spPr/>
        <p:txBody>
          <a:bodyPr/>
          <a:lstStyle/>
          <a:p>
            <a:endParaRPr lang="en-US"/>
          </a:p>
        </p:txBody>
      </p:sp>
      <p:sp>
        <p:nvSpPr>
          <p:cNvPr id="2" name="Slide Number Placeholder 1">
            <a:extLst>
              <a:ext uri="{FF2B5EF4-FFF2-40B4-BE49-F238E27FC236}">
                <a16:creationId xmlns:a16="http://schemas.microsoft.com/office/drawing/2014/main" id="{938AC490-35D0-0244-B207-CDC166F6FA41}"/>
              </a:ext>
            </a:extLst>
          </p:cNvPr>
          <p:cNvSpPr>
            <a:spLocks noGrp="1"/>
          </p:cNvSpPr>
          <p:nvPr>
            <p:ph type="sldNum" sz="quarter" idx="4"/>
          </p:nvPr>
        </p:nvSpPr>
        <p:spPr/>
        <p:txBody>
          <a:bodyPr/>
          <a:lstStyle/>
          <a:p>
            <a:fld id="{92978B7E-5EBE-134C-B481-E4E8CA36F800}" type="slidenum">
              <a:rPr lang="en-US" smtClean="0"/>
              <a:pPr/>
              <a:t>10</a:t>
            </a:fld>
            <a:endParaRPr lang="en-US" dirty="0"/>
          </a:p>
        </p:txBody>
      </p:sp>
      <p:sp>
        <p:nvSpPr>
          <p:cNvPr id="8" name="Text Placeholder 7">
            <a:extLst>
              <a:ext uri="{FF2B5EF4-FFF2-40B4-BE49-F238E27FC236}">
                <a16:creationId xmlns:a16="http://schemas.microsoft.com/office/drawing/2014/main" id="{86E755FA-60A8-A445-B8C1-DE6FDF0CFB92}"/>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D1663133-FB0A-4C6C-A2EB-B60B9826B819}"/>
              </a:ext>
            </a:extLst>
          </p:cNvPr>
          <p:cNvSpPr>
            <a:spLocks noGrp="1"/>
          </p:cNvSpPr>
          <p:nvPr>
            <p:ph type="ftr" sz="quarter" idx="3"/>
          </p:nvPr>
        </p:nvSpPr>
        <p:spPr/>
        <p:txBody>
          <a:bodyPr/>
          <a:lstStyle/>
          <a:p>
            <a:r>
              <a:rPr lang="en-US"/>
              <a:t>© 2019 NetApp, Inc. All rights reserved. </a:t>
            </a:r>
            <a:endParaRPr lang="en-US" dirty="0"/>
          </a:p>
        </p:txBody>
      </p:sp>
      <p:sp>
        <p:nvSpPr>
          <p:cNvPr id="11" name="Rectangle 10">
            <a:extLst>
              <a:ext uri="{FF2B5EF4-FFF2-40B4-BE49-F238E27FC236}">
                <a16:creationId xmlns:a16="http://schemas.microsoft.com/office/drawing/2014/main" id="{49FA95CC-6539-42DE-B32B-71DE376927D9}"/>
              </a:ext>
            </a:extLst>
          </p:cNvPr>
          <p:cNvSpPr/>
          <p:nvPr/>
        </p:nvSpPr>
        <p:spPr>
          <a:xfrm>
            <a:off x="317403" y="1282171"/>
            <a:ext cx="439055" cy="42616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lnSpc>
                <a:spcPct val="95000"/>
              </a:lnSpc>
            </a:pPr>
            <a:r>
              <a:rPr lang="en-US" sz="1600" b="1" dirty="0"/>
              <a:t>1</a:t>
            </a:r>
          </a:p>
        </p:txBody>
      </p:sp>
      <p:sp>
        <p:nvSpPr>
          <p:cNvPr id="12" name="Rectangle 11">
            <a:extLst>
              <a:ext uri="{FF2B5EF4-FFF2-40B4-BE49-F238E27FC236}">
                <a16:creationId xmlns:a16="http://schemas.microsoft.com/office/drawing/2014/main" id="{0514382C-5037-409C-89FA-AACE9929A3D8}"/>
              </a:ext>
            </a:extLst>
          </p:cNvPr>
          <p:cNvSpPr/>
          <p:nvPr/>
        </p:nvSpPr>
        <p:spPr>
          <a:xfrm>
            <a:off x="3444651" y="1282171"/>
            <a:ext cx="439055" cy="42616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lnSpc>
                <a:spcPct val="95000"/>
              </a:lnSpc>
            </a:pPr>
            <a:r>
              <a:rPr lang="en-US" sz="1600" b="1" dirty="0"/>
              <a:t>2</a:t>
            </a:r>
          </a:p>
        </p:txBody>
      </p:sp>
      <p:sp>
        <p:nvSpPr>
          <p:cNvPr id="13" name="Rectangle 12">
            <a:extLst>
              <a:ext uri="{FF2B5EF4-FFF2-40B4-BE49-F238E27FC236}">
                <a16:creationId xmlns:a16="http://schemas.microsoft.com/office/drawing/2014/main" id="{CECC3670-503F-4FCD-B7C6-7B77952707FA}"/>
              </a:ext>
            </a:extLst>
          </p:cNvPr>
          <p:cNvSpPr/>
          <p:nvPr/>
        </p:nvSpPr>
        <p:spPr>
          <a:xfrm>
            <a:off x="6571900" y="1282171"/>
            <a:ext cx="438770" cy="426164"/>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lnSpc>
                <a:spcPct val="95000"/>
              </a:lnSpc>
            </a:pPr>
            <a:r>
              <a:rPr lang="en-US" sz="1600" b="1" dirty="0"/>
              <a:t>3</a:t>
            </a:r>
          </a:p>
        </p:txBody>
      </p:sp>
      <p:sp>
        <p:nvSpPr>
          <p:cNvPr id="14" name="Content Placeholder 2">
            <a:extLst>
              <a:ext uri="{FF2B5EF4-FFF2-40B4-BE49-F238E27FC236}">
                <a16:creationId xmlns:a16="http://schemas.microsoft.com/office/drawing/2014/main" id="{A72B26F9-496F-4D36-986E-97D1481D93B2}"/>
              </a:ext>
            </a:extLst>
          </p:cNvPr>
          <p:cNvSpPr txBox="1">
            <a:spLocks/>
          </p:cNvSpPr>
          <p:nvPr/>
        </p:nvSpPr>
        <p:spPr bwMode="auto">
          <a:xfrm>
            <a:off x="288549" y="1804753"/>
            <a:ext cx="3568556" cy="2370246"/>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298450" indent="-298450" algn="l" rtl="0" eaLnBrk="0" fontAlgn="base" hangingPunct="0">
              <a:spcBef>
                <a:spcPts val="676"/>
              </a:spcBef>
              <a:spcAft>
                <a:spcPct val="0"/>
              </a:spcAft>
              <a:buClr>
                <a:schemeClr val="accent2"/>
              </a:buClr>
              <a:buFont typeface="Wingdings 2" pitchFamily="18" charset="2"/>
              <a:buChar char="¡"/>
              <a:defRPr sz="2800">
                <a:solidFill>
                  <a:schemeClr val="tx1"/>
                </a:solidFill>
                <a:latin typeface="+mn-lt"/>
                <a:ea typeface="+mn-ea"/>
                <a:cs typeface="+mn-cs"/>
              </a:defRPr>
            </a:lvl1pPr>
            <a:lvl2pPr marL="636588" indent="-336550" algn="l" rtl="0" eaLnBrk="0" fontAlgn="base" hangingPunct="0">
              <a:spcBef>
                <a:spcPts val="624"/>
              </a:spcBef>
              <a:spcAft>
                <a:spcPct val="0"/>
              </a:spcAft>
              <a:buFont typeface="Arial" charset="0"/>
              <a:buChar char="–"/>
              <a:defRPr sz="2600">
                <a:solidFill>
                  <a:schemeClr val="tx1"/>
                </a:solidFill>
                <a:latin typeface="+mn-lt"/>
              </a:defRPr>
            </a:lvl2pPr>
            <a:lvl3pPr marL="927100" indent="-288925" algn="l" rtl="0" eaLnBrk="0" fontAlgn="base" hangingPunct="0">
              <a:spcBef>
                <a:spcPts val="576"/>
              </a:spcBef>
              <a:spcAft>
                <a:spcPct val="0"/>
              </a:spcAft>
              <a:buFont typeface="Wingdings 2" pitchFamily="18" charset="2"/>
              <a:buChar char="¡"/>
              <a:defRPr sz="2400">
                <a:solidFill>
                  <a:schemeClr val="tx1"/>
                </a:solidFill>
                <a:latin typeface="+mn-lt"/>
              </a:defRPr>
            </a:lvl3pPr>
            <a:lvl4pPr marL="1236663" indent="-307975" algn="l" rtl="0" eaLnBrk="0" fontAlgn="base" hangingPunct="0">
              <a:spcBef>
                <a:spcPts val="480"/>
              </a:spcBef>
              <a:spcAft>
                <a:spcPct val="0"/>
              </a:spcAft>
              <a:buFont typeface="Arial" charset="0"/>
              <a:buChar char="–"/>
              <a:defRPr sz="2000">
                <a:solidFill>
                  <a:schemeClr val="tx1"/>
                </a:solidFill>
                <a:latin typeface="+mn-lt"/>
              </a:defRPr>
            </a:lvl4pPr>
            <a:lvl5pPr marL="1504950" indent="-266700" algn="l" rtl="0" eaLnBrk="0" fontAlgn="base" hangingPunct="0">
              <a:spcBef>
                <a:spcPts val="480"/>
              </a:spcBef>
              <a:spcAft>
                <a:spcPct val="0"/>
              </a:spcAft>
              <a:buFont typeface="Wingdings 2" pitchFamily="18" charset="2"/>
              <a:buChar char="¡"/>
              <a:defRPr sz="2000">
                <a:solidFill>
                  <a:schemeClr val="tx1"/>
                </a:solidFill>
                <a:latin typeface="+mn-lt"/>
              </a:defRPr>
            </a:lvl5pPr>
            <a:lvl6pPr marL="1962150" indent="-266700" algn="l" rtl="0" fontAlgn="base">
              <a:spcBef>
                <a:spcPct val="20000"/>
              </a:spcBef>
              <a:spcAft>
                <a:spcPct val="0"/>
              </a:spcAft>
              <a:buFont typeface="Wingdings 2" pitchFamily="18" charset="2"/>
              <a:buChar char="¡"/>
              <a:defRPr sz="2000">
                <a:solidFill>
                  <a:schemeClr val="tx1"/>
                </a:solidFill>
                <a:latin typeface="+mn-lt"/>
              </a:defRPr>
            </a:lvl6pPr>
            <a:lvl7pPr marL="2419350" indent="-266700" algn="l" rtl="0" fontAlgn="base">
              <a:spcBef>
                <a:spcPct val="20000"/>
              </a:spcBef>
              <a:spcAft>
                <a:spcPct val="0"/>
              </a:spcAft>
              <a:buFont typeface="Wingdings 2" pitchFamily="18" charset="2"/>
              <a:buChar char="¡"/>
              <a:defRPr sz="2000">
                <a:solidFill>
                  <a:schemeClr val="tx1"/>
                </a:solidFill>
                <a:latin typeface="+mn-lt"/>
              </a:defRPr>
            </a:lvl7pPr>
            <a:lvl8pPr marL="2876550" indent="-266700" algn="l" rtl="0" fontAlgn="base">
              <a:spcBef>
                <a:spcPct val="20000"/>
              </a:spcBef>
              <a:spcAft>
                <a:spcPct val="0"/>
              </a:spcAft>
              <a:buFont typeface="Wingdings 2" pitchFamily="18" charset="2"/>
              <a:buChar char="¡"/>
              <a:defRPr sz="2000">
                <a:solidFill>
                  <a:schemeClr val="tx1"/>
                </a:solidFill>
                <a:latin typeface="+mn-lt"/>
              </a:defRPr>
            </a:lvl8pPr>
            <a:lvl9pPr marL="3333750" indent="-266700" algn="l" rtl="0" fontAlgn="base">
              <a:spcBef>
                <a:spcPct val="20000"/>
              </a:spcBef>
              <a:spcAft>
                <a:spcPct val="0"/>
              </a:spcAft>
              <a:buFont typeface="Wingdings 2" pitchFamily="18" charset="2"/>
              <a:buChar char="¡"/>
              <a:defRPr sz="2000">
                <a:solidFill>
                  <a:schemeClr val="tx1"/>
                </a:solidFill>
                <a:latin typeface="+mn-lt"/>
              </a:defRPr>
            </a:lvl9pPr>
          </a:lstStyle>
          <a:p>
            <a:pPr marL="185420" indent="-185420">
              <a:spcBef>
                <a:spcPts val="960"/>
              </a:spcBef>
              <a:buClr>
                <a:srgbClr val="80B737"/>
              </a:buClr>
              <a:buFont typeface="Wingdings" pitchFamily="2" charset="2"/>
              <a:buChar char="§"/>
              <a:defRPr/>
            </a:pPr>
            <a:r>
              <a:rPr lang="en-US" sz="1400" kern="0" dirty="0">
                <a:solidFill>
                  <a:srgbClr val="000000"/>
                </a:solidFill>
                <a:latin typeface="+mj-lt"/>
              </a:rPr>
              <a:t>Install dedicated NetApp storage in an Equinix cabinet and connect to </a:t>
            </a:r>
            <a:r>
              <a:rPr lang="en-US" sz="1400" kern="0" dirty="0">
                <a:latin typeface="+mj-lt"/>
              </a:rPr>
              <a:t>Equinix Cloud Exchange for </a:t>
            </a:r>
            <a:r>
              <a:rPr lang="en-US" sz="1400" b="1" kern="0" dirty="0">
                <a:solidFill>
                  <a:schemeClr val="accent1"/>
                </a:solidFill>
                <a:latin typeface="+mj-lt"/>
              </a:rPr>
              <a:t>data sovereignty</a:t>
            </a:r>
            <a:endParaRPr lang="en-US" sz="1400" b="1" i="1" kern="0" dirty="0">
              <a:solidFill>
                <a:schemeClr val="accent1"/>
              </a:solidFill>
              <a:latin typeface="+mj-lt"/>
            </a:endParaRPr>
          </a:p>
          <a:p>
            <a:pPr marL="185420" indent="-185420">
              <a:spcBef>
                <a:spcPts val="960"/>
              </a:spcBef>
              <a:buClr>
                <a:srgbClr val="80B737"/>
              </a:buClr>
              <a:buFont typeface="Wingdings" pitchFamily="2" charset="2"/>
              <a:buChar char="§"/>
              <a:defRPr/>
            </a:pPr>
            <a:r>
              <a:rPr lang="en-US" sz="1400" kern="0" dirty="0">
                <a:solidFill>
                  <a:srgbClr val="000000"/>
                </a:solidFill>
                <a:latin typeface="+mj-lt"/>
              </a:rPr>
              <a:t>Replicate the customer’s data to “next to” cloud compute resources</a:t>
            </a:r>
          </a:p>
          <a:p>
            <a:pPr marL="185420" indent="-185420">
              <a:spcBef>
                <a:spcPts val="960"/>
              </a:spcBef>
              <a:buClr>
                <a:srgbClr val="80B737"/>
              </a:buClr>
              <a:buFont typeface="Wingdings" pitchFamily="2" charset="2"/>
              <a:buChar char="§"/>
              <a:defRPr/>
            </a:pPr>
            <a:r>
              <a:rPr lang="en-US" sz="1400" kern="0" dirty="0">
                <a:solidFill>
                  <a:srgbClr val="000000"/>
                </a:solidFill>
              </a:rPr>
              <a:t>Access </a:t>
            </a:r>
            <a:r>
              <a:rPr lang="en-US" sz="1400" b="1" kern="0" dirty="0">
                <a:solidFill>
                  <a:schemeClr val="accent1"/>
                </a:solidFill>
              </a:rPr>
              <a:t>multiple cloud providers</a:t>
            </a:r>
            <a:r>
              <a:rPr lang="en-US" sz="1400" b="1" kern="0" dirty="0">
                <a:solidFill>
                  <a:srgbClr val="000000"/>
                </a:solidFill>
              </a:rPr>
              <a:t> </a:t>
            </a:r>
            <a:r>
              <a:rPr lang="en-US" sz="1400" kern="0" dirty="0">
                <a:solidFill>
                  <a:srgbClr val="000000"/>
                </a:solidFill>
              </a:rPr>
              <a:t>from the controlled data source</a:t>
            </a:r>
            <a:endParaRPr lang="en-US" sz="1400" kern="0" dirty="0">
              <a:solidFill>
                <a:srgbClr val="000000"/>
              </a:solidFill>
              <a:latin typeface="+mj-lt"/>
            </a:endParaRPr>
          </a:p>
          <a:p>
            <a:pPr marL="185420" indent="-185420">
              <a:spcBef>
                <a:spcPts val="960"/>
              </a:spcBef>
              <a:buClr>
                <a:srgbClr val="80B737"/>
              </a:buClr>
              <a:buFont typeface="Wingdings" pitchFamily="2" charset="2"/>
              <a:buChar char="§"/>
              <a:defRPr/>
            </a:pPr>
            <a:r>
              <a:rPr lang="en-US" sz="1400" kern="0" dirty="0">
                <a:solidFill>
                  <a:srgbClr val="000000"/>
                </a:solidFill>
              </a:rPr>
              <a:t>Experience</a:t>
            </a:r>
            <a:r>
              <a:rPr lang="en-US" sz="1400" b="1" kern="0" dirty="0">
                <a:solidFill>
                  <a:schemeClr val="accent1"/>
                </a:solidFill>
                <a:latin typeface="+mj-lt"/>
              </a:rPr>
              <a:t> low</a:t>
            </a:r>
            <a:r>
              <a:rPr lang="en-US" sz="1400" kern="0" dirty="0">
                <a:solidFill>
                  <a:srgbClr val="000000"/>
                </a:solidFill>
                <a:latin typeface="+mj-lt"/>
              </a:rPr>
              <a:t> </a:t>
            </a:r>
            <a:r>
              <a:rPr lang="en-US" sz="1400" b="1" kern="0" dirty="0">
                <a:solidFill>
                  <a:schemeClr val="accent1"/>
                </a:solidFill>
                <a:latin typeface="+mj-lt"/>
              </a:rPr>
              <a:t>latency </a:t>
            </a:r>
            <a:r>
              <a:rPr lang="en-US" sz="1400" kern="0" dirty="0">
                <a:latin typeface="+mj-lt"/>
              </a:rPr>
              <a:t>(2 </a:t>
            </a:r>
            <a:r>
              <a:rPr lang="en-US" sz="1400" kern="0" dirty="0">
                <a:solidFill>
                  <a:srgbClr val="000000"/>
                </a:solidFill>
                <a:latin typeface="+mj-lt"/>
              </a:rPr>
              <a:t>ms</a:t>
            </a:r>
            <a:r>
              <a:rPr lang="en-US" sz="1400" kern="0" dirty="0">
                <a:latin typeface="+mj-lt"/>
              </a:rPr>
              <a:t> and less) through cloud proximity and 10-Gigabit Ethernet (10-GbE) connectivity </a:t>
            </a:r>
            <a:r>
              <a:rPr lang="en-US" sz="1400" kern="0" dirty="0">
                <a:solidFill>
                  <a:srgbClr val="000000"/>
                </a:solidFill>
                <a:latin typeface="+mj-lt"/>
              </a:rPr>
              <a:t>for demanding applications and use cases</a:t>
            </a:r>
          </a:p>
          <a:p>
            <a:pPr marL="185420" indent="-185420">
              <a:spcBef>
                <a:spcPts val="960"/>
              </a:spcBef>
              <a:buClr>
                <a:srgbClr val="80B737"/>
              </a:buClr>
              <a:buFont typeface="Wingdings" pitchFamily="2" charset="2"/>
              <a:buChar char="§"/>
              <a:defRPr/>
            </a:pPr>
            <a:r>
              <a:rPr lang="en-US" sz="1400" kern="0" dirty="0">
                <a:solidFill>
                  <a:srgbClr val="000000"/>
                </a:solidFill>
                <a:latin typeface="+mj-lt"/>
              </a:rPr>
              <a:t>Switch between cloud providers without moving data over a WAN</a:t>
            </a:r>
          </a:p>
        </p:txBody>
      </p:sp>
      <p:sp>
        <p:nvSpPr>
          <p:cNvPr id="16" name="Rectangle 15">
            <a:extLst>
              <a:ext uri="{FF2B5EF4-FFF2-40B4-BE49-F238E27FC236}">
                <a16:creationId xmlns:a16="http://schemas.microsoft.com/office/drawing/2014/main" id="{DA9DADE7-9988-744E-8A76-DAB5E1D61046}"/>
              </a:ext>
            </a:extLst>
          </p:cNvPr>
          <p:cNvSpPr/>
          <p:nvPr/>
        </p:nvSpPr>
        <p:spPr>
          <a:xfrm>
            <a:off x="756457" y="1282171"/>
            <a:ext cx="2441306" cy="426164"/>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lnSpc>
                <a:spcPct val="95000"/>
              </a:lnSpc>
            </a:pPr>
            <a:r>
              <a:rPr lang="en-US" sz="1600" b="1" dirty="0">
                <a:solidFill>
                  <a:schemeClr val="accent2"/>
                </a:solidFill>
              </a:rPr>
              <a:t>Data Sovereignty</a:t>
            </a:r>
          </a:p>
        </p:txBody>
      </p:sp>
      <p:sp>
        <p:nvSpPr>
          <p:cNvPr id="17" name="Rectangle 16">
            <a:extLst>
              <a:ext uri="{FF2B5EF4-FFF2-40B4-BE49-F238E27FC236}">
                <a16:creationId xmlns:a16="http://schemas.microsoft.com/office/drawing/2014/main" id="{DCAA1CE8-ADCF-EF47-BBE2-0399037C35DC}"/>
              </a:ext>
            </a:extLst>
          </p:cNvPr>
          <p:cNvSpPr/>
          <p:nvPr/>
        </p:nvSpPr>
        <p:spPr>
          <a:xfrm>
            <a:off x="3883705" y="1282171"/>
            <a:ext cx="2441306" cy="426164"/>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lnSpc>
                <a:spcPct val="95000"/>
              </a:lnSpc>
            </a:pPr>
            <a:r>
              <a:rPr lang="en-US" sz="1600" b="1" dirty="0" err="1">
                <a:solidFill>
                  <a:schemeClr val="accent1"/>
                </a:solidFill>
              </a:rPr>
              <a:t>Multicloud</a:t>
            </a:r>
            <a:r>
              <a:rPr lang="en-US" sz="1600" b="1" dirty="0">
                <a:solidFill>
                  <a:schemeClr val="accent1"/>
                </a:solidFill>
              </a:rPr>
              <a:t> Choice</a:t>
            </a:r>
          </a:p>
        </p:txBody>
      </p:sp>
      <p:sp>
        <p:nvSpPr>
          <p:cNvPr id="18" name="Rectangle 17">
            <a:extLst>
              <a:ext uri="{FF2B5EF4-FFF2-40B4-BE49-F238E27FC236}">
                <a16:creationId xmlns:a16="http://schemas.microsoft.com/office/drawing/2014/main" id="{2CE181F9-5DB3-474C-BC15-E25364C959B4}"/>
              </a:ext>
            </a:extLst>
          </p:cNvPr>
          <p:cNvSpPr/>
          <p:nvPr/>
        </p:nvSpPr>
        <p:spPr>
          <a:xfrm>
            <a:off x="7010668" y="1282171"/>
            <a:ext cx="2439720" cy="426164"/>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 tIns="36576" rIns="73152" bIns="36576" numCol="1" spcCol="0" rtlCol="0" fromWordArt="0" anchor="ctr" anchorCtr="0" forceAA="0" compatLnSpc="1">
            <a:prstTxWarp prst="textNoShape">
              <a:avLst/>
            </a:prstTxWarp>
            <a:noAutofit/>
          </a:bodyPr>
          <a:lstStyle/>
          <a:p>
            <a:pPr algn="ctr">
              <a:lnSpc>
                <a:spcPct val="95000"/>
              </a:lnSpc>
            </a:pPr>
            <a:r>
              <a:rPr lang="en-US" sz="1600" b="1" dirty="0">
                <a:solidFill>
                  <a:schemeClr val="accent1">
                    <a:lumMod val="75000"/>
                  </a:schemeClr>
                </a:solidFill>
              </a:rPr>
              <a:t>Performance</a:t>
            </a:r>
          </a:p>
        </p:txBody>
      </p:sp>
      <p:grpSp>
        <p:nvGrpSpPr>
          <p:cNvPr id="85" name="Group 84">
            <a:extLst>
              <a:ext uri="{FF2B5EF4-FFF2-40B4-BE49-F238E27FC236}">
                <a16:creationId xmlns:a16="http://schemas.microsoft.com/office/drawing/2014/main" id="{4B5CB23F-7777-8947-8A52-616F0C172800}"/>
              </a:ext>
            </a:extLst>
          </p:cNvPr>
          <p:cNvGrpSpPr/>
          <p:nvPr/>
        </p:nvGrpSpPr>
        <p:grpSpPr>
          <a:xfrm>
            <a:off x="4262760" y="2080454"/>
            <a:ext cx="4779091" cy="2908546"/>
            <a:chOff x="4262760" y="2080454"/>
            <a:chExt cx="4779091" cy="2908546"/>
          </a:xfrm>
        </p:grpSpPr>
        <p:sp>
          <p:nvSpPr>
            <p:cNvPr id="61" name="Rectangle 60">
              <a:extLst>
                <a:ext uri="{FF2B5EF4-FFF2-40B4-BE49-F238E27FC236}">
                  <a16:creationId xmlns:a16="http://schemas.microsoft.com/office/drawing/2014/main" id="{0BBCA9C9-B77D-8C45-849C-7C215B0D8A96}"/>
                </a:ext>
              </a:extLst>
            </p:cNvPr>
            <p:cNvSpPr/>
            <p:nvPr/>
          </p:nvSpPr>
          <p:spPr>
            <a:xfrm>
              <a:off x="6954578" y="2751464"/>
              <a:ext cx="1795366" cy="2095607"/>
            </a:xfrm>
            <a:prstGeom prst="rect">
              <a:avLst/>
            </a:prstGeom>
            <a:solidFill>
              <a:schemeClr val="accent1">
                <a:lumMod val="20000"/>
                <a:lumOff val="8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60" name="Rectangle 59">
              <a:extLst>
                <a:ext uri="{FF2B5EF4-FFF2-40B4-BE49-F238E27FC236}">
                  <a16:creationId xmlns:a16="http://schemas.microsoft.com/office/drawing/2014/main" id="{FE606F44-2229-BC4D-B45C-D264577B35FA}"/>
                </a:ext>
              </a:extLst>
            </p:cNvPr>
            <p:cNvSpPr/>
            <p:nvPr/>
          </p:nvSpPr>
          <p:spPr>
            <a:xfrm>
              <a:off x="7050156" y="2904827"/>
              <a:ext cx="1604211" cy="1870373"/>
            </a:xfrm>
            <a:prstGeom prst="rect">
              <a:avLst/>
            </a:prstGeom>
            <a:solidFill>
              <a:schemeClr val="bg2">
                <a:lumMod val="20000"/>
                <a:lumOff val="80000"/>
              </a:schemeClr>
            </a:solidFill>
            <a:ln w="12700">
              <a:solidFill>
                <a:srgbClr val="FF000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59" name="Rectangle 58">
              <a:extLst>
                <a:ext uri="{FF2B5EF4-FFF2-40B4-BE49-F238E27FC236}">
                  <a16:creationId xmlns:a16="http://schemas.microsoft.com/office/drawing/2014/main" id="{0B4AC4BA-946B-1C42-AA39-3C61999BB527}"/>
                </a:ext>
              </a:extLst>
            </p:cNvPr>
            <p:cNvSpPr/>
            <p:nvPr/>
          </p:nvSpPr>
          <p:spPr>
            <a:xfrm>
              <a:off x="4267200" y="4064000"/>
              <a:ext cx="1604211" cy="711200"/>
            </a:xfrm>
            <a:prstGeom prst="rect">
              <a:avLst/>
            </a:prstGeom>
            <a:solidFill>
              <a:schemeClr val="bg2">
                <a:lumMod val="20000"/>
                <a:lumOff val="8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cxnSp>
          <p:nvCxnSpPr>
            <p:cNvPr id="69" name="Straight Arrow Connector 68">
              <a:extLst>
                <a:ext uri="{FF2B5EF4-FFF2-40B4-BE49-F238E27FC236}">
                  <a16:creationId xmlns:a16="http://schemas.microsoft.com/office/drawing/2014/main" id="{B797D407-A599-E64E-98D5-BFCBE01D553F}"/>
                </a:ext>
              </a:extLst>
            </p:cNvPr>
            <p:cNvCxnSpPr>
              <a:stCxn id="48" idx="0"/>
            </p:cNvCxnSpPr>
            <p:nvPr/>
          </p:nvCxnSpPr>
          <p:spPr>
            <a:xfrm flipH="1" flipV="1">
              <a:off x="7850009" y="2581574"/>
              <a:ext cx="2255" cy="1121627"/>
            </a:xfrm>
            <a:prstGeom prst="straightConnector1">
              <a:avLst/>
            </a:prstGeom>
            <a:ln w="25400">
              <a:solidFill>
                <a:srgbClr val="FF000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CF7EE66-D2C3-E747-B9CF-24F6FF388986}"/>
                </a:ext>
              </a:extLst>
            </p:cNvPr>
            <p:cNvGrpSpPr/>
            <p:nvPr/>
          </p:nvGrpSpPr>
          <p:grpSpPr>
            <a:xfrm>
              <a:off x="6696355" y="2080454"/>
              <a:ext cx="2311812" cy="501120"/>
              <a:chOff x="6696355" y="2080454"/>
              <a:chExt cx="2311812" cy="501120"/>
            </a:xfrm>
          </p:grpSpPr>
          <p:grpSp>
            <p:nvGrpSpPr>
              <p:cNvPr id="30" name="Group 29">
                <a:extLst>
                  <a:ext uri="{FF2B5EF4-FFF2-40B4-BE49-F238E27FC236}">
                    <a16:creationId xmlns:a16="http://schemas.microsoft.com/office/drawing/2014/main" id="{0D077785-A572-5A46-BF18-B681B5AAAEAE}"/>
                  </a:ext>
                </a:extLst>
              </p:cNvPr>
              <p:cNvGrpSpPr/>
              <p:nvPr/>
            </p:nvGrpSpPr>
            <p:grpSpPr>
              <a:xfrm>
                <a:off x="6696355" y="2080454"/>
                <a:ext cx="751681" cy="501120"/>
                <a:chOff x="4630304" y="2781886"/>
                <a:chExt cx="751681" cy="501120"/>
              </a:xfrm>
            </p:grpSpPr>
            <p:sp>
              <p:nvSpPr>
                <p:cNvPr id="20" name="Picture 60">
                  <a:extLst>
                    <a:ext uri="{FF2B5EF4-FFF2-40B4-BE49-F238E27FC236}">
                      <a16:creationId xmlns:a16="http://schemas.microsoft.com/office/drawing/2014/main" id="{0798FF69-A9B4-8E4D-93D3-E799392BBAEF}"/>
                    </a:ext>
                  </a:extLst>
                </p:cNvPr>
                <p:cNvSpPr/>
                <p:nvPr/>
              </p:nvSpPr>
              <p:spPr>
                <a:xfrm>
                  <a:off x="4630304" y="2781886"/>
                  <a:ext cx="751681" cy="501120"/>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1"/>
                </a:solidFill>
                <a:ln w="25400" cap="flat">
                  <a:solidFill>
                    <a:srgbClr val="FF8E02"/>
                  </a:solidFill>
                  <a:prstDash val="solid"/>
                  <a:miter/>
                </a:ln>
              </p:spPr>
              <p:txBody>
                <a:bodyPr rtlCol="0" anchor="ctr"/>
                <a:lstStyle/>
                <a:p>
                  <a:endParaRPr lang="en-US"/>
                </a:p>
              </p:txBody>
            </p:sp>
            <p:pic>
              <p:nvPicPr>
                <p:cNvPr id="22" name="Picture 21">
                  <a:extLst>
                    <a:ext uri="{FF2B5EF4-FFF2-40B4-BE49-F238E27FC236}">
                      <a16:creationId xmlns:a16="http://schemas.microsoft.com/office/drawing/2014/main" id="{8AF3883A-AC0F-874B-B010-EAFC3F2EDA6F}"/>
                    </a:ext>
                  </a:extLst>
                </p:cNvPr>
                <p:cNvPicPr>
                  <a:picLocks noChangeAspect="1"/>
                </p:cNvPicPr>
                <p:nvPr/>
              </p:nvPicPr>
              <p:blipFill>
                <a:blip r:embed="rId3"/>
                <a:stretch>
                  <a:fillRect/>
                </a:stretch>
              </p:blipFill>
              <p:spPr>
                <a:xfrm>
                  <a:off x="4878387" y="2980291"/>
                  <a:ext cx="261467" cy="261467"/>
                </a:xfrm>
                <a:prstGeom prst="rect">
                  <a:avLst/>
                </a:prstGeom>
              </p:spPr>
            </p:pic>
          </p:grpSp>
          <p:grpSp>
            <p:nvGrpSpPr>
              <p:cNvPr id="10" name="Group 9">
                <a:extLst>
                  <a:ext uri="{FF2B5EF4-FFF2-40B4-BE49-F238E27FC236}">
                    <a16:creationId xmlns:a16="http://schemas.microsoft.com/office/drawing/2014/main" id="{CD2CB7E8-3579-CA44-9D8E-D8F45A0214CD}"/>
                  </a:ext>
                </a:extLst>
              </p:cNvPr>
              <p:cNvGrpSpPr/>
              <p:nvPr/>
            </p:nvGrpSpPr>
            <p:grpSpPr>
              <a:xfrm>
                <a:off x="7476420" y="2080454"/>
                <a:ext cx="751681" cy="501120"/>
                <a:chOff x="5090363" y="2702978"/>
                <a:chExt cx="751681" cy="501120"/>
              </a:xfrm>
            </p:grpSpPr>
            <p:sp>
              <p:nvSpPr>
                <p:cNvPr id="24" name="Picture 60">
                  <a:extLst>
                    <a:ext uri="{FF2B5EF4-FFF2-40B4-BE49-F238E27FC236}">
                      <a16:creationId xmlns:a16="http://schemas.microsoft.com/office/drawing/2014/main" id="{B78ACEB8-CE9C-3F48-B653-51FD9E709709}"/>
                    </a:ext>
                  </a:extLst>
                </p:cNvPr>
                <p:cNvSpPr/>
                <p:nvPr/>
              </p:nvSpPr>
              <p:spPr>
                <a:xfrm>
                  <a:off x="5090363" y="2702978"/>
                  <a:ext cx="751681" cy="501120"/>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1"/>
                </a:solidFill>
                <a:ln w="25400" cap="flat">
                  <a:solidFill>
                    <a:srgbClr val="007ED0"/>
                  </a:solidFill>
                  <a:prstDash val="solid"/>
                  <a:miter/>
                </a:ln>
              </p:spPr>
              <p:txBody>
                <a:bodyPr rtlCol="0" anchor="ctr"/>
                <a:lstStyle/>
                <a:p>
                  <a:endParaRPr lang="en-US"/>
                </a:p>
              </p:txBody>
            </p:sp>
            <p:pic>
              <p:nvPicPr>
                <p:cNvPr id="25" name="Picture 24">
                  <a:extLst>
                    <a:ext uri="{FF2B5EF4-FFF2-40B4-BE49-F238E27FC236}">
                      <a16:creationId xmlns:a16="http://schemas.microsoft.com/office/drawing/2014/main" id="{84783132-6630-D84C-BD6E-EEB1A9AE85CE}"/>
                    </a:ext>
                  </a:extLst>
                </p:cNvPr>
                <p:cNvPicPr>
                  <a:picLocks noChangeAspect="1"/>
                </p:cNvPicPr>
                <p:nvPr/>
              </p:nvPicPr>
              <p:blipFill>
                <a:blip r:embed="rId4"/>
                <a:stretch>
                  <a:fillRect/>
                </a:stretch>
              </p:blipFill>
              <p:spPr>
                <a:xfrm>
                  <a:off x="5199708" y="2949149"/>
                  <a:ext cx="509547" cy="147259"/>
                </a:xfrm>
                <a:prstGeom prst="rect">
                  <a:avLst/>
                </a:prstGeom>
              </p:spPr>
            </p:pic>
          </p:grpSp>
          <p:grpSp>
            <p:nvGrpSpPr>
              <p:cNvPr id="32" name="Group 31">
                <a:extLst>
                  <a:ext uri="{FF2B5EF4-FFF2-40B4-BE49-F238E27FC236}">
                    <a16:creationId xmlns:a16="http://schemas.microsoft.com/office/drawing/2014/main" id="{E9D0F53E-97FE-8D46-86FD-4547562A0F91}"/>
                  </a:ext>
                </a:extLst>
              </p:cNvPr>
              <p:cNvGrpSpPr/>
              <p:nvPr/>
            </p:nvGrpSpPr>
            <p:grpSpPr>
              <a:xfrm>
                <a:off x="8256486" y="2080454"/>
                <a:ext cx="751681" cy="501120"/>
                <a:chOff x="8279930" y="2086818"/>
                <a:chExt cx="751681" cy="501120"/>
              </a:xfrm>
            </p:grpSpPr>
            <p:sp>
              <p:nvSpPr>
                <p:cNvPr id="21" name="Picture 60">
                  <a:extLst>
                    <a:ext uri="{FF2B5EF4-FFF2-40B4-BE49-F238E27FC236}">
                      <a16:creationId xmlns:a16="http://schemas.microsoft.com/office/drawing/2014/main" id="{87F62C0A-3466-0548-B2C4-7D71977C7AA6}"/>
                    </a:ext>
                  </a:extLst>
                </p:cNvPr>
                <p:cNvSpPr/>
                <p:nvPr/>
              </p:nvSpPr>
              <p:spPr>
                <a:xfrm>
                  <a:off x="8279930" y="2086818"/>
                  <a:ext cx="751681" cy="501120"/>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1"/>
                </a:solidFill>
                <a:ln w="25400" cap="flat">
                  <a:solidFill>
                    <a:schemeClr val="accent1"/>
                  </a:solidFill>
                  <a:prstDash val="solid"/>
                  <a:miter/>
                </a:ln>
              </p:spPr>
              <p:txBody>
                <a:bodyPr rtlCol="0" anchor="ctr"/>
                <a:lstStyle/>
                <a:p>
                  <a:endParaRPr lang="en-US" dirty="0"/>
                </a:p>
              </p:txBody>
            </p:sp>
            <p:sp>
              <p:nvSpPr>
                <p:cNvPr id="31" name="Rectangle 30">
                  <a:extLst>
                    <a:ext uri="{FF2B5EF4-FFF2-40B4-BE49-F238E27FC236}">
                      <a16:creationId xmlns:a16="http://schemas.microsoft.com/office/drawing/2014/main" id="{3247FC60-92CB-664D-BBA3-6F04064DA974}"/>
                    </a:ext>
                  </a:extLst>
                </p:cNvPr>
                <p:cNvSpPr/>
                <p:nvPr/>
              </p:nvSpPr>
              <p:spPr>
                <a:xfrm>
                  <a:off x="8364589" y="2290603"/>
                  <a:ext cx="619076" cy="2676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dirty="0">
                      <a:solidFill>
                        <a:schemeClr val="accent1"/>
                      </a:solidFill>
                    </a:rPr>
                    <a:t>GCP</a:t>
                  </a:r>
                </a:p>
              </p:txBody>
            </p:sp>
          </p:grpSp>
        </p:grpSp>
        <p:cxnSp>
          <p:nvCxnSpPr>
            <p:cNvPr id="71" name="Straight Arrow Connector 70">
              <a:extLst>
                <a:ext uri="{FF2B5EF4-FFF2-40B4-BE49-F238E27FC236}">
                  <a16:creationId xmlns:a16="http://schemas.microsoft.com/office/drawing/2014/main" id="{03278726-0300-9E4F-80AA-528702CC0DE6}"/>
                </a:ext>
              </a:extLst>
            </p:cNvPr>
            <p:cNvCxnSpPr>
              <a:stCxn id="38" idx="7"/>
              <a:endCxn id="21" idx="4"/>
            </p:cNvCxnSpPr>
            <p:nvPr/>
          </p:nvCxnSpPr>
          <p:spPr>
            <a:xfrm flipV="1">
              <a:off x="7972137" y="2583364"/>
              <a:ext cx="493776" cy="548640"/>
            </a:xfrm>
            <a:prstGeom prst="straightConnector1">
              <a:avLst/>
            </a:prstGeom>
            <a:ln w="25400">
              <a:solidFill>
                <a:srgbClr val="FF000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81D6D29-68CF-944F-A254-56B8456337A2}"/>
                </a:ext>
              </a:extLst>
            </p:cNvPr>
            <p:cNvCxnSpPr>
              <a:cxnSpLocks/>
            </p:cNvCxnSpPr>
            <p:nvPr/>
          </p:nvCxnSpPr>
          <p:spPr>
            <a:xfrm flipH="1" flipV="1">
              <a:off x="7223876" y="2583364"/>
              <a:ext cx="493776" cy="550599"/>
            </a:xfrm>
            <a:prstGeom prst="straightConnector1">
              <a:avLst/>
            </a:prstGeom>
            <a:ln w="25400">
              <a:solidFill>
                <a:srgbClr val="FF000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DBDAE5F4-C24B-9D4C-B657-244BD794A50C}"/>
                </a:ext>
              </a:extLst>
            </p:cNvPr>
            <p:cNvGrpSpPr/>
            <p:nvPr/>
          </p:nvGrpSpPr>
          <p:grpSpPr>
            <a:xfrm>
              <a:off x="7597037" y="2998616"/>
              <a:ext cx="510449" cy="510449"/>
              <a:chOff x="8994774" y="2998616"/>
              <a:chExt cx="510449" cy="510449"/>
            </a:xfrm>
          </p:grpSpPr>
          <p:sp>
            <p:nvSpPr>
              <p:cNvPr id="33" name="Oval 32">
                <a:extLst>
                  <a:ext uri="{FF2B5EF4-FFF2-40B4-BE49-F238E27FC236}">
                    <a16:creationId xmlns:a16="http://schemas.microsoft.com/office/drawing/2014/main" id="{9476529E-5E8D-9A4B-9E7D-C929A544E50D}"/>
                  </a:ext>
                </a:extLst>
              </p:cNvPr>
              <p:cNvSpPr/>
              <p:nvPr/>
            </p:nvSpPr>
            <p:spPr>
              <a:xfrm>
                <a:off x="8994774" y="2998616"/>
                <a:ext cx="510449" cy="510449"/>
              </a:xfrm>
              <a:prstGeom prst="ellipse">
                <a:avLst/>
              </a:prstGeom>
              <a:solidFill>
                <a:schemeClr val="bg1">
                  <a:lumMod val="95000"/>
                </a:schemeClr>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cxnSp>
            <p:nvCxnSpPr>
              <p:cNvPr id="35" name="Straight Connector 34">
                <a:extLst>
                  <a:ext uri="{FF2B5EF4-FFF2-40B4-BE49-F238E27FC236}">
                    <a16:creationId xmlns:a16="http://schemas.microsoft.com/office/drawing/2014/main" id="{A90BF67B-7447-0B43-91ED-6B18322785E8}"/>
                  </a:ext>
                </a:extLst>
              </p:cNvPr>
              <p:cNvCxnSpPr/>
              <p:nvPr/>
            </p:nvCxnSpPr>
            <p:spPr>
              <a:xfrm>
                <a:off x="9068146" y="3084308"/>
                <a:ext cx="363705" cy="339065"/>
              </a:xfrm>
              <a:prstGeom prst="line">
                <a:avLst/>
              </a:prstGeom>
              <a:ln w="254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DF3F68-45E6-124E-BA47-FCF5EB451C2C}"/>
                  </a:ext>
                </a:extLst>
              </p:cNvPr>
              <p:cNvCxnSpPr/>
              <p:nvPr/>
            </p:nvCxnSpPr>
            <p:spPr>
              <a:xfrm flipH="1">
                <a:off x="9069528" y="3073370"/>
                <a:ext cx="360941" cy="360941"/>
              </a:xfrm>
              <a:prstGeom prst="line">
                <a:avLst/>
              </a:prstGeom>
              <a:ln w="25400">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1F10A760-DC16-0040-84A4-874590CEB720}"/>
                  </a:ext>
                </a:extLst>
              </p:cNvPr>
              <p:cNvSpPr/>
              <p:nvPr/>
            </p:nvSpPr>
            <p:spPr>
              <a:xfrm>
                <a:off x="9080466" y="3084308"/>
                <a:ext cx="339064" cy="339064"/>
              </a:xfrm>
              <a:prstGeom prst="ellipse">
                <a:avLst/>
              </a:prstGeom>
              <a:solidFill>
                <a:schemeClr val="bg2">
                  <a:lumMod val="20000"/>
                  <a:lumOff val="80000"/>
                </a:schemeClr>
              </a:solidFill>
              <a:ln w="635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nvGrpSpPr>
              <p:cNvPr id="39" name="Group 38">
                <a:extLst>
                  <a:ext uri="{FF2B5EF4-FFF2-40B4-BE49-F238E27FC236}">
                    <a16:creationId xmlns:a16="http://schemas.microsoft.com/office/drawing/2014/main" id="{6BED2C6F-83A3-8D40-A3C5-C3B37AEBD04A}"/>
                  </a:ext>
                </a:extLst>
              </p:cNvPr>
              <p:cNvGrpSpPr/>
              <p:nvPr/>
            </p:nvGrpSpPr>
            <p:grpSpPr>
              <a:xfrm>
                <a:off x="9108804" y="3145487"/>
                <a:ext cx="277885" cy="185257"/>
                <a:chOff x="5250879" y="3249902"/>
                <a:chExt cx="439942" cy="293295"/>
              </a:xfrm>
            </p:grpSpPr>
            <p:sp>
              <p:nvSpPr>
                <p:cNvPr id="40" name="Picture 60">
                  <a:extLst>
                    <a:ext uri="{FF2B5EF4-FFF2-40B4-BE49-F238E27FC236}">
                      <a16:creationId xmlns:a16="http://schemas.microsoft.com/office/drawing/2014/main" id="{A5FAA5DD-8212-DE46-85B5-96FE52FA5DF3}"/>
                    </a:ext>
                  </a:extLst>
                </p:cNvPr>
                <p:cNvSpPr/>
                <p:nvPr/>
              </p:nvSpPr>
              <p:spPr>
                <a:xfrm>
                  <a:off x="5250879" y="3249902"/>
                  <a:ext cx="439942" cy="293295"/>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rgbClr val="FF0001"/>
                </a:solidFill>
                <a:ln w="9525" cap="flat">
                  <a:noFill/>
                  <a:prstDash val="solid"/>
                  <a:miter/>
                </a:ln>
              </p:spPr>
              <p:txBody>
                <a:bodyPr rtlCol="0" anchor="ctr"/>
                <a:lstStyle/>
                <a:p>
                  <a:endParaRPr lang="en-US"/>
                </a:p>
              </p:txBody>
            </p:sp>
            <p:sp>
              <p:nvSpPr>
                <p:cNvPr id="41" name="Left Arrow 40">
                  <a:extLst>
                    <a:ext uri="{FF2B5EF4-FFF2-40B4-BE49-F238E27FC236}">
                      <a16:creationId xmlns:a16="http://schemas.microsoft.com/office/drawing/2014/main" id="{D8CE9442-CF4F-B242-9905-760D9BB15EC0}"/>
                    </a:ext>
                  </a:extLst>
                </p:cNvPr>
                <p:cNvSpPr/>
                <p:nvPr/>
              </p:nvSpPr>
              <p:spPr>
                <a:xfrm>
                  <a:off x="5349113" y="3377306"/>
                  <a:ext cx="189121" cy="84565"/>
                </a:xfrm>
                <a:prstGeom prst="left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2" name="Left Arrow 41">
                  <a:extLst>
                    <a:ext uri="{FF2B5EF4-FFF2-40B4-BE49-F238E27FC236}">
                      <a16:creationId xmlns:a16="http://schemas.microsoft.com/office/drawing/2014/main" id="{55A2F6EA-E5D5-B445-A96D-0CA9557056BC}"/>
                    </a:ext>
                  </a:extLst>
                </p:cNvPr>
                <p:cNvSpPr/>
                <p:nvPr/>
              </p:nvSpPr>
              <p:spPr>
                <a:xfrm rot="10800000">
                  <a:off x="5409411" y="3431586"/>
                  <a:ext cx="189121" cy="84565"/>
                </a:xfrm>
                <a:prstGeom prst="left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grpSp>
        <p:cxnSp>
          <p:nvCxnSpPr>
            <p:cNvPr id="67" name="Straight Arrow Connector 66">
              <a:extLst>
                <a:ext uri="{FF2B5EF4-FFF2-40B4-BE49-F238E27FC236}">
                  <a16:creationId xmlns:a16="http://schemas.microsoft.com/office/drawing/2014/main" id="{3993907C-A7A8-BF42-9085-BC6769AAEEC1}"/>
                </a:ext>
              </a:extLst>
            </p:cNvPr>
            <p:cNvCxnSpPr>
              <a:stCxn id="58" idx="3"/>
              <a:endCxn id="44" idx="1"/>
            </p:cNvCxnSpPr>
            <p:nvPr/>
          </p:nvCxnSpPr>
          <p:spPr>
            <a:xfrm>
              <a:off x="5436051" y="4401391"/>
              <a:ext cx="2061469" cy="0"/>
            </a:xfrm>
            <a:prstGeom prst="straightConnector1">
              <a:avLst/>
            </a:prstGeom>
            <a:ln w="25400">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989283FC-81F9-2049-865B-FE2BCA277769}"/>
                </a:ext>
              </a:extLst>
            </p:cNvPr>
            <p:cNvGrpSpPr/>
            <p:nvPr/>
          </p:nvGrpSpPr>
          <p:grpSpPr>
            <a:xfrm>
              <a:off x="7497520" y="3703201"/>
              <a:ext cx="709482" cy="888569"/>
              <a:chOff x="5567302" y="2452587"/>
              <a:chExt cx="1371604" cy="1717823"/>
            </a:xfrm>
          </p:grpSpPr>
          <p:pic>
            <p:nvPicPr>
              <p:cNvPr id="44" name="image11.png" descr="FAS8060-6U.png">
                <a:extLst>
                  <a:ext uri="{FF2B5EF4-FFF2-40B4-BE49-F238E27FC236}">
                    <a16:creationId xmlns:a16="http://schemas.microsoft.com/office/drawing/2014/main" id="{5F3743BD-F3E7-2B45-A346-D578B049290F}"/>
                  </a:ext>
                </a:extLst>
              </p:cNvPr>
              <p:cNvPicPr/>
              <p:nvPr/>
            </p:nvPicPr>
            <p:blipFill>
              <a:blip r:embed="rId5">
                <a:extLst/>
              </a:blip>
              <a:stretch>
                <a:fillRect/>
              </a:stretch>
            </p:blipFill>
            <p:spPr>
              <a:xfrm>
                <a:off x="5567302" y="3434311"/>
                <a:ext cx="1371604" cy="736099"/>
              </a:xfrm>
              <a:prstGeom prst="rect">
                <a:avLst/>
              </a:prstGeom>
              <a:ln w="12700">
                <a:miter lim="400000"/>
              </a:ln>
            </p:spPr>
          </p:pic>
          <p:pic>
            <p:nvPicPr>
              <p:cNvPr id="45" name="image11.png" descr="FAS8060-6U.png">
                <a:extLst>
                  <a:ext uri="{FF2B5EF4-FFF2-40B4-BE49-F238E27FC236}">
                    <a16:creationId xmlns:a16="http://schemas.microsoft.com/office/drawing/2014/main" id="{AABE6801-0549-C941-ABCF-9E9FA798BAFE}"/>
                  </a:ext>
                </a:extLst>
              </p:cNvPr>
              <p:cNvPicPr/>
              <p:nvPr/>
            </p:nvPicPr>
            <p:blipFill>
              <a:blip r:embed="rId5">
                <a:extLst/>
              </a:blip>
              <a:stretch>
                <a:fillRect/>
              </a:stretch>
            </p:blipFill>
            <p:spPr>
              <a:xfrm>
                <a:off x="5567302" y="2698212"/>
                <a:ext cx="1371604" cy="736099"/>
              </a:xfrm>
              <a:prstGeom prst="rect">
                <a:avLst/>
              </a:prstGeom>
              <a:ln w="12700">
                <a:miter lim="400000"/>
              </a:ln>
            </p:spPr>
          </p:pic>
          <p:pic>
            <p:nvPicPr>
              <p:cNvPr id="47" name="Picture 46">
                <a:extLst>
                  <a:ext uri="{FF2B5EF4-FFF2-40B4-BE49-F238E27FC236}">
                    <a16:creationId xmlns:a16="http://schemas.microsoft.com/office/drawing/2014/main" id="{1AC9A3C2-110C-EA49-AC23-8A7A3874C4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311" y="2573854"/>
                <a:ext cx="1371595" cy="124358"/>
              </a:xfrm>
              <a:prstGeom prst="rect">
                <a:avLst/>
              </a:prstGeom>
            </p:spPr>
          </p:pic>
          <p:pic>
            <p:nvPicPr>
              <p:cNvPr id="48" name="Picture 47">
                <a:extLst>
                  <a:ext uri="{FF2B5EF4-FFF2-40B4-BE49-F238E27FC236}">
                    <a16:creationId xmlns:a16="http://schemas.microsoft.com/office/drawing/2014/main" id="{F046B488-C132-8249-A89F-7C33126BCA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311" y="2452587"/>
                <a:ext cx="1371595" cy="124358"/>
              </a:xfrm>
              <a:prstGeom prst="rect">
                <a:avLst/>
              </a:prstGeom>
            </p:spPr>
          </p:pic>
        </p:grpSp>
        <p:pic>
          <p:nvPicPr>
            <p:cNvPr id="56" name="image128.png" descr="SnapMirror-Right.png">
              <a:extLst>
                <a:ext uri="{FF2B5EF4-FFF2-40B4-BE49-F238E27FC236}">
                  <a16:creationId xmlns:a16="http://schemas.microsoft.com/office/drawing/2014/main" id="{B7D175C7-B7D4-E145-8362-90375D42B649}"/>
                </a:ext>
              </a:extLst>
            </p:cNvPr>
            <p:cNvPicPr/>
            <p:nvPr/>
          </p:nvPicPr>
          <p:blipFill>
            <a:blip r:embed="rId7">
              <a:extLst/>
            </a:blip>
            <a:stretch>
              <a:fillRect/>
            </a:stretch>
          </p:blipFill>
          <p:spPr>
            <a:xfrm>
              <a:off x="6248804" y="4261853"/>
              <a:ext cx="410582" cy="279076"/>
            </a:xfrm>
            <a:prstGeom prst="rect">
              <a:avLst/>
            </a:prstGeom>
            <a:ln w="12700">
              <a:miter lim="400000"/>
            </a:ln>
          </p:spPr>
        </p:pic>
        <p:pic>
          <p:nvPicPr>
            <p:cNvPr id="58" name="image11.png" descr="FAS8060-6U.png">
              <a:extLst>
                <a:ext uri="{FF2B5EF4-FFF2-40B4-BE49-F238E27FC236}">
                  <a16:creationId xmlns:a16="http://schemas.microsoft.com/office/drawing/2014/main" id="{34FAAD12-5800-0E44-BA36-81199E91CAE6}"/>
                </a:ext>
              </a:extLst>
            </p:cNvPr>
            <p:cNvPicPr/>
            <p:nvPr/>
          </p:nvPicPr>
          <p:blipFill>
            <a:blip r:embed="rId5">
              <a:extLst/>
            </a:blip>
            <a:stretch>
              <a:fillRect/>
            </a:stretch>
          </p:blipFill>
          <p:spPr>
            <a:xfrm>
              <a:off x="4726569" y="4211012"/>
              <a:ext cx="709482" cy="380758"/>
            </a:xfrm>
            <a:prstGeom prst="rect">
              <a:avLst/>
            </a:prstGeom>
            <a:ln w="12700">
              <a:miter lim="400000"/>
            </a:ln>
          </p:spPr>
        </p:pic>
        <p:grpSp>
          <p:nvGrpSpPr>
            <p:cNvPr id="65" name="Group 64">
              <a:extLst>
                <a:ext uri="{FF2B5EF4-FFF2-40B4-BE49-F238E27FC236}">
                  <a16:creationId xmlns:a16="http://schemas.microsoft.com/office/drawing/2014/main" id="{536AA1EA-2545-E94A-B0BF-1BB4E8C6452D}"/>
                </a:ext>
              </a:extLst>
            </p:cNvPr>
            <p:cNvGrpSpPr/>
            <p:nvPr/>
          </p:nvGrpSpPr>
          <p:grpSpPr>
            <a:xfrm rot="5400000">
              <a:off x="8304026" y="3065920"/>
              <a:ext cx="1207975" cy="192042"/>
              <a:chOff x="9108803" y="1063962"/>
              <a:chExt cx="3162807" cy="502817"/>
            </a:xfrm>
          </p:grpSpPr>
          <p:pic>
            <p:nvPicPr>
              <p:cNvPr id="43" name="Picture 42">
                <a:extLst>
                  <a:ext uri="{FF2B5EF4-FFF2-40B4-BE49-F238E27FC236}">
                    <a16:creationId xmlns:a16="http://schemas.microsoft.com/office/drawing/2014/main" id="{A0CB2595-94BC-034C-BE61-4695C2030275}"/>
                  </a:ext>
                </a:extLst>
              </p:cNvPr>
              <p:cNvPicPr>
                <a:picLocks noChangeAspect="1"/>
              </p:cNvPicPr>
              <p:nvPr/>
            </p:nvPicPr>
            <p:blipFill rotWithShape="1">
              <a:blip r:embed="rId8"/>
              <a:srcRect b="41117"/>
              <a:stretch/>
            </p:blipFill>
            <p:spPr>
              <a:xfrm>
                <a:off x="9108803" y="1063962"/>
                <a:ext cx="1762945" cy="502817"/>
              </a:xfrm>
              <a:prstGeom prst="rect">
                <a:avLst/>
              </a:prstGeom>
            </p:spPr>
          </p:pic>
          <p:pic>
            <p:nvPicPr>
              <p:cNvPr id="64" name="Picture 63">
                <a:extLst>
                  <a:ext uri="{FF2B5EF4-FFF2-40B4-BE49-F238E27FC236}">
                    <a16:creationId xmlns:a16="http://schemas.microsoft.com/office/drawing/2014/main" id="{12159311-01AE-1040-A128-6F6F6713F832}"/>
                  </a:ext>
                </a:extLst>
              </p:cNvPr>
              <p:cNvPicPr>
                <a:picLocks noChangeAspect="1"/>
              </p:cNvPicPr>
              <p:nvPr/>
            </p:nvPicPr>
            <p:blipFill rotWithShape="1">
              <a:blip r:embed="rId8"/>
              <a:srcRect t="73950"/>
              <a:stretch/>
            </p:blipFill>
            <p:spPr>
              <a:xfrm>
                <a:off x="10508665" y="1204146"/>
                <a:ext cx="1762945" cy="222447"/>
              </a:xfrm>
              <a:prstGeom prst="rect">
                <a:avLst/>
              </a:prstGeom>
            </p:spPr>
          </p:pic>
        </p:grpSp>
        <p:sp>
          <p:nvSpPr>
            <p:cNvPr id="78" name="Rectangle 77">
              <a:extLst>
                <a:ext uri="{FF2B5EF4-FFF2-40B4-BE49-F238E27FC236}">
                  <a16:creationId xmlns:a16="http://schemas.microsoft.com/office/drawing/2014/main" id="{8BB14841-FAB4-274E-819B-397143138CC5}"/>
                </a:ext>
              </a:extLst>
            </p:cNvPr>
            <p:cNvSpPr/>
            <p:nvPr/>
          </p:nvSpPr>
          <p:spPr>
            <a:xfrm rot="5400000">
              <a:off x="8372643" y="4177864"/>
              <a:ext cx="1070739" cy="26767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000" dirty="0">
                  <a:solidFill>
                    <a:schemeClr val="tx1"/>
                  </a:solidFill>
                </a:rPr>
                <a:t>Data Center</a:t>
              </a:r>
            </a:p>
          </p:txBody>
        </p:sp>
        <p:sp>
          <p:nvSpPr>
            <p:cNvPr id="79" name="Rectangle 78">
              <a:extLst>
                <a:ext uri="{FF2B5EF4-FFF2-40B4-BE49-F238E27FC236}">
                  <a16:creationId xmlns:a16="http://schemas.microsoft.com/office/drawing/2014/main" id="{0C12C1BB-1FAC-4D4A-ACC7-3CDB243953D8}"/>
                </a:ext>
              </a:extLst>
            </p:cNvPr>
            <p:cNvSpPr/>
            <p:nvPr/>
          </p:nvSpPr>
          <p:spPr>
            <a:xfrm>
              <a:off x="8069600" y="3012735"/>
              <a:ext cx="680343" cy="50002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800" dirty="0">
                  <a:solidFill>
                    <a:srgbClr val="FF0001"/>
                  </a:solidFill>
                </a:rPr>
                <a:t>Equinix Cloud Exchange</a:t>
              </a:r>
            </a:p>
          </p:txBody>
        </p:sp>
        <p:sp>
          <p:nvSpPr>
            <p:cNvPr id="80" name="Rectangle 79">
              <a:extLst>
                <a:ext uri="{FF2B5EF4-FFF2-40B4-BE49-F238E27FC236}">
                  <a16:creationId xmlns:a16="http://schemas.microsoft.com/office/drawing/2014/main" id="{FAF65923-998F-054A-A343-E99B80B7D956}"/>
                </a:ext>
              </a:extLst>
            </p:cNvPr>
            <p:cNvSpPr/>
            <p:nvPr/>
          </p:nvSpPr>
          <p:spPr>
            <a:xfrm>
              <a:off x="7363378" y="4591771"/>
              <a:ext cx="977768" cy="1681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800" dirty="0">
                  <a:solidFill>
                    <a:schemeClr val="accent1"/>
                  </a:solidFill>
                </a:rPr>
                <a:t>NPS for Cloud</a:t>
              </a:r>
            </a:p>
          </p:txBody>
        </p:sp>
        <p:sp>
          <p:nvSpPr>
            <p:cNvPr id="81" name="Rectangle 80">
              <a:extLst>
                <a:ext uri="{FF2B5EF4-FFF2-40B4-BE49-F238E27FC236}">
                  <a16:creationId xmlns:a16="http://schemas.microsoft.com/office/drawing/2014/main" id="{D5D070DA-A28C-E149-8361-573584E23499}"/>
                </a:ext>
              </a:extLst>
            </p:cNvPr>
            <p:cNvSpPr/>
            <p:nvPr/>
          </p:nvSpPr>
          <p:spPr>
            <a:xfrm>
              <a:off x="5929021" y="4540928"/>
              <a:ext cx="977768" cy="3033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800" dirty="0">
                  <a:solidFill>
                    <a:schemeClr val="accent1"/>
                  </a:solidFill>
                </a:rPr>
                <a:t>NetApp </a:t>
              </a:r>
              <a:r>
                <a:rPr lang="en-US" sz="800" dirty="0" err="1">
                  <a:solidFill>
                    <a:schemeClr val="accent1"/>
                  </a:solidFill>
                </a:rPr>
                <a:t>SnapMirror</a:t>
              </a:r>
              <a:endParaRPr lang="en-US" sz="800" dirty="0">
                <a:solidFill>
                  <a:schemeClr val="accent1"/>
                </a:solidFill>
              </a:endParaRPr>
            </a:p>
          </p:txBody>
        </p:sp>
        <p:sp>
          <p:nvSpPr>
            <p:cNvPr id="82" name="Rectangle 81">
              <a:extLst>
                <a:ext uri="{FF2B5EF4-FFF2-40B4-BE49-F238E27FC236}">
                  <a16:creationId xmlns:a16="http://schemas.microsoft.com/office/drawing/2014/main" id="{6AAB6C29-E21F-A148-913E-CDA57FB8A8E6}"/>
                </a:ext>
              </a:extLst>
            </p:cNvPr>
            <p:cNvSpPr/>
            <p:nvPr/>
          </p:nvSpPr>
          <p:spPr>
            <a:xfrm>
              <a:off x="4262760" y="4591771"/>
              <a:ext cx="1604211" cy="1681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800" dirty="0">
                  <a:solidFill>
                    <a:schemeClr val="accent1"/>
                  </a:solidFill>
                </a:rPr>
                <a:t>NetApp Storage</a:t>
              </a:r>
            </a:p>
          </p:txBody>
        </p:sp>
        <p:sp>
          <p:nvSpPr>
            <p:cNvPr id="83" name="Rectangle 82">
              <a:extLst>
                <a:ext uri="{FF2B5EF4-FFF2-40B4-BE49-F238E27FC236}">
                  <a16:creationId xmlns:a16="http://schemas.microsoft.com/office/drawing/2014/main" id="{6ADCF436-006C-BB4F-BF55-2A35BD6F052A}"/>
                </a:ext>
              </a:extLst>
            </p:cNvPr>
            <p:cNvSpPr/>
            <p:nvPr/>
          </p:nvSpPr>
          <p:spPr>
            <a:xfrm>
              <a:off x="5929021" y="4049418"/>
              <a:ext cx="977768" cy="1681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800" dirty="0">
                  <a:solidFill>
                    <a:schemeClr val="tx1"/>
                  </a:solidFill>
                </a:rPr>
                <a:t>WAN</a:t>
              </a:r>
            </a:p>
          </p:txBody>
        </p:sp>
        <p:sp>
          <p:nvSpPr>
            <p:cNvPr id="84" name="Rectangle 83">
              <a:extLst>
                <a:ext uri="{FF2B5EF4-FFF2-40B4-BE49-F238E27FC236}">
                  <a16:creationId xmlns:a16="http://schemas.microsoft.com/office/drawing/2014/main" id="{B3601A9B-FEA4-A34E-AD05-7B996972283F}"/>
                </a:ext>
              </a:extLst>
            </p:cNvPr>
            <p:cNvSpPr/>
            <p:nvPr/>
          </p:nvSpPr>
          <p:spPr>
            <a:xfrm>
              <a:off x="4262760" y="4820900"/>
              <a:ext cx="1604211" cy="1681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800" dirty="0">
                  <a:solidFill>
                    <a:schemeClr val="tx1"/>
                  </a:solidFill>
                </a:rPr>
                <a:t>Customer On-Premises IT</a:t>
              </a:r>
            </a:p>
          </p:txBody>
        </p:sp>
      </p:grpSp>
    </p:spTree>
    <p:extLst>
      <p:ext uri="{BB962C8B-B14F-4D97-AF65-F5344CB8AC3E}">
        <p14:creationId xmlns:p14="http://schemas.microsoft.com/office/powerpoint/2010/main" val="2010065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8B889-1E64-4F06-8071-8751F5C9CAED}"/>
              </a:ext>
            </a:extLst>
          </p:cNvPr>
          <p:cNvSpPr>
            <a:spLocks noGrp="1"/>
          </p:cNvSpPr>
          <p:nvPr>
            <p:ph type="title"/>
          </p:nvPr>
        </p:nvSpPr>
        <p:spPr/>
        <p:txBody>
          <a:bodyPr/>
          <a:lstStyle/>
          <a:p>
            <a:r>
              <a:rPr lang="en-US" dirty="0"/>
              <a:t>Connect </a:t>
            </a:r>
            <a:r>
              <a:rPr lang="en-US" dirty="0">
                <a:solidFill>
                  <a:srgbClr val="0067C5"/>
                </a:solidFill>
              </a:rPr>
              <a:t>Systems</a:t>
            </a:r>
            <a:r>
              <a:rPr lang="en-US" dirty="0"/>
              <a:t> </a:t>
            </a:r>
          </a:p>
        </p:txBody>
      </p:sp>
      <p:sp>
        <p:nvSpPr>
          <p:cNvPr id="3" name="Text Placeholder 2">
            <a:extLst>
              <a:ext uri="{FF2B5EF4-FFF2-40B4-BE49-F238E27FC236}">
                <a16:creationId xmlns:a16="http://schemas.microsoft.com/office/drawing/2014/main" id="{134A7A93-8EB3-497A-98F7-F604C55961AF}"/>
              </a:ext>
            </a:extLst>
          </p:cNvPr>
          <p:cNvSpPr>
            <a:spLocks noGrp="1"/>
          </p:cNvSpPr>
          <p:nvPr>
            <p:ph type="body" idx="10"/>
          </p:nvPr>
        </p:nvSpPr>
        <p:spPr/>
        <p:txBody>
          <a:bodyPr/>
          <a:lstStyle/>
          <a:p>
            <a:r>
              <a:rPr lang="en-US" dirty="0"/>
              <a:t>Shared data transport: SnapMirror software and SnapVault software</a:t>
            </a:r>
          </a:p>
          <a:p>
            <a:endParaRPr lang="en-US" dirty="0"/>
          </a:p>
        </p:txBody>
      </p:sp>
      <p:sp>
        <p:nvSpPr>
          <p:cNvPr id="4" name="Slide Number Placeholder 3">
            <a:extLst>
              <a:ext uri="{FF2B5EF4-FFF2-40B4-BE49-F238E27FC236}">
                <a16:creationId xmlns:a16="http://schemas.microsoft.com/office/drawing/2014/main" id="{9A6E0CD0-4F26-F44D-BF33-8D4D4E26F619}"/>
              </a:ext>
            </a:extLst>
          </p:cNvPr>
          <p:cNvSpPr>
            <a:spLocks noGrp="1"/>
          </p:cNvSpPr>
          <p:nvPr>
            <p:ph type="sldNum" sz="quarter" idx="4"/>
          </p:nvPr>
        </p:nvSpPr>
        <p:spPr/>
        <p:txBody>
          <a:bodyPr/>
          <a:lstStyle/>
          <a:p>
            <a:fld id="{92978B7E-5EBE-134C-B481-E4E8CA36F800}" type="slidenum">
              <a:rPr lang="en-US" smtClean="0"/>
              <a:pPr/>
              <a:t>11</a:t>
            </a:fld>
            <a:endParaRPr lang="en-US" dirty="0"/>
          </a:p>
        </p:txBody>
      </p:sp>
      <p:sp>
        <p:nvSpPr>
          <p:cNvPr id="16" name="Text Placeholder 15">
            <a:extLst>
              <a:ext uri="{FF2B5EF4-FFF2-40B4-BE49-F238E27FC236}">
                <a16:creationId xmlns:a16="http://schemas.microsoft.com/office/drawing/2014/main" id="{A20B2868-FB9D-EE44-AFFD-424F765836E4}"/>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1F8FB019-E046-414E-B0F3-62569A67F682}"/>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7" name="Rounded Rectangle 52">
            <a:extLst>
              <a:ext uri="{FF2B5EF4-FFF2-40B4-BE49-F238E27FC236}">
                <a16:creationId xmlns:a16="http://schemas.microsoft.com/office/drawing/2014/main" id="{CADD0D4C-0274-497C-8432-E0C97A0CD352}"/>
              </a:ext>
            </a:extLst>
          </p:cNvPr>
          <p:cNvSpPr/>
          <p:nvPr/>
        </p:nvSpPr>
        <p:spPr>
          <a:xfrm>
            <a:off x="2754501" y="1915999"/>
            <a:ext cx="4108881" cy="2141171"/>
          </a:xfrm>
          <a:prstGeom prst="roundRect">
            <a:avLst/>
          </a:prstGeom>
          <a:solidFill>
            <a:schemeClr val="accent2">
              <a:lumMod val="20000"/>
              <a:lumOff val="8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10" rIns="0" bIns="91410" numCol="1" spcCol="0" rtlCol="0" fromWordArt="0" anchor="ctr" anchorCtr="0" forceAA="0" compatLnSpc="1">
            <a:prstTxWarp prst="textNoShape">
              <a:avLst/>
            </a:prstTxWarp>
            <a:noAutofit/>
          </a:bodyPr>
          <a:lstStyle/>
          <a:p>
            <a:pPr algn="ctr">
              <a:lnSpc>
                <a:spcPct val="95000"/>
              </a:lnSpc>
            </a:pPr>
            <a:endParaRPr lang="en-US" sz="1799" dirty="0"/>
          </a:p>
        </p:txBody>
      </p:sp>
      <p:sp>
        <p:nvSpPr>
          <p:cNvPr id="8" name="TextBox 7">
            <a:extLst>
              <a:ext uri="{FF2B5EF4-FFF2-40B4-BE49-F238E27FC236}">
                <a16:creationId xmlns:a16="http://schemas.microsoft.com/office/drawing/2014/main" id="{1F9B5E19-DA99-4B0E-8311-B497419EA5A1}"/>
              </a:ext>
            </a:extLst>
          </p:cNvPr>
          <p:cNvSpPr txBox="1"/>
          <p:nvPr/>
        </p:nvSpPr>
        <p:spPr>
          <a:xfrm>
            <a:off x="6648700" y="2333678"/>
            <a:ext cx="1311385" cy="294828"/>
          </a:xfrm>
          <a:prstGeom prst="rect">
            <a:avLst/>
          </a:prstGeom>
        </p:spPr>
        <p:txBody>
          <a:bodyPr vert="horz" wrap="square" lIns="0" tIns="45705" rIns="0" bIns="45705" rtlCol="0" anchor="ctr">
            <a:noAutofit/>
          </a:bodyPr>
          <a:lstStyle/>
          <a:p>
            <a:pPr algn="ctr" defTabSz="914107">
              <a:lnSpc>
                <a:spcPct val="95000"/>
              </a:lnSpc>
              <a:spcBef>
                <a:spcPts val="400"/>
              </a:spcBef>
              <a:spcAft>
                <a:spcPts val="200"/>
              </a:spcAft>
            </a:pPr>
            <a:r>
              <a:rPr lang="en-US" sz="1200" b="1" dirty="0">
                <a:solidFill>
                  <a:srgbClr val="FFFFFF"/>
                </a:solidFill>
              </a:rPr>
              <a:t>AltaVault</a:t>
            </a:r>
            <a:endParaRPr lang="en-US" sz="1200" b="1" dirty="0">
              <a:solidFill>
                <a:srgbClr val="FFFFFF"/>
              </a:solidFill>
              <a:latin typeface="Arial" panose="020B0604020202020204" pitchFamily="34" charset="0"/>
            </a:endParaRPr>
          </a:p>
        </p:txBody>
      </p:sp>
      <p:sp>
        <p:nvSpPr>
          <p:cNvPr id="10" name="TextBox 9">
            <a:extLst>
              <a:ext uri="{FF2B5EF4-FFF2-40B4-BE49-F238E27FC236}">
                <a16:creationId xmlns:a16="http://schemas.microsoft.com/office/drawing/2014/main" id="{B276DEB1-FB28-43BE-BAEB-E09E3D24C0AB}"/>
              </a:ext>
            </a:extLst>
          </p:cNvPr>
          <p:cNvSpPr txBox="1"/>
          <p:nvPr/>
        </p:nvSpPr>
        <p:spPr>
          <a:xfrm>
            <a:off x="3394593" y="2632786"/>
            <a:ext cx="2974444" cy="707599"/>
          </a:xfrm>
          <a:prstGeom prst="rect">
            <a:avLst/>
          </a:prstGeom>
        </p:spPr>
        <p:txBody>
          <a:bodyPr vert="horz" wrap="square" lIns="91410" tIns="45705" rIns="91410" bIns="45705" rtlCol="0" anchor="ctr">
            <a:spAutoFit/>
          </a:bodyPr>
          <a:lstStyle/>
          <a:p>
            <a:pPr algn="ctr" defTabSz="914107">
              <a:spcBef>
                <a:spcPts val="400"/>
              </a:spcBef>
              <a:spcAft>
                <a:spcPts val="200"/>
              </a:spcAft>
            </a:pPr>
            <a:r>
              <a:rPr lang="en-US" sz="1999" dirty="0">
                <a:solidFill>
                  <a:schemeClr val="accent1"/>
                </a:solidFill>
              </a:rPr>
              <a:t>Shared Data</a:t>
            </a:r>
            <a:br>
              <a:rPr lang="en-US" sz="1999" dirty="0">
                <a:solidFill>
                  <a:schemeClr val="accent1"/>
                </a:solidFill>
              </a:rPr>
            </a:br>
            <a:r>
              <a:rPr lang="en-US" sz="1999" dirty="0">
                <a:solidFill>
                  <a:schemeClr val="accent1"/>
                </a:solidFill>
              </a:rPr>
              <a:t>Transport</a:t>
            </a:r>
          </a:p>
        </p:txBody>
      </p:sp>
      <p:pic>
        <p:nvPicPr>
          <p:cNvPr id="18" name="Picture 17">
            <a:extLst>
              <a:ext uri="{FF2B5EF4-FFF2-40B4-BE49-F238E27FC236}">
                <a16:creationId xmlns:a16="http://schemas.microsoft.com/office/drawing/2014/main" id="{B1A086DC-1B55-42F3-9615-CAAE3C163F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0664" y="1475390"/>
            <a:ext cx="836554" cy="836554"/>
          </a:xfrm>
          <a:prstGeom prst="rect">
            <a:avLst/>
          </a:prstGeom>
        </p:spPr>
      </p:pic>
      <p:pic>
        <p:nvPicPr>
          <p:cNvPr id="24" name="Picture 23">
            <a:extLst>
              <a:ext uri="{FF2B5EF4-FFF2-40B4-BE49-F238E27FC236}">
                <a16:creationId xmlns:a16="http://schemas.microsoft.com/office/drawing/2014/main" id="{22D1810E-D42C-4A86-A330-8B1E54DD8C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732" y="3563424"/>
            <a:ext cx="641741" cy="641741"/>
          </a:xfrm>
          <a:prstGeom prst="rect">
            <a:avLst/>
          </a:prstGeom>
        </p:spPr>
      </p:pic>
      <p:pic>
        <p:nvPicPr>
          <p:cNvPr id="25" name="Picture 24">
            <a:extLst>
              <a:ext uri="{FF2B5EF4-FFF2-40B4-BE49-F238E27FC236}">
                <a16:creationId xmlns:a16="http://schemas.microsoft.com/office/drawing/2014/main" id="{473FBADF-3A38-43C5-AAEB-B95514CC70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1094" y="2419009"/>
            <a:ext cx="1371600" cy="495300"/>
          </a:xfrm>
          <a:prstGeom prst="rect">
            <a:avLst/>
          </a:prstGeom>
        </p:spPr>
      </p:pic>
      <p:pic>
        <p:nvPicPr>
          <p:cNvPr id="26" name="image11.png" descr="FAS8080EX-6U.png">
            <a:extLst>
              <a:ext uri="{FF2B5EF4-FFF2-40B4-BE49-F238E27FC236}">
                <a16:creationId xmlns:a16="http://schemas.microsoft.com/office/drawing/2014/main" id="{9A5BF2C1-266C-421A-9FA2-F4FD5082A5FB}"/>
              </a:ext>
            </a:extLst>
          </p:cNvPr>
          <p:cNvPicPr/>
          <p:nvPr/>
        </p:nvPicPr>
        <p:blipFill>
          <a:blip r:embed="rId6" cstate="print">
            <a:extLst/>
          </a:blip>
          <a:stretch>
            <a:fillRect/>
          </a:stretch>
        </p:blipFill>
        <p:spPr>
          <a:xfrm>
            <a:off x="1841655" y="2280101"/>
            <a:ext cx="1465133" cy="773116"/>
          </a:xfrm>
          <a:prstGeom prst="rect">
            <a:avLst/>
          </a:prstGeom>
          <a:ln w="12700">
            <a:miter lim="400000"/>
          </a:ln>
        </p:spPr>
      </p:pic>
      <p:pic>
        <p:nvPicPr>
          <p:cNvPr id="19" name="Picture 18">
            <a:extLst>
              <a:ext uri="{FF2B5EF4-FFF2-40B4-BE49-F238E27FC236}">
                <a16:creationId xmlns:a16="http://schemas.microsoft.com/office/drawing/2014/main" id="{A87D93C1-8986-8E44-BDD6-38976F534F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135" y="3641407"/>
            <a:ext cx="1371600" cy="485775"/>
          </a:xfrm>
          <a:prstGeom prst="rect">
            <a:avLst/>
          </a:prstGeom>
        </p:spPr>
      </p:pic>
      <p:grpSp>
        <p:nvGrpSpPr>
          <p:cNvPr id="5" name="Group 4">
            <a:extLst>
              <a:ext uri="{FF2B5EF4-FFF2-40B4-BE49-F238E27FC236}">
                <a16:creationId xmlns:a16="http://schemas.microsoft.com/office/drawing/2014/main" id="{6F3D8D12-00B2-5E4C-B2B8-A04994C0C299}"/>
              </a:ext>
            </a:extLst>
          </p:cNvPr>
          <p:cNvGrpSpPr/>
          <p:nvPr/>
        </p:nvGrpSpPr>
        <p:grpSpPr>
          <a:xfrm>
            <a:off x="7210257" y="3593039"/>
            <a:ext cx="1829681" cy="582508"/>
            <a:chOff x="7210257" y="3496859"/>
            <a:chExt cx="1829681" cy="582508"/>
          </a:xfrm>
        </p:grpSpPr>
        <p:sp>
          <p:nvSpPr>
            <p:cNvPr id="42" name="Freeform 41">
              <a:extLst>
                <a:ext uri="{FF2B5EF4-FFF2-40B4-BE49-F238E27FC236}">
                  <a16:creationId xmlns:a16="http://schemas.microsoft.com/office/drawing/2014/main" id="{0F8A8B4B-1B36-1E48-A8AF-D2046BB61C32}"/>
                </a:ext>
              </a:extLst>
            </p:cNvPr>
            <p:cNvSpPr/>
            <p:nvPr/>
          </p:nvSpPr>
          <p:spPr>
            <a:xfrm rot="16200000">
              <a:off x="7833842" y="2873274"/>
              <a:ext cx="582508" cy="1829678"/>
            </a:xfrm>
            <a:custGeom>
              <a:avLst/>
              <a:gdLst>
                <a:gd name="connsiteX0" fmla="*/ 582508 w 582508"/>
                <a:gd name="connsiteY0" fmla="*/ 209431 h 1829678"/>
                <a:gd name="connsiteX1" fmla="*/ 582507 w 582508"/>
                <a:gd name="connsiteY1" fmla="*/ 1829678 h 1829678"/>
                <a:gd name="connsiteX2" fmla="*/ 0 w 582508"/>
                <a:gd name="connsiteY2" fmla="*/ 1829678 h 1829678"/>
                <a:gd name="connsiteX3" fmla="*/ 0 w 582508"/>
                <a:gd name="connsiteY3" fmla="*/ 209431 h 1829678"/>
                <a:gd name="connsiteX4" fmla="*/ 173170 w 582508"/>
                <a:gd name="connsiteY4" fmla="*/ 209431 h 1829678"/>
                <a:gd name="connsiteX5" fmla="*/ 294640 w 582508"/>
                <a:gd name="connsiteY5" fmla="*/ 0 h 1829678"/>
                <a:gd name="connsiteX6" fmla="*/ 416110 w 582508"/>
                <a:gd name="connsiteY6" fmla="*/ 209431 h 18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508" h="1829678">
                  <a:moveTo>
                    <a:pt x="582508" y="209431"/>
                  </a:moveTo>
                  <a:lnTo>
                    <a:pt x="582507" y="1829678"/>
                  </a:lnTo>
                  <a:lnTo>
                    <a:pt x="0" y="1829678"/>
                  </a:lnTo>
                  <a:lnTo>
                    <a:pt x="0" y="209431"/>
                  </a:lnTo>
                  <a:lnTo>
                    <a:pt x="173170" y="209431"/>
                  </a:lnTo>
                  <a:lnTo>
                    <a:pt x="294640" y="0"/>
                  </a:lnTo>
                  <a:lnTo>
                    <a:pt x="416110" y="209431"/>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1" name="TextBox 40">
              <a:extLst>
                <a:ext uri="{FF2B5EF4-FFF2-40B4-BE49-F238E27FC236}">
                  <a16:creationId xmlns:a16="http://schemas.microsoft.com/office/drawing/2014/main" id="{698C6DFA-82EC-9840-AA88-48CF9DDE8D74}"/>
                </a:ext>
              </a:extLst>
            </p:cNvPr>
            <p:cNvSpPr txBox="1"/>
            <p:nvPr/>
          </p:nvSpPr>
          <p:spPr>
            <a:xfrm>
              <a:off x="7419689" y="3496860"/>
              <a:ext cx="1620249" cy="582507"/>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400" dirty="0">
                  <a:solidFill>
                    <a:schemeClr val="bg1"/>
                  </a:solidFill>
                </a:rPr>
                <a:t>ONTAP</a:t>
              </a:r>
              <a:r>
                <a:rPr lang="en-US" sz="1400" b="1" dirty="0">
                  <a:solidFill>
                    <a:schemeClr val="bg1"/>
                  </a:solidFill>
                </a:rPr>
                <a:t> </a:t>
              </a:r>
              <a:r>
                <a:rPr lang="en-US" sz="1400" dirty="0">
                  <a:solidFill>
                    <a:schemeClr val="bg1"/>
                  </a:solidFill>
                </a:rPr>
                <a:t>Select software</a:t>
              </a:r>
            </a:p>
          </p:txBody>
        </p:sp>
      </p:grpSp>
      <p:grpSp>
        <p:nvGrpSpPr>
          <p:cNvPr id="12" name="Group 11">
            <a:extLst>
              <a:ext uri="{FF2B5EF4-FFF2-40B4-BE49-F238E27FC236}">
                <a16:creationId xmlns:a16="http://schemas.microsoft.com/office/drawing/2014/main" id="{974A6060-7CE2-1644-B0B5-F8F14B42BC5A}"/>
              </a:ext>
            </a:extLst>
          </p:cNvPr>
          <p:cNvGrpSpPr/>
          <p:nvPr/>
        </p:nvGrpSpPr>
        <p:grpSpPr>
          <a:xfrm>
            <a:off x="7701294" y="2375405"/>
            <a:ext cx="1394765" cy="582508"/>
            <a:chOff x="7701294" y="2279225"/>
            <a:chExt cx="1394765" cy="582508"/>
          </a:xfrm>
        </p:grpSpPr>
        <p:sp>
          <p:nvSpPr>
            <p:cNvPr id="43" name="Freeform 42">
              <a:extLst>
                <a:ext uri="{FF2B5EF4-FFF2-40B4-BE49-F238E27FC236}">
                  <a16:creationId xmlns:a16="http://schemas.microsoft.com/office/drawing/2014/main" id="{71B9CF11-3B4B-F443-BF2D-930C41BAABC6}"/>
                </a:ext>
              </a:extLst>
            </p:cNvPr>
            <p:cNvSpPr/>
            <p:nvPr/>
          </p:nvSpPr>
          <p:spPr>
            <a:xfrm rot="10800000">
              <a:off x="7701294" y="2279226"/>
              <a:ext cx="1394765" cy="582507"/>
            </a:xfrm>
            <a:custGeom>
              <a:avLst/>
              <a:gdLst>
                <a:gd name="connsiteX0" fmla="*/ 1185333 w 1394765"/>
                <a:gd name="connsiteY0" fmla="*/ 582507 h 582507"/>
                <a:gd name="connsiteX1" fmla="*/ 0 w 1394765"/>
                <a:gd name="connsiteY1" fmla="*/ 582507 h 582507"/>
                <a:gd name="connsiteX2" fmla="*/ 0 w 1394765"/>
                <a:gd name="connsiteY2" fmla="*/ 0 h 582507"/>
                <a:gd name="connsiteX3" fmla="*/ 1185333 w 1394765"/>
                <a:gd name="connsiteY3" fmla="*/ 0 h 582507"/>
                <a:gd name="connsiteX4" fmla="*/ 1185333 w 1394765"/>
                <a:gd name="connsiteY4" fmla="*/ 173170 h 582507"/>
                <a:gd name="connsiteX5" fmla="*/ 1394765 w 1394765"/>
                <a:gd name="connsiteY5" fmla="*/ 294641 h 582507"/>
                <a:gd name="connsiteX6" fmla="*/ 1185333 w 1394765"/>
                <a:gd name="connsiteY6" fmla="*/ 416111 h 58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4765" h="582507">
                  <a:moveTo>
                    <a:pt x="1185333" y="582507"/>
                  </a:moveTo>
                  <a:lnTo>
                    <a:pt x="0" y="582507"/>
                  </a:lnTo>
                  <a:lnTo>
                    <a:pt x="0" y="0"/>
                  </a:lnTo>
                  <a:lnTo>
                    <a:pt x="1185333" y="0"/>
                  </a:lnTo>
                  <a:lnTo>
                    <a:pt x="1185333" y="173170"/>
                  </a:lnTo>
                  <a:lnTo>
                    <a:pt x="1394765" y="294641"/>
                  </a:lnTo>
                  <a:lnTo>
                    <a:pt x="1185333" y="416111"/>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4" name="TextBox 43">
              <a:extLst>
                <a:ext uri="{FF2B5EF4-FFF2-40B4-BE49-F238E27FC236}">
                  <a16:creationId xmlns:a16="http://schemas.microsoft.com/office/drawing/2014/main" id="{B74F92A4-97A2-9244-9BB0-95963791F6AB}"/>
                </a:ext>
              </a:extLst>
            </p:cNvPr>
            <p:cNvSpPr txBox="1"/>
            <p:nvPr/>
          </p:nvSpPr>
          <p:spPr>
            <a:xfrm>
              <a:off x="7910725" y="2279225"/>
              <a:ext cx="1185333" cy="582508"/>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400" dirty="0">
                  <a:solidFill>
                    <a:schemeClr val="bg1"/>
                  </a:solidFill>
                </a:rPr>
                <a:t>AFF system</a:t>
              </a:r>
              <a:endParaRPr lang="en-US" sz="1400" baseline="30000" dirty="0">
                <a:solidFill>
                  <a:schemeClr val="bg1"/>
                </a:solidFill>
              </a:endParaRPr>
            </a:p>
          </p:txBody>
        </p:sp>
      </p:grpSp>
      <p:grpSp>
        <p:nvGrpSpPr>
          <p:cNvPr id="9" name="Group 8">
            <a:extLst>
              <a:ext uri="{FF2B5EF4-FFF2-40B4-BE49-F238E27FC236}">
                <a16:creationId xmlns:a16="http://schemas.microsoft.com/office/drawing/2014/main" id="{B14E548C-0B58-2841-AFA9-A151BB134E3E}"/>
              </a:ext>
            </a:extLst>
          </p:cNvPr>
          <p:cNvGrpSpPr/>
          <p:nvPr/>
        </p:nvGrpSpPr>
        <p:grpSpPr>
          <a:xfrm>
            <a:off x="437592" y="2374553"/>
            <a:ext cx="1394764" cy="583360"/>
            <a:chOff x="437592" y="2278373"/>
            <a:chExt cx="1394764" cy="583360"/>
          </a:xfrm>
        </p:grpSpPr>
        <p:sp>
          <p:nvSpPr>
            <p:cNvPr id="45" name="Freeform 44">
              <a:extLst>
                <a:ext uri="{FF2B5EF4-FFF2-40B4-BE49-F238E27FC236}">
                  <a16:creationId xmlns:a16="http://schemas.microsoft.com/office/drawing/2014/main" id="{7FCE53AA-C00C-A642-8FE7-256187F9E959}"/>
                </a:ext>
              </a:extLst>
            </p:cNvPr>
            <p:cNvSpPr/>
            <p:nvPr/>
          </p:nvSpPr>
          <p:spPr>
            <a:xfrm rot="5400000">
              <a:off x="843720" y="1873097"/>
              <a:ext cx="582508" cy="1394764"/>
            </a:xfrm>
            <a:custGeom>
              <a:avLst/>
              <a:gdLst>
                <a:gd name="connsiteX0" fmla="*/ 0 w 582508"/>
                <a:gd name="connsiteY0" fmla="*/ 1394764 h 1394764"/>
                <a:gd name="connsiteX1" fmla="*/ 0 w 582508"/>
                <a:gd name="connsiteY1" fmla="*/ 209432 h 1394764"/>
                <a:gd name="connsiteX2" fmla="*/ 173171 w 582508"/>
                <a:gd name="connsiteY2" fmla="*/ 209432 h 1394764"/>
                <a:gd name="connsiteX3" fmla="*/ 294641 w 582508"/>
                <a:gd name="connsiteY3" fmla="*/ 0 h 1394764"/>
                <a:gd name="connsiteX4" fmla="*/ 416111 w 582508"/>
                <a:gd name="connsiteY4" fmla="*/ 209432 h 1394764"/>
                <a:gd name="connsiteX5" fmla="*/ 582508 w 582508"/>
                <a:gd name="connsiteY5" fmla="*/ 209432 h 1394764"/>
                <a:gd name="connsiteX6" fmla="*/ 582508 w 582508"/>
                <a:gd name="connsiteY6" fmla="*/ 1394764 h 139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508" h="1394764">
                  <a:moveTo>
                    <a:pt x="0" y="1394764"/>
                  </a:moveTo>
                  <a:lnTo>
                    <a:pt x="0" y="209432"/>
                  </a:lnTo>
                  <a:lnTo>
                    <a:pt x="173171" y="209432"/>
                  </a:lnTo>
                  <a:lnTo>
                    <a:pt x="294641" y="0"/>
                  </a:lnTo>
                  <a:lnTo>
                    <a:pt x="416111" y="209432"/>
                  </a:lnTo>
                  <a:lnTo>
                    <a:pt x="582508" y="209432"/>
                  </a:lnTo>
                  <a:lnTo>
                    <a:pt x="582508" y="1394764"/>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6" name="TextBox 45">
              <a:extLst>
                <a:ext uri="{FF2B5EF4-FFF2-40B4-BE49-F238E27FC236}">
                  <a16:creationId xmlns:a16="http://schemas.microsoft.com/office/drawing/2014/main" id="{1929F213-D111-884B-9D17-76DA5518D12A}"/>
                </a:ext>
              </a:extLst>
            </p:cNvPr>
            <p:cNvSpPr txBox="1"/>
            <p:nvPr/>
          </p:nvSpPr>
          <p:spPr>
            <a:xfrm>
              <a:off x="447191" y="2278373"/>
              <a:ext cx="1175732" cy="583359"/>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400" dirty="0">
                  <a:solidFill>
                    <a:schemeClr val="bg1"/>
                  </a:solidFill>
                </a:rPr>
                <a:t>FAS system</a:t>
              </a:r>
              <a:endParaRPr lang="en-US" sz="1200" dirty="0">
                <a:solidFill>
                  <a:schemeClr val="bg1"/>
                </a:solidFill>
              </a:endParaRPr>
            </a:p>
          </p:txBody>
        </p:sp>
      </p:grpSp>
      <p:grpSp>
        <p:nvGrpSpPr>
          <p:cNvPr id="13" name="Group 12">
            <a:extLst>
              <a:ext uri="{FF2B5EF4-FFF2-40B4-BE49-F238E27FC236}">
                <a16:creationId xmlns:a16="http://schemas.microsoft.com/office/drawing/2014/main" id="{2D41ABBB-CF73-D445-983C-5C9AA6E011A2}"/>
              </a:ext>
            </a:extLst>
          </p:cNvPr>
          <p:cNvGrpSpPr/>
          <p:nvPr/>
        </p:nvGrpSpPr>
        <p:grpSpPr>
          <a:xfrm>
            <a:off x="437592" y="3593038"/>
            <a:ext cx="1404363" cy="582511"/>
            <a:chOff x="437592" y="3496858"/>
            <a:chExt cx="1404363" cy="582511"/>
          </a:xfrm>
        </p:grpSpPr>
        <p:sp>
          <p:nvSpPr>
            <p:cNvPr id="47" name="Freeform 46">
              <a:extLst>
                <a:ext uri="{FF2B5EF4-FFF2-40B4-BE49-F238E27FC236}">
                  <a16:creationId xmlns:a16="http://schemas.microsoft.com/office/drawing/2014/main" id="{F09DF3BA-360E-7047-950A-0BDB60516B16}"/>
                </a:ext>
              </a:extLst>
            </p:cNvPr>
            <p:cNvSpPr/>
            <p:nvPr/>
          </p:nvSpPr>
          <p:spPr>
            <a:xfrm rot="5400000">
              <a:off x="853319" y="3090732"/>
              <a:ext cx="582508" cy="1394765"/>
            </a:xfrm>
            <a:custGeom>
              <a:avLst/>
              <a:gdLst>
                <a:gd name="connsiteX0" fmla="*/ 0 w 582508"/>
                <a:gd name="connsiteY0" fmla="*/ 1394765 h 1394765"/>
                <a:gd name="connsiteX1" fmla="*/ 0 w 582508"/>
                <a:gd name="connsiteY1" fmla="*/ 209432 h 1394765"/>
                <a:gd name="connsiteX2" fmla="*/ 173171 w 582508"/>
                <a:gd name="connsiteY2" fmla="*/ 209432 h 1394765"/>
                <a:gd name="connsiteX3" fmla="*/ 294641 w 582508"/>
                <a:gd name="connsiteY3" fmla="*/ 0 h 1394765"/>
                <a:gd name="connsiteX4" fmla="*/ 416111 w 582508"/>
                <a:gd name="connsiteY4" fmla="*/ 209432 h 1394765"/>
                <a:gd name="connsiteX5" fmla="*/ 582508 w 582508"/>
                <a:gd name="connsiteY5" fmla="*/ 209432 h 1394765"/>
                <a:gd name="connsiteX6" fmla="*/ 582508 w 582508"/>
                <a:gd name="connsiteY6" fmla="*/ 1394765 h 139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508" h="1394765">
                  <a:moveTo>
                    <a:pt x="0" y="1394765"/>
                  </a:moveTo>
                  <a:lnTo>
                    <a:pt x="0" y="209432"/>
                  </a:lnTo>
                  <a:lnTo>
                    <a:pt x="173171" y="209432"/>
                  </a:lnTo>
                  <a:lnTo>
                    <a:pt x="294641" y="0"/>
                  </a:lnTo>
                  <a:lnTo>
                    <a:pt x="416111" y="209432"/>
                  </a:lnTo>
                  <a:lnTo>
                    <a:pt x="582508" y="209432"/>
                  </a:lnTo>
                  <a:lnTo>
                    <a:pt x="582508" y="1394765"/>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8" name="TextBox 47">
              <a:extLst>
                <a:ext uri="{FF2B5EF4-FFF2-40B4-BE49-F238E27FC236}">
                  <a16:creationId xmlns:a16="http://schemas.microsoft.com/office/drawing/2014/main" id="{D85AC06A-E8BD-5748-BA69-03B788C67C9C}"/>
                </a:ext>
              </a:extLst>
            </p:cNvPr>
            <p:cNvSpPr txBox="1"/>
            <p:nvPr/>
          </p:nvSpPr>
          <p:spPr>
            <a:xfrm>
              <a:off x="437592" y="3496858"/>
              <a:ext cx="1193326" cy="582508"/>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400" dirty="0">
                  <a:solidFill>
                    <a:schemeClr val="bg1"/>
                  </a:solidFill>
                </a:rPr>
                <a:t>SolidFire cluster</a:t>
              </a:r>
              <a:endParaRPr lang="en-US" sz="1200" dirty="0">
                <a:solidFill>
                  <a:schemeClr val="bg1"/>
                </a:solidFill>
              </a:endParaRPr>
            </a:p>
          </p:txBody>
        </p:sp>
      </p:grpSp>
    </p:spTree>
    <p:extLst>
      <p:ext uri="{BB962C8B-B14F-4D97-AF65-F5344CB8AC3E}">
        <p14:creationId xmlns:p14="http://schemas.microsoft.com/office/powerpoint/2010/main" val="1229922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34DCE0-5F7C-6743-9275-0EE9ADC762DC}"/>
              </a:ext>
            </a:extLst>
          </p:cNvPr>
          <p:cNvSpPr/>
          <p:nvPr/>
        </p:nvSpPr>
        <p:spPr>
          <a:xfrm>
            <a:off x="2648932" y="4473298"/>
            <a:ext cx="6017134" cy="611515"/>
          </a:xfrm>
          <a:prstGeom prst="rect">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 name="Title 1">
            <a:extLst>
              <a:ext uri="{FF2B5EF4-FFF2-40B4-BE49-F238E27FC236}">
                <a16:creationId xmlns:a16="http://schemas.microsoft.com/office/drawing/2014/main" id="{4BF8B889-1E64-4F06-8071-8751F5C9CAED}"/>
              </a:ext>
            </a:extLst>
          </p:cNvPr>
          <p:cNvSpPr>
            <a:spLocks noGrp="1"/>
          </p:cNvSpPr>
          <p:nvPr>
            <p:ph type="title"/>
          </p:nvPr>
        </p:nvSpPr>
        <p:spPr/>
        <p:txBody>
          <a:bodyPr/>
          <a:lstStyle/>
          <a:p>
            <a:r>
              <a:rPr lang="en-US" dirty="0"/>
              <a:t>Automatic Object Store Data Tiering </a:t>
            </a:r>
          </a:p>
        </p:txBody>
      </p:sp>
      <p:sp>
        <p:nvSpPr>
          <p:cNvPr id="3" name="Text Placeholder 2">
            <a:extLst>
              <a:ext uri="{FF2B5EF4-FFF2-40B4-BE49-F238E27FC236}">
                <a16:creationId xmlns:a16="http://schemas.microsoft.com/office/drawing/2014/main" id="{134A7A93-8EB3-497A-98F7-F604C55961AF}"/>
              </a:ext>
            </a:extLst>
          </p:cNvPr>
          <p:cNvSpPr>
            <a:spLocks noGrp="1"/>
          </p:cNvSpPr>
          <p:nvPr>
            <p:ph type="body" idx="10"/>
          </p:nvPr>
        </p:nvSpPr>
        <p:spPr/>
        <p:txBody>
          <a:bodyPr/>
          <a:lstStyle/>
          <a:p>
            <a:r>
              <a:rPr lang="en-US" dirty="0"/>
              <a:t>ONTAP software</a:t>
            </a:r>
          </a:p>
        </p:txBody>
      </p:sp>
      <p:sp>
        <p:nvSpPr>
          <p:cNvPr id="4" name="Slide Number Placeholder 3">
            <a:extLst>
              <a:ext uri="{FF2B5EF4-FFF2-40B4-BE49-F238E27FC236}">
                <a16:creationId xmlns:a16="http://schemas.microsoft.com/office/drawing/2014/main" id="{A0DAFFD7-1A09-4447-8696-D9963E372178}"/>
              </a:ext>
            </a:extLst>
          </p:cNvPr>
          <p:cNvSpPr>
            <a:spLocks noGrp="1"/>
          </p:cNvSpPr>
          <p:nvPr>
            <p:ph type="sldNum" sz="quarter" idx="4"/>
          </p:nvPr>
        </p:nvSpPr>
        <p:spPr/>
        <p:txBody>
          <a:bodyPr/>
          <a:lstStyle/>
          <a:p>
            <a:fld id="{92978B7E-5EBE-134C-B481-E4E8CA36F800}" type="slidenum">
              <a:rPr lang="en-US" smtClean="0"/>
              <a:pPr/>
              <a:t>12</a:t>
            </a:fld>
            <a:endParaRPr lang="en-US" dirty="0"/>
          </a:p>
        </p:txBody>
      </p:sp>
      <p:sp>
        <p:nvSpPr>
          <p:cNvPr id="9" name="Text Placeholder 8">
            <a:extLst>
              <a:ext uri="{FF2B5EF4-FFF2-40B4-BE49-F238E27FC236}">
                <a16:creationId xmlns:a16="http://schemas.microsoft.com/office/drawing/2014/main" id="{E3FFB8DC-BAAE-0C48-BAD2-820E26D358F2}"/>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1F8FB019-E046-414E-B0F3-62569A67F682}"/>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42" name="Rounded Rectangle 52">
            <a:extLst>
              <a:ext uri="{FF2B5EF4-FFF2-40B4-BE49-F238E27FC236}">
                <a16:creationId xmlns:a16="http://schemas.microsoft.com/office/drawing/2014/main" id="{2AC7EE04-FCC8-D544-A7EF-798B2FE8ADF9}"/>
              </a:ext>
            </a:extLst>
          </p:cNvPr>
          <p:cNvSpPr/>
          <p:nvPr/>
        </p:nvSpPr>
        <p:spPr>
          <a:xfrm>
            <a:off x="2754501" y="1915999"/>
            <a:ext cx="4108881" cy="2141171"/>
          </a:xfrm>
          <a:prstGeom prst="roundRect">
            <a:avLst/>
          </a:prstGeom>
          <a:solidFill>
            <a:schemeClr val="accent2">
              <a:lumMod val="20000"/>
              <a:lumOff val="80000"/>
            </a:schemeClr>
          </a:solidFill>
          <a:ln w="381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10" rIns="0" bIns="91410" numCol="1" spcCol="0" rtlCol="0" fromWordArt="0" anchor="ctr" anchorCtr="0" forceAA="0" compatLnSpc="1">
            <a:prstTxWarp prst="textNoShape">
              <a:avLst/>
            </a:prstTxWarp>
            <a:noAutofit/>
          </a:bodyPr>
          <a:lstStyle/>
          <a:p>
            <a:pPr algn="ctr">
              <a:lnSpc>
                <a:spcPct val="95000"/>
              </a:lnSpc>
            </a:pPr>
            <a:endParaRPr lang="en-US" sz="1799" dirty="0"/>
          </a:p>
        </p:txBody>
      </p:sp>
      <p:sp>
        <p:nvSpPr>
          <p:cNvPr id="43" name="TextBox 42">
            <a:extLst>
              <a:ext uri="{FF2B5EF4-FFF2-40B4-BE49-F238E27FC236}">
                <a16:creationId xmlns:a16="http://schemas.microsoft.com/office/drawing/2014/main" id="{95D33075-60D5-3B47-BF39-BE0800F0E307}"/>
              </a:ext>
            </a:extLst>
          </p:cNvPr>
          <p:cNvSpPr txBox="1"/>
          <p:nvPr/>
        </p:nvSpPr>
        <p:spPr>
          <a:xfrm>
            <a:off x="6648700" y="2333678"/>
            <a:ext cx="1311385" cy="294828"/>
          </a:xfrm>
          <a:prstGeom prst="rect">
            <a:avLst/>
          </a:prstGeom>
        </p:spPr>
        <p:txBody>
          <a:bodyPr vert="horz" wrap="square" lIns="0" tIns="45705" rIns="0" bIns="45705" rtlCol="0" anchor="ctr">
            <a:noAutofit/>
          </a:bodyPr>
          <a:lstStyle/>
          <a:p>
            <a:pPr algn="ctr" defTabSz="914107">
              <a:lnSpc>
                <a:spcPct val="95000"/>
              </a:lnSpc>
              <a:spcBef>
                <a:spcPts val="400"/>
              </a:spcBef>
              <a:spcAft>
                <a:spcPts val="200"/>
              </a:spcAft>
            </a:pPr>
            <a:r>
              <a:rPr lang="en-US" sz="1200" b="1" dirty="0">
                <a:solidFill>
                  <a:srgbClr val="FFFFFF"/>
                </a:solidFill>
              </a:rPr>
              <a:t>AltaVault</a:t>
            </a:r>
            <a:endParaRPr lang="en-US" sz="1200" b="1" dirty="0">
              <a:solidFill>
                <a:srgbClr val="FFFFFF"/>
              </a:solidFill>
              <a:latin typeface="Arial" panose="020B0604020202020204" pitchFamily="34" charset="0"/>
            </a:endParaRPr>
          </a:p>
        </p:txBody>
      </p:sp>
      <p:sp>
        <p:nvSpPr>
          <p:cNvPr id="44" name="TextBox 43">
            <a:extLst>
              <a:ext uri="{FF2B5EF4-FFF2-40B4-BE49-F238E27FC236}">
                <a16:creationId xmlns:a16="http://schemas.microsoft.com/office/drawing/2014/main" id="{F2A4E848-EB15-DD49-99D7-7175CAEDF9F7}"/>
              </a:ext>
            </a:extLst>
          </p:cNvPr>
          <p:cNvSpPr txBox="1"/>
          <p:nvPr/>
        </p:nvSpPr>
        <p:spPr>
          <a:xfrm>
            <a:off x="3394593" y="2632786"/>
            <a:ext cx="2974444" cy="707599"/>
          </a:xfrm>
          <a:prstGeom prst="rect">
            <a:avLst/>
          </a:prstGeom>
        </p:spPr>
        <p:txBody>
          <a:bodyPr vert="horz" wrap="square" lIns="91410" tIns="45705" rIns="91410" bIns="45705" rtlCol="0" anchor="ctr">
            <a:spAutoFit/>
          </a:bodyPr>
          <a:lstStyle/>
          <a:p>
            <a:pPr algn="ctr" defTabSz="914107">
              <a:spcBef>
                <a:spcPts val="400"/>
              </a:spcBef>
              <a:spcAft>
                <a:spcPts val="200"/>
              </a:spcAft>
            </a:pPr>
            <a:r>
              <a:rPr lang="en-US" sz="1999" dirty="0">
                <a:solidFill>
                  <a:schemeClr val="accent1"/>
                </a:solidFill>
              </a:rPr>
              <a:t>Shared Data</a:t>
            </a:r>
            <a:br>
              <a:rPr lang="en-US" sz="1999" dirty="0">
                <a:solidFill>
                  <a:schemeClr val="accent1"/>
                </a:solidFill>
              </a:rPr>
            </a:br>
            <a:r>
              <a:rPr lang="en-US" sz="1999" dirty="0">
                <a:solidFill>
                  <a:schemeClr val="accent1"/>
                </a:solidFill>
              </a:rPr>
              <a:t>Transport</a:t>
            </a:r>
          </a:p>
        </p:txBody>
      </p:sp>
      <p:pic>
        <p:nvPicPr>
          <p:cNvPr id="45" name="Picture 44">
            <a:extLst>
              <a:ext uri="{FF2B5EF4-FFF2-40B4-BE49-F238E27FC236}">
                <a16:creationId xmlns:a16="http://schemas.microsoft.com/office/drawing/2014/main" id="{8E7A42D1-473C-164D-8480-FDC1A08D31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0664" y="1475390"/>
            <a:ext cx="836554" cy="836554"/>
          </a:xfrm>
          <a:prstGeom prst="rect">
            <a:avLst/>
          </a:prstGeom>
        </p:spPr>
      </p:pic>
      <p:pic>
        <p:nvPicPr>
          <p:cNvPr id="46" name="Picture 45">
            <a:extLst>
              <a:ext uri="{FF2B5EF4-FFF2-40B4-BE49-F238E27FC236}">
                <a16:creationId xmlns:a16="http://schemas.microsoft.com/office/drawing/2014/main" id="{5C061481-F086-A942-B0E8-E63B4937BB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9732" y="2657516"/>
            <a:ext cx="641741" cy="641741"/>
          </a:xfrm>
          <a:prstGeom prst="rect">
            <a:avLst/>
          </a:prstGeom>
        </p:spPr>
      </p:pic>
      <p:pic>
        <p:nvPicPr>
          <p:cNvPr id="47" name="Picture 46">
            <a:extLst>
              <a:ext uri="{FF2B5EF4-FFF2-40B4-BE49-F238E27FC236}">
                <a16:creationId xmlns:a16="http://schemas.microsoft.com/office/drawing/2014/main" id="{81B97488-346F-7446-B102-CD5EFDEED9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4292" y="3815161"/>
            <a:ext cx="1371600" cy="495300"/>
          </a:xfrm>
          <a:prstGeom prst="rect">
            <a:avLst/>
          </a:prstGeom>
        </p:spPr>
      </p:pic>
      <p:pic>
        <p:nvPicPr>
          <p:cNvPr id="48" name="image11.png" descr="FAS8080EX-6U.png">
            <a:extLst>
              <a:ext uri="{FF2B5EF4-FFF2-40B4-BE49-F238E27FC236}">
                <a16:creationId xmlns:a16="http://schemas.microsoft.com/office/drawing/2014/main" id="{765A5C79-2D88-3841-81CB-0981F65CCAF2}"/>
              </a:ext>
            </a:extLst>
          </p:cNvPr>
          <p:cNvPicPr/>
          <p:nvPr/>
        </p:nvPicPr>
        <p:blipFill>
          <a:blip r:embed="rId6" cstate="print">
            <a:extLst/>
          </a:blip>
          <a:stretch>
            <a:fillRect/>
          </a:stretch>
        </p:blipFill>
        <p:spPr>
          <a:xfrm>
            <a:off x="1841655" y="2280101"/>
            <a:ext cx="1465133" cy="773116"/>
          </a:xfrm>
          <a:prstGeom prst="rect">
            <a:avLst/>
          </a:prstGeom>
          <a:ln w="12700">
            <a:miter lim="400000"/>
          </a:ln>
        </p:spPr>
      </p:pic>
      <p:pic>
        <p:nvPicPr>
          <p:cNvPr id="49" name="Picture 48">
            <a:extLst>
              <a:ext uri="{FF2B5EF4-FFF2-40B4-BE49-F238E27FC236}">
                <a16:creationId xmlns:a16="http://schemas.microsoft.com/office/drawing/2014/main" id="{28F2CD65-5E39-614A-822D-A8EDC91BBE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9135" y="3641407"/>
            <a:ext cx="1371600" cy="485775"/>
          </a:xfrm>
          <a:prstGeom prst="rect">
            <a:avLst/>
          </a:prstGeom>
        </p:spPr>
      </p:pic>
      <p:grpSp>
        <p:nvGrpSpPr>
          <p:cNvPr id="50" name="Group 49">
            <a:extLst>
              <a:ext uri="{FF2B5EF4-FFF2-40B4-BE49-F238E27FC236}">
                <a16:creationId xmlns:a16="http://schemas.microsoft.com/office/drawing/2014/main" id="{5C135632-B32C-1A4C-90CC-B58EF2659362}"/>
              </a:ext>
            </a:extLst>
          </p:cNvPr>
          <p:cNvGrpSpPr/>
          <p:nvPr/>
        </p:nvGrpSpPr>
        <p:grpSpPr>
          <a:xfrm>
            <a:off x="7210257" y="2687131"/>
            <a:ext cx="1829681" cy="582508"/>
            <a:chOff x="7210257" y="3496859"/>
            <a:chExt cx="1829681" cy="582508"/>
          </a:xfrm>
        </p:grpSpPr>
        <p:sp>
          <p:nvSpPr>
            <p:cNvPr id="51" name="Freeform 50">
              <a:extLst>
                <a:ext uri="{FF2B5EF4-FFF2-40B4-BE49-F238E27FC236}">
                  <a16:creationId xmlns:a16="http://schemas.microsoft.com/office/drawing/2014/main" id="{C762BB7D-F413-9041-B4F6-C5AE3AC6378A}"/>
                </a:ext>
              </a:extLst>
            </p:cNvPr>
            <p:cNvSpPr/>
            <p:nvPr/>
          </p:nvSpPr>
          <p:spPr>
            <a:xfrm rot="16200000">
              <a:off x="7833842" y="2873274"/>
              <a:ext cx="582508" cy="1829678"/>
            </a:xfrm>
            <a:custGeom>
              <a:avLst/>
              <a:gdLst>
                <a:gd name="connsiteX0" fmla="*/ 582508 w 582508"/>
                <a:gd name="connsiteY0" fmla="*/ 209431 h 1829678"/>
                <a:gd name="connsiteX1" fmla="*/ 582507 w 582508"/>
                <a:gd name="connsiteY1" fmla="*/ 1829678 h 1829678"/>
                <a:gd name="connsiteX2" fmla="*/ 0 w 582508"/>
                <a:gd name="connsiteY2" fmla="*/ 1829678 h 1829678"/>
                <a:gd name="connsiteX3" fmla="*/ 0 w 582508"/>
                <a:gd name="connsiteY3" fmla="*/ 209431 h 1829678"/>
                <a:gd name="connsiteX4" fmla="*/ 173170 w 582508"/>
                <a:gd name="connsiteY4" fmla="*/ 209431 h 1829678"/>
                <a:gd name="connsiteX5" fmla="*/ 294640 w 582508"/>
                <a:gd name="connsiteY5" fmla="*/ 0 h 1829678"/>
                <a:gd name="connsiteX6" fmla="*/ 416110 w 582508"/>
                <a:gd name="connsiteY6" fmla="*/ 209431 h 18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508" h="1829678">
                  <a:moveTo>
                    <a:pt x="582508" y="209431"/>
                  </a:moveTo>
                  <a:lnTo>
                    <a:pt x="582507" y="1829678"/>
                  </a:lnTo>
                  <a:lnTo>
                    <a:pt x="0" y="1829678"/>
                  </a:lnTo>
                  <a:lnTo>
                    <a:pt x="0" y="209431"/>
                  </a:lnTo>
                  <a:lnTo>
                    <a:pt x="173170" y="209431"/>
                  </a:lnTo>
                  <a:lnTo>
                    <a:pt x="294640" y="0"/>
                  </a:lnTo>
                  <a:lnTo>
                    <a:pt x="416110" y="209431"/>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52" name="TextBox 51">
              <a:extLst>
                <a:ext uri="{FF2B5EF4-FFF2-40B4-BE49-F238E27FC236}">
                  <a16:creationId xmlns:a16="http://schemas.microsoft.com/office/drawing/2014/main" id="{740D185B-7476-3F4B-9EFD-0DA6E47E4826}"/>
                </a:ext>
              </a:extLst>
            </p:cNvPr>
            <p:cNvSpPr txBox="1"/>
            <p:nvPr/>
          </p:nvSpPr>
          <p:spPr>
            <a:xfrm>
              <a:off x="7419689" y="3496860"/>
              <a:ext cx="1620249" cy="582507"/>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400" dirty="0">
                  <a:solidFill>
                    <a:schemeClr val="bg1"/>
                  </a:solidFill>
                </a:rPr>
                <a:t>ONTAP</a:t>
              </a:r>
              <a:r>
                <a:rPr lang="en-US" sz="1400" b="1" dirty="0">
                  <a:solidFill>
                    <a:schemeClr val="bg1"/>
                  </a:solidFill>
                </a:rPr>
                <a:t> </a:t>
              </a:r>
              <a:r>
                <a:rPr lang="en-US" sz="1400" dirty="0">
                  <a:solidFill>
                    <a:schemeClr val="bg1"/>
                  </a:solidFill>
                </a:rPr>
                <a:t>Select software</a:t>
              </a:r>
            </a:p>
          </p:txBody>
        </p:sp>
      </p:grpSp>
      <p:grpSp>
        <p:nvGrpSpPr>
          <p:cNvPr id="53" name="Group 52">
            <a:extLst>
              <a:ext uri="{FF2B5EF4-FFF2-40B4-BE49-F238E27FC236}">
                <a16:creationId xmlns:a16="http://schemas.microsoft.com/office/drawing/2014/main" id="{D2C13B05-2571-094E-8B0F-60D09242917A}"/>
              </a:ext>
            </a:extLst>
          </p:cNvPr>
          <p:cNvGrpSpPr/>
          <p:nvPr/>
        </p:nvGrpSpPr>
        <p:grpSpPr>
          <a:xfrm>
            <a:off x="4865288" y="3753170"/>
            <a:ext cx="1394765" cy="582508"/>
            <a:chOff x="7701294" y="2279225"/>
            <a:chExt cx="1394765" cy="582508"/>
          </a:xfrm>
        </p:grpSpPr>
        <p:sp>
          <p:nvSpPr>
            <p:cNvPr id="54" name="Freeform 53">
              <a:extLst>
                <a:ext uri="{FF2B5EF4-FFF2-40B4-BE49-F238E27FC236}">
                  <a16:creationId xmlns:a16="http://schemas.microsoft.com/office/drawing/2014/main" id="{4684D56C-E25D-D349-A5C5-4F75946D5102}"/>
                </a:ext>
              </a:extLst>
            </p:cNvPr>
            <p:cNvSpPr/>
            <p:nvPr/>
          </p:nvSpPr>
          <p:spPr>
            <a:xfrm rot="10800000">
              <a:off x="7701294" y="2279226"/>
              <a:ext cx="1394765" cy="582507"/>
            </a:xfrm>
            <a:custGeom>
              <a:avLst/>
              <a:gdLst>
                <a:gd name="connsiteX0" fmla="*/ 1185333 w 1394765"/>
                <a:gd name="connsiteY0" fmla="*/ 582507 h 582507"/>
                <a:gd name="connsiteX1" fmla="*/ 0 w 1394765"/>
                <a:gd name="connsiteY1" fmla="*/ 582507 h 582507"/>
                <a:gd name="connsiteX2" fmla="*/ 0 w 1394765"/>
                <a:gd name="connsiteY2" fmla="*/ 0 h 582507"/>
                <a:gd name="connsiteX3" fmla="*/ 1185333 w 1394765"/>
                <a:gd name="connsiteY3" fmla="*/ 0 h 582507"/>
                <a:gd name="connsiteX4" fmla="*/ 1185333 w 1394765"/>
                <a:gd name="connsiteY4" fmla="*/ 173170 h 582507"/>
                <a:gd name="connsiteX5" fmla="*/ 1394765 w 1394765"/>
                <a:gd name="connsiteY5" fmla="*/ 294641 h 582507"/>
                <a:gd name="connsiteX6" fmla="*/ 1185333 w 1394765"/>
                <a:gd name="connsiteY6" fmla="*/ 416111 h 58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4765" h="582507">
                  <a:moveTo>
                    <a:pt x="1185333" y="582507"/>
                  </a:moveTo>
                  <a:lnTo>
                    <a:pt x="0" y="582507"/>
                  </a:lnTo>
                  <a:lnTo>
                    <a:pt x="0" y="0"/>
                  </a:lnTo>
                  <a:lnTo>
                    <a:pt x="1185333" y="0"/>
                  </a:lnTo>
                  <a:lnTo>
                    <a:pt x="1185333" y="173170"/>
                  </a:lnTo>
                  <a:lnTo>
                    <a:pt x="1394765" y="294641"/>
                  </a:lnTo>
                  <a:lnTo>
                    <a:pt x="1185333" y="416111"/>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55" name="TextBox 54">
              <a:extLst>
                <a:ext uri="{FF2B5EF4-FFF2-40B4-BE49-F238E27FC236}">
                  <a16:creationId xmlns:a16="http://schemas.microsoft.com/office/drawing/2014/main" id="{8B4A9DF7-1C50-3041-BD74-C3CF788A46FE}"/>
                </a:ext>
              </a:extLst>
            </p:cNvPr>
            <p:cNvSpPr txBox="1"/>
            <p:nvPr/>
          </p:nvSpPr>
          <p:spPr>
            <a:xfrm>
              <a:off x="7910725" y="2279225"/>
              <a:ext cx="1185333" cy="582508"/>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400" dirty="0">
                  <a:solidFill>
                    <a:schemeClr val="bg1"/>
                  </a:solidFill>
                </a:rPr>
                <a:t>AFF system</a:t>
              </a:r>
              <a:endParaRPr lang="en-US" sz="1400" baseline="30000" dirty="0">
                <a:solidFill>
                  <a:schemeClr val="bg1"/>
                </a:solidFill>
              </a:endParaRPr>
            </a:p>
          </p:txBody>
        </p:sp>
      </p:grpSp>
      <p:grpSp>
        <p:nvGrpSpPr>
          <p:cNvPr id="56" name="Group 55">
            <a:extLst>
              <a:ext uri="{FF2B5EF4-FFF2-40B4-BE49-F238E27FC236}">
                <a16:creationId xmlns:a16="http://schemas.microsoft.com/office/drawing/2014/main" id="{5E12E37E-7F76-E54F-9EB9-9A6A2FBBFFD2}"/>
              </a:ext>
            </a:extLst>
          </p:cNvPr>
          <p:cNvGrpSpPr/>
          <p:nvPr/>
        </p:nvGrpSpPr>
        <p:grpSpPr>
          <a:xfrm>
            <a:off x="437592" y="2374553"/>
            <a:ext cx="1394764" cy="583360"/>
            <a:chOff x="437592" y="2278373"/>
            <a:chExt cx="1394764" cy="583360"/>
          </a:xfrm>
        </p:grpSpPr>
        <p:sp>
          <p:nvSpPr>
            <p:cNvPr id="57" name="Freeform 56">
              <a:extLst>
                <a:ext uri="{FF2B5EF4-FFF2-40B4-BE49-F238E27FC236}">
                  <a16:creationId xmlns:a16="http://schemas.microsoft.com/office/drawing/2014/main" id="{6F3AE2FF-8456-D64A-902D-3B23B155446B}"/>
                </a:ext>
              </a:extLst>
            </p:cNvPr>
            <p:cNvSpPr/>
            <p:nvPr/>
          </p:nvSpPr>
          <p:spPr>
            <a:xfrm rot="5400000">
              <a:off x="843720" y="1873097"/>
              <a:ext cx="582508" cy="1394764"/>
            </a:xfrm>
            <a:custGeom>
              <a:avLst/>
              <a:gdLst>
                <a:gd name="connsiteX0" fmla="*/ 0 w 582508"/>
                <a:gd name="connsiteY0" fmla="*/ 1394764 h 1394764"/>
                <a:gd name="connsiteX1" fmla="*/ 0 w 582508"/>
                <a:gd name="connsiteY1" fmla="*/ 209432 h 1394764"/>
                <a:gd name="connsiteX2" fmla="*/ 173171 w 582508"/>
                <a:gd name="connsiteY2" fmla="*/ 209432 h 1394764"/>
                <a:gd name="connsiteX3" fmla="*/ 294641 w 582508"/>
                <a:gd name="connsiteY3" fmla="*/ 0 h 1394764"/>
                <a:gd name="connsiteX4" fmla="*/ 416111 w 582508"/>
                <a:gd name="connsiteY4" fmla="*/ 209432 h 1394764"/>
                <a:gd name="connsiteX5" fmla="*/ 582508 w 582508"/>
                <a:gd name="connsiteY5" fmla="*/ 209432 h 1394764"/>
                <a:gd name="connsiteX6" fmla="*/ 582508 w 582508"/>
                <a:gd name="connsiteY6" fmla="*/ 1394764 h 139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508" h="1394764">
                  <a:moveTo>
                    <a:pt x="0" y="1394764"/>
                  </a:moveTo>
                  <a:lnTo>
                    <a:pt x="0" y="209432"/>
                  </a:lnTo>
                  <a:lnTo>
                    <a:pt x="173171" y="209432"/>
                  </a:lnTo>
                  <a:lnTo>
                    <a:pt x="294641" y="0"/>
                  </a:lnTo>
                  <a:lnTo>
                    <a:pt x="416111" y="209432"/>
                  </a:lnTo>
                  <a:lnTo>
                    <a:pt x="582508" y="209432"/>
                  </a:lnTo>
                  <a:lnTo>
                    <a:pt x="582508" y="1394764"/>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58" name="TextBox 57">
              <a:extLst>
                <a:ext uri="{FF2B5EF4-FFF2-40B4-BE49-F238E27FC236}">
                  <a16:creationId xmlns:a16="http://schemas.microsoft.com/office/drawing/2014/main" id="{5C62D664-214B-C74A-B082-0EC35A1D0037}"/>
                </a:ext>
              </a:extLst>
            </p:cNvPr>
            <p:cNvSpPr txBox="1"/>
            <p:nvPr/>
          </p:nvSpPr>
          <p:spPr>
            <a:xfrm>
              <a:off x="447191" y="2278373"/>
              <a:ext cx="1175732" cy="583359"/>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400" dirty="0">
                  <a:solidFill>
                    <a:schemeClr val="bg1"/>
                  </a:solidFill>
                </a:rPr>
                <a:t>FAS system</a:t>
              </a:r>
              <a:endParaRPr lang="en-US" sz="1200" dirty="0">
                <a:solidFill>
                  <a:schemeClr val="bg1"/>
                </a:solidFill>
              </a:endParaRPr>
            </a:p>
          </p:txBody>
        </p:sp>
      </p:grpSp>
      <p:grpSp>
        <p:nvGrpSpPr>
          <p:cNvPr id="59" name="Group 58">
            <a:extLst>
              <a:ext uri="{FF2B5EF4-FFF2-40B4-BE49-F238E27FC236}">
                <a16:creationId xmlns:a16="http://schemas.microsoft.com/office/drawing/2014/main" id="{DD9367ED-79B8-0F43-B7D8-5A256C4B5740}"/>
              </a:ext>
            </a:extLst>
          </p:cNvPr>
          <p:cNvGrpSpPr/>
          <p:nvPr/>
        </p:nvGrpSpPr>
        <p:grpSpPr>
          <a:xfrm>
            <a:off x="437592" y="3593038"/>
            <a:ext cx="1404363" cy="582511"/>
            <a:chOff x="437592" y="3496858"/>
            <a:chExt cx="1404363" cy="582511"/>
          </a:xfrm>
        </p:grpSpPr>
        <p:sp>
          <p:nvSpPr>
            <p:cNvPr id="60" name="Freeform 59">
              <a:extLst>
                <a:ext uri="{FF2B5EF4-FFF2-40B4-BE49-F238E27FC236}">
                  <a16:creationId xmlns:a16="http://schemas.microsoft.com/office/drawing/2014/main" id="{594121DE-F700-D945-B1CE-50DBD7088328}"/>
                </a:ext>
              </a:extLst>
            </p:cNvPr>
            <p:cNvSpPr/>
            <p:nvPr/>
          </p:nvSpPr>
          <p:spPr>
            <a:xfrm rot="5400000">
              <a:off x="853319" y="3090732"/>
              <a:ext cx="582508" cy="1394765"/>
            </a:xfrm>
            <a:custGeom>
              <a:avLst/>
              <a:gdLst>
                <a:gd name="connsiteX0" fmla="*/ 0 w 582508"/>
                <a:gd name="connsiteY0" fmla="*/ 1394765 h 1394765"/>
                <a:gd name="connsiteX1" fmla="*/ 0 w 582508"/>
                <a:gd name="connsiteY1" fmla="*/ 209432 h 1394765"/>
                <a:gd name="connsiteX2" fmla="*/ 173171 w 582508"/>
                <a:gd name="connsiteY2" fmla="*/ 209432 h 1394765"/>
                <a:gd name="connsiteX3" fmla="*/ 294641 w 582508"/>
                <a:gd name="connsiteY3" fmla="*/ 0 h 1394765"/>
                <a:gd name="connsiteX4" fmla="*/ 416111 w 582508"/>
                <a:gd name="connsiteY4" fmla="*/ 209432 h 1394765"/>
                <a:gd name="connsiteX5" fmla="*/ 582508 w 582508"/>
                <a:gd name="connsiteY5" fmla="*/ 209432 h 1394765"/>
                <a:gd name="connsiteX6" fmla="*/ 582508 w 582508"/>
                <a:gd name="connsiteY6" fmla="*/ 1394765 h 139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508" h="1394765">
                  <a:moveTo>
                    <a:pt x="0" y="1394765"/>
                  </a:moveTo>
                  <a:lnTo>
                    <a:pt x="0" y="209432"/>
                  </a:lnTo>
                  <a:lnTo>
                    <a:pt x="173171" y="209432"/>
                  </a:lnTo>
                  <a:lnTo>
                    <a:pt x="294641" y="0"/>
                  </a:lnTo>
                  <a:lnTo>
                    <a:pt x="416111" y="209432"/>
                  </a:lnTo>
                  <a:lnTo>
                    <a:pt x="582508" y="209432"/>
                  </a:lnTo>
                  <a:lnTo>
                    <a:pt x="582508" y="1394765"/>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61" name="TextBox 60">
              <a:extLst>
                <a:ext uri="{FF2B5EF4-FFF2-40B4-BE49-F238E27FC236}">
                  <a16:creationId xmlns:a16="http://schemas.microsoft.com/office/drawing/2014/main" id="{100EE73B-8CC8-274D-A5F5-AC3B6D648D73}"/>
                </a:ext>
              </a:extLst>
            </p:cNvPr>
            <p:cNvSpPr txBox="1"/>
            <p:nvPr/>
          </p:nvSpPr>
          <p:spPr>
            <a:xfrm>
              <a:off x="437592" y="3496858"/>
              <a:ext cx="1193326" cy="582508"/>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400" dirty="0">
                  <a:solidFill>
                    <a:schemeClr val="bg1"/>
                  </a:solidFill>
                </a:rPr>
                <a:t>SolidFire cluster</a:t>
              </a:r>
              <a:endParaRPr lang="en-US" sz="1200" dirty="0">
                <a:solidFill>
                  <a:schemeClr val="bg1"/>
                </a:solidFill>
              </a:endParaRPr>
            </a:p>
          </p:txBody>
        </p:sp>
      </p:grpSp>
      <p:sp>
        <p:nvSpPr>
          <p:cNvPr id="62" name="Picture 60">
            <a:extLst>
              <a:ext uri="{FF2B5EF4-FFF2-40B4-BE49-F238E27FC236}">
                <a16:creationId xmlns:a16="http://schemas.microsoft.com/office/drawing/2014/main" id="{C4AA93A2-39A1-C945-8FCD-1E9A105DB26B}"/>
              </a:ext>
            </a:extLst>
          </p:cNvPr>
          <p:cNvSpPr/>
          <p:nvPr/>
        </p:nvSpPr>
        <p:spPr>
          <a:xfrm>
            <a:off x="7695486" y="1050463"/>
            <a:ext cx="1498750" cy="999164"/>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1"/>
          </a:solidFill>
          <a:ln w="25400" cap="flat">
            <a:solidFill>
              <a:schemeClr val="accent1"/>
            </a:solidFill>
            <a:prstDash val="solid"/>
            <a:miter/>
          </a:ln>
        </p:spPr>
        <p:txBody>
          <a:bodyPr rtlCol="0" anchor="ctr"/>
          <a:lstStyle/>
          <a:p>
            <a:endParaRPr lang="en-US" dirty="0"/>
          </a:p>
        </p:txBody>
      </p:sp>
      <p:sp>
        <p:nvSpPr>
          <p:cNvPr id="63" name="TextBox 62">
            <a:extLst>
              <a:ext uri="{FF2B5EF4-FFF2-40B4-BE49-F238E27FC236}">
                <a16:creationId xmlns:a16="http://schemas.microsoft.com/office/drawing/2014/main" id="{FA1033D7-B682-5447-B078-CD715DE08149}"/>
              </a:ext>
            </a:extLst>
          </p:cNvPr>
          <p:cNvSpPr txBox="1"/>
          <p:nvPr/>
        </p:nvSpPr>
        <p:spPr>
          <a:xfrm>
            <a:off x="7646586" y="1453230"/>
            <a:ext cx="1620249" cy="582507"/>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400" dirty="0"/>
              <a:t>Private Cloud Object Store</a:t>
            </a:r>
          </a:p>
        </p:txBody>
      </p:sp>
      <p:sp>
        <p:nvSpPr>
          <p:cNvPr id="13" name="Rectangle 12">
            <a:extLst>
              <a:ext uri="{FF2B5EF4-FFF2-40B4-BE49-F238E27FC236}">
                <a16:creationId xmlns:a16="http://schemas.microsoft.com/office/drawing/2014/main" id="{44A97AF8-C203-BE48-847D-43D840D07284}"/>
              </a:ext>
            </a:extLst>
          </p:cNvPr>
          <p:cNvSpPr/>
          <p:nvPr/>
        </p:nvSpPr>
        <p:spPr>
          <a:xfrm>
            <a:off x="2752021" y="4571476"/>
            <a:ext cx="1426136" cy="41650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dirty="0" err="1"/>
              <a:t>StorageGRID</a:t>
            </a:r>
            <a:endParaRPr lang="en-US" sz="1200" dirty="0"/>
          </a:p>
        </p:txBody>
      </p:sp>
      <p:sp>
        <p:nvSpPr>
          <p:cNvPr id="67" name="Rectangle 66">
            <a:extLst>
              <a:ext uri="{FF2B5EF4-FFF2-40B4-BE49-F238E27FC236}">
                <a16:creationId xmlns:a16="http://schemas.microsoft.com/office/drawing/2014/main" id="{73337D4D-6D1E-B74F-8A55-82CBA57FA9B5}"/>
              </a:ext>
            </a:extLst>
          </p:cNvPr>
          <p:cNvSpPr/>
          <p:nvPr/>
        </p:nvSpPr>
        <p:spPr>
          <a:xfrm>
            <a:off x="4222668" y="4571476"/>
            <a:ext cx="1426136" cy="41650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dirty="0"/>
              <a:t>OpenStack Swift</a:t>
            </a:r>
          </a:p>
        </p:txBody>
      </p:sp>
      <p:sp>
        <p:nvSpPr>
          <p:cNvPr id="68" name="Rectangle 67">
            <a:extLst>
              <a:ext uri="{FF2B5EF4-FFF2-40B4-BE49-F238E27FC236}">
                <a16:creationId xmlns:a16="http://schemas.microsoft.com/office/drawing/2014/main" id="{D763A792-3856-D346-9B21-782976BF3F0C}"/>
              </a:ext>
            </a:extLst>
          </p:cNvPr>
          <p:cNvSpPr/>
          <p:nvPr/>
        </p:nvSpPr>
        <p:spPr>
          <a:xfrm>
            <a:off x="5693315" y="4571476"/>
            <a:ext cx="1426136" cy="41650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dirty="0" err="1"/>
              <a:t>Ceph</a:t>
            </a:r>
            <a:endParaRPr lang="en-US" sz="1200" dirty="0"/>
          </a:p>
        </p:txBody>
      </p:sp>
      <p:sp>
        <p:nvSpPr>
          <p:cNvPr id="69" name="Rectangle 68">
            <a:extLst>
              <a:ext uri="{FF2B5EF4-FFF2-40B4-BE49-F238E27FC236}">
                <a16:creationId xmlns:a16="http://schemas.microsoft.com/office/drawing/2014/main" id="{B72400ED-E9E8-A241-B711-6FC3531707DF}"/>
              </a:ext>
            </a:extLst>
          </p:cNvPr>
          <p:cNvSpPr/>
          <p:nvPr/>
        </p:nvSpPr>
        <p:spPr>
          <a:xfrm>
            <a:off x="7161744" y="4571476"/>
            <a:ext cx="1426136" cy="41650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dirty="0"/>
              <a:t>Home Grown</a:t>
            </a:r>
          </a:p>
        </p:txBody>
      </p:sp>
      <p:cxnSp>
        <p:nvCxnSpPr>
          <p:cNvPr id="19" name="Straight Connector 18">
            <a:extLst>
              <a:ext uri="{FF2B5EF4-FFF2-40B4-BE49-F238E27FC236}">
                <a16:creationId xmlns:a16="http://schemas.microsoft.com/office/drawing/2014/main" id="{120E1513-CE19-C141-B5E8-0560FDD7501E}"/>
              </a:ext>
            </a:extLst>
          </p:cNvPr>
          <p:cNvCxnSpPr>
            <a:cxnSpLocks/>
          </p:cNvCxnSpPr>
          <p:nvPr/>
        </p:nvCxnSpPr>
        <p:spPr>
          <a:xfrm>
            <a:off x="5227218" y="1709877"/>
            <a:ext cx="2468268"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B19667F-8FDE-7B4D-8EFF-D18AFD757E1C}"/>
              </a:ext>
            </a:extLst>
          </p:cNvPr>
          <p:cNvCxnSpPr>
            <a:cxnSpLocks/>
            <a:stCxn id="47" idx="2"/>
          </p:cNvCxnSpPr>
          <p:nvPr/>
        </p:nvCxnSpPr>
        <p:spPr>
          <a:xfrm>
            <a:off x="4200092" y="4310461"/>
            <a:ext cx="0" cy="16283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89623D04-D5E4-6A4D-85A0-C9BEFCA02D55}"/>
              </a:ext>
            </a:extLst>
          </p:cNvPr>
          <p:cNvCxnSpPr/>
          <p:nvPr/>
        </p:nvCxnSpPr>
        <p:spPr>
          <a:xfrm rot="5400000">
            <a:off x="6263046" y="3684912"/>
            <a:ext cx="1174041" cy="402731"/>
          </a:xfrm>
          <a:prstGeom prst="bentConnector3">
            <a:avLst>
              <a:gd name="adj1" fmla="val 80705"/>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2262069-34B3-9742-A2F8-56A08514ED2C}"/>
              </a:ext>
            </a:extLst>
          </p:cNvPr>
          <p:cNvGrpSpPr/>
          <p:nvPr/>
        </p:nvGrpSpPr>
        <p:grpSpPr>
          <a:xfrm rot="10800000">
            <a:off x="1240972" y="4565423"/>
            <a:ext cx="1390265" cy="442613"/>
            <a:chOff x="7210257" y="3496859"/>
            <a:chExt cx="1829681" cy="582508"/>
          </a:xfrm>
        </p:grpSpPr>
        <p:sp>
          <p:nvSpPr>
            <p:cNvPr id="77" name="Freeform 76">
              <a:extLst>
                <a:ext uri="{FF2B5EF4-FFF2-40B4-BE49-F238E27FC236}">
                  <a16:creationId xmlns:a16="http://schemas.microsoft.com/office/drawing/2014/main" id="{B319B598-0504-9447-88B2-40446D65FEB2}"/>
                </a:ext>
              </a:extLst>
            </p:cNvPr>
            <p:cNvSpPr/>
            <p:nvPr/>
          </p:nvSpPr>
          <p:spPr>
            <a:xfrm rot="16200000">
              <a:off x="7833842" y="2873274"/>
              <a:ext cx="582508" cy="1829678"/>
            </a:xfrm>
            <a:custGeom>
              <a:avLst/>
              <a:gdLst>
                <a:gd name="connsiteX0" fmla="*/ 582508 w 582508"/>
                <a:gd name="connsiteY0" fmla="*/ 209431 h 1829678"/>
                <a:gd name="connsiteX1" fmla="*/ 582507 w 582508"/>
                <a:gd name="connsiteY1" fmla="*/ 1829678 h 1829678"/>
                <a:gd name="connsiteX2" fmla="*/ 0 w 582508"/>
                <a:gd name="connsiteY2" fmla="*/ 1829678 h 1829678"/>
                <a:gd name="connsiteX3" fmla="*/ 0 w 582508"/>
                <a:gd name="connsiteY3" fmla="*/ 209431 h 1829678"/>
                <a:gd name="connsiteX4" fmla="*/ 173170 w 582508"/>
                <a:gd name="connsiteY4" fmla="*/ 209431 h 1829678"/>
                <a:gd name="connsiteX5" fmla="*/ 294640 w 582508"/>
                <a:gd name="connsiteY5" fmla="*/ 0 h 1829678"/>
                <a:gd name="connsiteX6" fmla="*/ 416110 w 582508"/>
                <a:gd name="connsiteY6" fmla="*/ 209431 h 182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508" h="1829678">
                  <a:moveTo>
                    <a:pt x="582508" y="209431"/>
                  </a:moveTo>
                  <a:lnTo>
                    <a:pt x="582507" y="1829678"/>
                  </a:lnTo>
                  <a:lnTo>
                    <a:pt x="0" y="1829678"/>
                  </a:lnTo>
                  <a:lnTo>
                    <a:pt x="0" y="209431"/>
                  </a:lnTo>
                  <a:lnTo>
                    <a:pt x="173170" y="209431"/>
                  </a:lnTo>
                  <a:lnTo>
                    <a:pt x="294640" y="0"/>
                  </a:lnTo>
                  <a:lnTo>
                    <a:pt x="416110" y="209431"/>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78" name="TextBox 77">
              <a:extLst>
                <a:ext uri="{FF2B5EF4-FFF2-40B4-BE49-F238E27FC236}">
                  <a16:creationId xmlns:a16="http://schemas.microsoft.com/office/drawing/2014/main" id="{8AA293B2-2CA9-FE47-9D9E-5BAE3F81A90B}"/>
                </a:ext>
              </a:extLst>
            </p:cNvPr>
            <p:cNvSpPr txBox="1"/>
            <p:nvPr/>
          </p:nvSpPr>
          <p:spPr>
            <a:xfrm rot="10800000">
              <a:off x="7419689" y="3496860"/>
              <a:ext cx="1620249" cy="582507"/>
            </a:xfrm>
            <a:prstGeom prst="rect">
              <a:avLst/>
            </a:prstGeom>
          </p:spPr>
          <p:txBody>
            <a:bodyPr vert="horz" wrap="square" lIns="91410" tIns="45705" rIns="91410" bIns="45705" rtlCol="0" anchor="ctr">
              <a:noAutofit/>
            </a:bodyPr>
            <a:lstStyle/>
            <a:p>
              <a:pPr algn="ctr" defTabSz="914107">
                <a:lnSpc>
                  <a:spcPct val="95000"/>
                </a:lnSpc>
                <a:spcBef>
                  <a:spcPts val="400"/>
                </a:spcBef>
                <a:spcAft>
                  <a:spcPts val="200"/>
                </a:spcAft>
              </a:pPr>
              <a:r>
                <a:rPr lang="en-US" sz="1200" dirty="0">
                  <a:solidFill>
                    <a:schemeClr val="bg1"/>
                  </a:solidFill>
                </a:rPr>
                <a:t>Local Object Stores</a:t>
              </a:r>
            </a:p>
          </p:txBody>
        </p:sp>
      </p:grpSp>
      <p:sp>
        <p:nvSpPr>
          <p:cNvPr id="79" name="Rectangle 78">
            <a:extLst>
              <a:ext uri="{FF2B5EF4-FFF2-40B4-BE49-F238E27FC236}">
                <a16:creationId xmlns:a16="http://schemas.microsoft.com/office/drawing/2014/main" id="{02A48916-C6C3-6541-A128-5BBCF4979B6B}"/>
              </a:ext>
            </a:extLst>
          </p:cNvPr>
          <p:cNvSpPr/>
          <p:nvPr/>
        </p:nvSpPr>
        <p:spPr>
          <a:xfrm>
            <a:off x="2631237" y="4310460"/>
            <a:ext cx="1592549" cy="1944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Object Store Data Tiering</a:t>
            </a:r>
          </a:p>
        </p:txBody>
      </p:sp>
      <p:sp>
        <p:nvSpPr>
          <p:cNvPr id="80" name="Rectangle 79">
            <a:extLst>
              <a:ext uri="{FF2B5EF4-FFF2-40B4-BE49-F238E27FC236}">
                <a16:creationId xmlns:a16="http://schemas.microsoft.com/office/drawing/2014/main" id="{9656ECFA-E9EF-164A-88AB-77D09B509419}"/>
              </a:ext>
            </a:extLst>
          </p:cNvPr>
          <p:cNvSpPr/>
          <p:nvPr/>
        </p:nvSpPr>
        <p:spPr>
          <a:xfrm>
            <a:off x="5233758" y="1475390"/>
            <a:ext cx="2468268" cy="20719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Object Store Data Tiering</a:t>
            </a:r>
          </a:p>
        </p:txBody>
      </p:sp>
      <p:sp>
        <p:nvSpPr>
          <p:cNvPr id="81" name="Rectangle 80">
            <a:extLst>
              <a:ext uri="{FF2B5EF4-FFF2-40B4-BE49-F238E27FC236}">
                <a16:creationId xmlns:a16="http://schemas.microsoft.com/office/drawing/2014/main" id="{45F381A3-BB5A-D24E-B214-D2584BA18419}"/>
              </a:ext>
            </a:extLst>
          </p:cNvPr>
          <p:cNvSpPr/>
          <p:nvPr/>
        </p:nvSpPr>
        <p:spPr>
          <a:xfrm>
            <a:off x="7065030" y="3295553"/>
            <a:ext cx="910128" cy="96057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900" dirty="0">
                <a:solidFill>
                  <a:schemeClr val="tx1"/>
                </a:solidFill>
              </a:rPr>
              <a:t>Object Store Data Tiering</a:t>
            </a:r>
          </a:p>
        </p:txBody>
      </p:sp>
    </p:spTree>
    <p:extLst>
      <p:ext uri="{BB962C8B-B14F-4D97-AF65-F5344CB8AC3E}">
        <p14:creationId xmlns:p14="http://schemas.microsoft.com/office/powerpoint/2010/main" val="61944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up)">
                                      <p:cBhvr>
                                        <p:cTn id="14" dur="500"/>
                                        <p:tgtEl>
                                          <p:spTgt spid="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fade">
                                      <p:cBhvr>
                                        <p:cTn id="21" dur="500"/>
                                        <p:tgtEl>
                                          <p:spTgt spid="79"/>
                                        </p:tgtEl>
                                      </p:cBhvr>
                                    </p:animEffect>
                                  </p:childTnLst>
                                </p:cTn>
                              </p:par>
                              <p:par>
                                <p:cTn id="22" presetID="22" presetClass="entr" presetSubtype="1" fill="hold" grpId="1" nodeType="with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wipe(up)">
                                      <p:cBhvr>
                                        <p:cTn id="2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80"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55CE53-9ED3-4743-A4DB-FFD7FD551A40}"/>
              </a:ext>
            </a:extLst>
          </p:cNvPr>
          <p:cNvSpPr>
            <a:spLocks noGrp="1"/>
          </p:cNvSpPr>
          <p:nvPr>
            <p:ph type="sldNum" sz="quarter" idx="4"/>
          </p:nvPr>
        </p:nvSpPr>
        <p:spPr/>
        <p:txBody>
          <a:bodyPr/>
          <a:lstStyle/>
          <a:p>
            <a:fld id="{92978B7E-5EBE-134C-B481-E4E8CA36F800}" type="slidenum">
              <a:rPr lang="en-US" smtClean="0"/>
              <a:pPr/>
              <a:t>13</a:t>
            </a:fld>
            <a:endParaRPr lang="en-US" dirty="0"/>
          </a:p>
        </p:txBody>
      </p:sp>
      <p:sp>
        <p:nvSpPr>
          <p:cNvPr id="8" name="Title 7">
            <a:extLst>
              <a:ext uri="{FF2B5EF4-FFF2-40B4-BE49-F238E27FC236}">
                <a16:creationId xmlns:a16="http://schemas.microsoft.com/office/drawing/2014/main" id="{5DF9669F-1BDB-4285-9734-79ADFFCA660D}"/>
              </a:ext>
            </a:extLst>
          </p:cNvPr>
          <p:cNvSpPr>
            <a:spLocks noGrp="1"/>
          </p:cNvSpPr>
          <p:nvPr>
            <p:ph type="ctrTitle"/>
          </p:nvPr>
        </p:nvSpPr>
        <p:spPr/>
        <p:txBody>
          <a:bodyPr/>
          <a:lstStyle/>
          <a:p>
            <a:br>
              <a:rPr lang="en-US" dirty="0"/>
            </a:br>
            <a:br>
              <a:rPr lang="en-US" strike="sngStrike" dirty="0"/>
            </a:br>
            <a:r>
              <a:rPr lang="en-US" dirty="0"/>
              <a:t>NetApp Cloud Data Services</a:t>
            </a:r>
          </a:p>
        </p:txBody>
      </p:sp>
      <p:sp>
        <p:nvSpPr>
          <p:cNvPr id="9" name="Text Placeholder 8">
            <a:extLst>
              <a:ext uri="{FF2B5EF4-FFF2-40B4-BE49-F238E27FC236}">
                <a16:creationId xmlns:a16="http://schemas.microsoft.com/office/drawing/2014/main" id="{DDBD500A-1092-45B3-A473-603EDD855C19}"/>
              </a:ext>
            </a:extLst>
          </p:cNvPr>
          <p:cNvSpPr>
            <a:spLocks noGrp="1"/>
          </p:cNvSpPr>
          <p:nvPr>
            <p:ph type="body" sz="quarter" idx="10"/>
          </p:nvPr>
        </p:nvSpPr>
        <p:spPr/>
        <p:txBody>
          <a:bodyPr/>
          <a:lstStyle/>
          <a:p>
            <a:r>
              <a:rPr lang="en-US" dirty="0"/>
              <a:t>Empowering the cloud champions</a:t>
            </a:r>
          </a:p>
          <a:p>
            <a:endParaRPr lang="en-US" dirty="0"/>
          </a:p>
        </p:txBody>
      </p:sp>
      <p:sp>
        <p:nvSpPr>
          <p:cNvPr id="7" name="Footer Placeholder 6">
            <a:extLst>
              <a:ext uri="{FF2B5EF4-FFF2-40B4-BE49-F238E27FC236}">
                <a16:creationId xmlns:a16="http://schemas.microsoft.com/office/drawing/2014/main" id="{F24B801A-A099-4BFD-9003-515522EFB759}"/>
              </a:ext>
            </a:extLst>
          </p:cNvPr>
          <p:cNvSpPr>
            <a:spLocks noGrp="1"/>
          </p:cNvSpPr>
          <p:nvPr>
            <p:ph type="ftr" sz="quarter" idx="3"/>
          </p:nvPr>
        </p:nvSpPr>
        <p:spPr/>
        <p:txBody>
          <a:bodyPr/>
          <a:lstStyle/>
          <a:p>
            <a:r>
              <a:rPr lang="en-US"/>
              <a:t>© 2019 NetApp, Inc. All rights reserved. </a:t>
            </a:r>
            <a:endParaRPr lang="en-US" dirty="0"/>
          </a:p>
        </p:txBody>
      </p:sp>
    </p:spTree>
    <p:extLst>
      <p:ext uri="{BB962C8B-B14F-4D97-AF65-F5344CB8AC3E}">
        <p14:creationId xmlns:p14="http://schemas.microsoft.com/office/powerpoint/2010/main" val="482992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64541E0-F6F4-7344-9611-3CAED21BB1DB}"/>
              </a:ext>
            </a:extLst>
          </p:cNvPr>
          <p:cNvGrpSpPr/>
          <p:nvPr/>
        </p:nvGrpSpPr>
        <p:grpSpPr>
          <a:xfrm>
            <a:off x="-168035" y="1288350"/>
            <a:ext cx="10092844" cy="5807042"/>
            <a:chOff x="-168035" y="1288350"/>
            <a:chExt cx="10092844" cy="5807042"/>
          </a:xfrm>
        </p:grpSpPr>
        <p:grpSp>
          <p:nvGrpSpPr>
            <p:cNvPr id="11" name="Graphic 9">
              <a:extLst>
                <a:ext uri="{FF2B5EF4-FFF2-40B4-BE49-F238E27FC236}">
                  <a16:creationId xmlns:a16="http://schemas.microsoft.com/office/drawing/2014/main" id="{192D7FF8-72DF-2449-BF18-234A4B59F5CA}"/>
                </a:ext>
              </a:extLst>
            </p:cNvPr>
            <p:cNvGrpSpPr/>
            <p:nvPr/>
          </p:nvGrpSpPr>
          <p:grpSpPr>
            <a:xfrm>
              <a:off x="-168035" y="1288350"/>
              <a:ext cx="10092844" cy="5807042"/>
              <a:chOff x="496887" y="952012"/>
              <a:chExt cx="8763000" cy="5041900"/>
            </a:xfrm>
          </p:grpSpPr>
          <p:sp>
            <p:nvSpPr>
              <p:cNvPr id="12" name="Freeform 11">
                <a:extLst>
                  <a:ext uri="{FF2B5EF4-FFF2-40B4-BE49-F238E27FC236}">
                    <a16:creationId xmlns:a16="http://schemas.microsoft.com/office/drawing/2014/main" id="{7CF2A6A0-A658-2A4C-BBBA-7ED453661532}"/>
                  </a:ext>
                </a:extLst>
              </p:cNvPr>
              <p:cNvSpPr/>
              <p:nvPr/>
            </p:nvSpPr>
            <p:spPr>
              <a:xfrm>
                <a:off x="4239450" y="5712517"/>
                <a:ext cx="1276350" cy="104643"/>
              </a:xfrm>
              <a:custGeom>
                <a:avLst/>
                <a:gdLst>
                  <a:gd name="connsiteX0" fmla="*/ 1225010 w 1276350"/>
                  <a:gd name="connsiteY0" fmla="*/ 103787 h 104643"/>
                  <a:gd name="connsiteX1" fmla="*/ 52864 w 1276350"/>
                  <a:gd name="connsiteY1" fmla="*/ 103787 h 104643"/>
                  <a:gd name="connsiteX2" fmla="*/ 7144 w 1276350"/>
                  <a:gd name="connsiteY2" fmla="*/ 58124 h 104643"/>
                  <a:gd name="connsiteX3" fmla="*/ 7144 w 1276350"/>
                  <a:gd name="connsiteY3" fmla="*/ 7135 h 104643"/>
                  <a:gd name="connsiteX4" fmla="*/ 1270826 w 1276350"/>
                  <a:gd name="connsiteY4" fmla="*/ 7135 h 104643"/>
                  <a:gd name="connsiteX5" fmla="*/ 1270826 w 1276350"/>
                  <a:gd name="connsiteY5" fmla="*/ 58124 h 104643"/>
                  <a:gd name="connsiteX6" fmla="*/ 1225010 w 1276350"/>
                  <a:gd name="connsiteY6" fmla="*/ 103787 h 10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6350" h="104643">
                    <a:moveTo>
                      <a:pt x="1225010" y="103787"/>
                    </a:moveTo>
                    <a:lnTo>
                      <a:pt x="52864" y="103787"/>
                    </a:lnTo>
                    <a:cubicBezTo>
                      <a:pt x="27622" y="103787"/>
                      <a:pt x="7144" y="83334"/>
                      <a:pt x="7144" y="58124"/>
                    </a:cubicBezTo>
                    <a:lnTo>
                      <a:pt x="7144" y="7135"/>
                    </a:lnTo>
                    <a:lnTo>
                      <a:pt x="1270826" y="7135"/>
                    </a:lnTo>
                    <a:lnTo>
                      <a:pt x="1270826" y="58124"/>
                    </a:lnTo>
                    <a:cubicBezTo>
                      <a:pt x="1270730" y="83334"/>
                      <a:pt x="1250251" y="103787"/>
                      <a:pt x="1225010" y="103787"/>
                    </a:cubicBezTo>
                    <a:close/>
                  </a:path>
                </a:pathLst>
              </a:custGeom>
              <a:noFill/>
              <a:ln w="9525" cap="flat">
                <a:solidFill>
                  <a:srgbClr val="FF0000"/>
                </a:solid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C64667E-2AFA-2E44-B1E3-788AAD48DBEF}"/>
                  </a:ext>
                </a:extLst>
              </p:cNvPr>
              <p:cNvSpPr/>
              <p:nvPr/>
            </p:nvSpPr>
            <p:spPr>
              <a:xfrm>
                <a:off x="1343755" y="944877"/>
                <a:ext cx="7067550" cy="4804075"/>
              </a:xfrm>
              <a:custGeom>
                <a:avLst/>
                <a:gdLst>
                  <a:gd name="connsiteX0" fmla="*/ 6822377 w 7067550"/>
                  <a:gd name="connsiteY0" fmla="*/ 7135 h 4804074"/>
                  <a:gd name="connsiteX1" fmla="*/ 3534632 w 7067550"/>
                  <a:gd name="connsiteY1" fmla="*/ 7135 h 4804074"/>
                  <a:gd name="connsiteX2" fmla="*/ 246888 w 7067550"/>
                  <a:gd name="connsiteY2" fmla="*/ 7135 h 4804074"/>
                  <a:gd name="connsiteX3" fmla="*/ 7144 w 7067550"/>
                  <a:gd name="connsiteY3" fmla="*/ 246577 h 4804074"/>
                  <a:gd name="connsiteX4" fmla="*/ 7144 w 7067550"/>
                  <a:gd name="connsiteY4" fmla="*/ 4704854 h 4804074"/>
                  <a:gd name="connsiteX5" fmla="*/ 106204 w 7067550"/>
                  <a:gd name="connsiteY5" fmla="*/ 4803789 h 4804074"/>
                  <a:gd name="connsiteX6" fmla="*/ 3534632 w 7067550"/>
                  <a:gd name="connsiteY6" fmla="*/ 4803789 h 4804074"/>
                  <a:gd name="connsiteX7" fmla="*/ 6963061 w 7067550"/>
                  <a:gd name="connsiteY7" fmla="*/ 4803789 h 4804074"/>
                  <a:gd name="connsiteX8" fmla="*/ 7062121 w 7067550"/>
                  <a:gd name="connsiteY8" fmla="*/ 4704854 h 4804074"/>
                  <a:gd name="connsiteX9" fmla="*/ 7062121 w 7067550"/>
                  <a:gd name="connsiteY9" fmla="*/ 246577 h 4804074"/>
                  <a:gd name="connsiteX10" fmla="*/ 6822377 w 7067550"/>
                  <a:gd name="connsiteY10" fmla="*/ 7135 h 48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7550" h="4804074">
                    <a:moveTo>
                      <a:pt x="6822377" y="7135"/>
                    </a:moveTo>
                    <a:lnTo>
                      <a:pt x="3534632" y="7135"/>
                    </a:lnTo>
                    <a:lnTo>
                      <a:pt x="246888" y="7135"/>
                    </a:lnTo>
                    <a:cubicBezTo>
                      <a:pt x="114490" y="7135"/>
                      <a:pt x="7144" y="114346"/>
                      <a:pt x="7144" y="246577"/>
                    </a:cubicBezTo>
                    <a:lnTo>
                      <a:pt x="7144" y="4704854"/>
                    </a:lnTo>
                    <a:cubicBezTo>
                      <a:pt x="7144" y="4759459"/>
                      <a:pt x="51435" y="4803789"/>
                      <a:pt x="106204" y="4803789"/>
                    </a:cubicBezTo>
                    <a:lnTo>
                      <a:pt x="3534632" y="4803789"/>
                    </a:lnTo>
                    <a:lnTo>
                      <a:pt x="6963061" y="4803789"/>
                    </a:lnTo>
                    <a:cubicBezTo>
                      <a:pt x="7017734" y="4803789"/>
                      <a:pt x="7062121" y="4759554"/>
                      <a:pt x="7062121" y="4704854"/>
                    </a:cubicBezTo>
                    <a:lnTo>
                      <a:pt x="7062121" y="246577"/>
                    </a:lnTo>
                    <a:cubicBezTo>
                      <a:pt x="7062026" y="114346"/>
                      <a:pt x="6954774" y="7135"/>
                      <a:pt x="6822377" y="7135"/>
                    </a:cubicBezTo>
                    <a:close/>
                  </a:path>
                </a:pathLst>
              </a:custGeom>
              <a:solidFill>
                <a:srgbClr val="B1B3B4"/>
              </a:solidFill>
              <a:ln w="9525"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35DA312C-A417-7749-BC4F-7ED1CDCE0586}"/>
                  </a:ext>
                </a:extLst>
              </p:cNvPr>
              <p:cNvSpPr/>
              <p:nvPr/>
            </p:nvSpPr>
            <p:spPr>
              <a:xfrm>
                <a:off x="1372330" y="973416"/>
                <a:ext cx="7010400" cy="4746996"/>
              </a:xfrm>
              <a:custGeom>
                <a:avLst/>
                <a:gdLst>
                  <a:gd name="connsiteX0" fmla="*/ 6793802 w 7010400"/>
                  <a:gd name="connsiteY0" fmla="*/ 7135 h 4746996"/>
                  <a:gd name="connsiteX1" fmla="*/ 3506057 w 7010400"/>
                  <a:gd name="connsiteY1" fmla="*/ 7135 h 4746996"/>
                  <a:gd name="connsiteX2" fmla="*/ 218313 w 7010400"/>
                  <a:gd name="connsiteY2" fmla="*/ 7135 h 4746996"/>
                  <a:gd name="connsiteX3" fmla="*/ 7144 w 7010400"/>
                  <a:gd name="connsiteY3" fmla="*/ 218038 h 4746996"/>
                  <a:gd name="connsiteX4" fmla="*/ 7144 w 7010400"/>
                  <a:gd name="connsiteY4" fmla="*/ 4677457 h 4746996"/>
                  <a:gd name="connsiteX5" fmla="*/ 76390 w 7010400"/>
                  <a:gd name="connsiteY5" fmla="*/ 4746616 h 4746996"/>
                  <a:gd name="connsiteX6" fmla="*/ 3506057 w 7010400"/>
                  <a:gd name="connsiteY6" fmla="*/ 4746616 h 4746996"/>
                  <a:gd name="connsiteX7" fmla="*/ 6935629 w 7010400"/>
                  <a:gd name="connsiteY7" fmla="*/ 4746616 h 4746996"/>
                  <a:gd name="connsiteX8" fmla="*/ 7004876 w 7010400"/>
                  <a:gd name="connsiteY8" fmla="*/ 4677457 h 4746996"/>
                  <a:gd name="connsiteX9" fmla="*/ 7004876 w 7010400"/>
                  <a:gd name="connsiteY9" fmla="*/ 218038 h 4746996"/>
                  <a:gd name="connsiteX10" fmla="*/ 6793802 w 7010400"/>
                  <a:gd name="connsiteY10" fmla="*/ 7135 h 474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10400" h="4746996">
                    <a:moveTo>
                      <a:pt x="6793802" y="7135"/>
                    </a:moveTo>
                    <a:lnTo>
                      <a:pt x="3506057" y="7135"/>
                    </a:lnTo>
                    <a:lnTo>
                      <a:pt x="218313" y="7135"/>
                    </a:lnTo>
                    <a:cubicBezTo>
                      <a:pt x="101727" y="7135"/>
                      <a:pt x="7144" y="101504"/>
                      <a:pt x="7144" y="218038"/>
                    </a:cubicBezTo>
                    <a:lnTo>
                      <a:pt x="7144" y="4677457"/>
                    </a:lnTo>
                    <a:cubicBezTo>
                      <a:pt x="7144" y="4715699"/>
                      <a:pt x="38195" y="4746616"/>
                      <a:pt x="76390" y="4746616"/>
                    </a:cubicBezTo>
                    <a:lnTo>
                      <a:pt x="3506057" y="4746616"/>
                    </a:lnTo>
                    <a:lnTo>
                      <a:pt x="6935629" y="4746616"/>
                    </a:lnTo>
                    <a:cubicBezTo>
                      <a:pt x="6973920" y="4746616"/>
                      <a:pt x="7004876" y="4715604"/>
                      <a:pt x="7004876" y="4677457"/>
                    </a:cubicBezTo>
                    <a:lnTo>
                      <a:pt x="7004876" y="218038"/>
                    </a:lnTo>
                    <a:cubicBezTo>
                      <a:pt x="7004876" y="101504"/>
                      <a:pt x="6910387" y="7135"/>
                      <a:pt x="6793802" y="7135"/>
                    </a:cubicBezTo>
                    <a:close/>
                  </a:path>
                </a:pathLst>
              </a:custGeom>
              <a:solidFill>
                <a:srgbClr val="D9D9D9"/>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79C13555-9DF0-7B46-A792-78A148966B75}"/>
                  </a:ext>
                </a:extLst>
              </p:cNvPr>
              <p:cNvSpPr/>
              <p:nvPr/>
            </p:nvSpPr>
            <p:spPr>
              <a:xfrm>
                <a:off x="1610550" y="1268320"/>
                <a:ext cx="6534150" cy="4185728"/>
              </a:xfrm>
              <a:custGeom>
                <a:avLst/>
                <a:gdLst>
                  <a:gd name="connsiteX0" fmla="*/ 3267837 w 6534150"/>
                  <a:gd name="connsiteY0" fmla="*/ 7135 h 4185728"/>
                  <a:gd name="connsiteX1" fmla="*/ 7144 w 6534150"/>
                  <a:gd name="connsiteY1" fmla="*/ 7135 h 4185728"/>
                  <a:gd name="connsiteX2" fmla="*/ 7144 w 6534150"/>
                  <a:gd name="connsiteY2" fmla="*/ 4180211 h 4185728"/>
                  <a:gd name="connsiteX3" fmla="*/ 3267837 w 6534150"/>
                  <a:gd name="connsiteY3" fmla="*/ 4180211 h 4185728"/>
                  <a:gd name="connsiteX4" fmla="*/ 6528531 w 6534150"/>
                  <a:gd name="connsiteY4" fmla="*/ 4180211 h 4185728"/>
                  <a:gd name="connsiteX5" fmla="*/ 6528531 w 6534150"/>
                  <a:gd name="connsiteY5" fmla="*/ 7135 h 41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4150" h="4185728">
                    <a:moveTo>
                      <a:pt x="3267837" y="7135"/>
                    </a:moveTo>
                    <a:lnTo>
                      <a:pt x="7144" y="7135"/>
                    </a:lnTo>
                    <a:lnTo>
                      <a:pt x="7144" y="4180211"/>
                    </a:lnTo>
                    <a:lnTo>
                      <a:pt x="3267837" y="4180211"/>
                    </a:lnTo>
                    <a:lnTo>
                      <a:pt x="6528531" y="4180211"/>
                    </a:lnTo>
                    <a:lnTo>
                      <a:pt x="6528531" y="7135"/>
                    </a:lnTo>
                    <a:close/>
                  </a:path>
                </a:pathLst>
              </a:custGeom>
              <a:solidFill>
                <a:srgbClr val="F2F2F2"/>
              </a:solidFill>
              <a:ln w="952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4A5E99BF-D19E-F246-A15A-2CD2F7F2BAC2}"/>
                  </a:ext>
                </a:extLst>
              </p:cNvPr>
              <p:cNvSpPr/>
              <p:nvPr/>
            </p:nvSpPr>
            <p:spPr>
              <a:xfrm>
                <a:off x="489743" y="5712517"/>
                <a:ext cx="8772525" cy="171234"/>
              </a:xfrm>
              <a:custGeom>
                <a:avLst/>
                <a:gdLst>
                  <a:gd name="connsiteX0" fmla="*/ 4388644 w 8772525"/>
                  <a:gd name="connsiteY0" fmla="*/ 7135 h 171234"/>
                  <a:gd name="connsiteX1" fmla="*/ 7144 w 8772525"/>
                  <a:gd name="connsiteY1" fmla="*/ 7135 h 171234"/>
                  <a:gd name="connsiteX2" fmla="*/ 7144 w 8772525"/>
                  <a:gd name="connsiteY2" fmla="*/ 171234 h 171234"/>
                  <a:gd name="connsiteX3" fmla="*/ 4388644 w 8772525"/>
                  <a:gd name="connsiteY3" fmla="*/ 171234 h 171234"/>
                  <a:gd name="connsiteX4" fmla="*/ 8770144 w 8772525"/>
                  <a:gd name="connsiteY4" fmla="*/ 171234 h 171234"/>
                  <a:gd name="connsiteX5" fmla="*/ 8770144 w 8772525"/>
                  <a:gd name="connsiteY5" fmla="*/ 7135 h 171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2525" h="171234">
                    <a:moveTo>
                      <a:pt x="4388644" y="7135"/>
                    </a:moveTo>
                    <a:lnTo>
                      <a:pt x="7144" y="7135"/>
                    </a:lnTo>
                    <a:lnTo>
                      <a:pt x="7144" y="171234"/>
                    </a:lnTo>
                    <a:lnTo>
                      <a:pt x="4388644" y="171234"/>
                    </a:lnTo>
                    <a:lnTo>
                      <a:pt x="8770144" y="171234"/>
                    </a:lnTo>
                    <a:lnTo>
                      <a:pt x="8770144" y="7135"/>
                    </a:lnTo>
                    <a:close/>
                  </a:path>
                </a:pathLst>
              </a:custGeom>
              <a:solidFill>
                <a:srgbClr val="F2F2F2"/>
              </a:solidFill>
              <a:ln w="952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226D5DB1-7BE6-FD4E-9509-C4EE009E29FB}"/>
                  </a:ext>
                </a:extLst>
              </p:cNvPr>
              <p:cNvSpPr/>
              <p:nvPr/>
            </p:nvSpPr>
            <p:spPr>
              <a:xfrm>
                <a:off x="489743" y="5876616"/>
                <a:ext cx="8772525" cy="123669"/>
              </a:xfrm>
              <a:custGeom>
                <a:avLst/>
                <a:gdLst>
                  <a:gd name="connsiteX0" fmla="*/ 4388644 w 8772525"/>
                  <a:gd name="connsiteY0" fmla="*/ 7135 h 123669"/>
                  <a:gd name="connsiteX1" fmla="*/ 7144 w 8772525"/>
                  <a:gd name="connsiteY1" fmla="*/ 7135 h 123669"/>
                  <a:gd name="connsiteX2" fmla="*/ 288131 w 8772525"/>
                  <a:gd name="connsiteY2" fmla="*/ 118152 h 123669"/>
                  <a:gd name="connsiteX3" fmla="*/ 4388644 w 8772525"/>
                  <a:gd name="connsiteY3" fmla="*/ 118152 h 123669"/>
                  <a:gd name="connsiteX4" fmla="*/ 8489156 w 8772525"/>
                  <a:gd name="connsiteY4" fmla="*/ 118152 h 123669"/>
                  <a:gd name="connsiteX5" fmla="*/ 8770144 w 8772525"/>
                  <a:gd name="connsiteY5" fmla="*/ 7135 h 123669"/>
                  <a:gd name="connsiteX6" fmla="*/ 4388644 w 8772525"/>
                  <a:gd name="connsiteY6" fmla="*/ 7135 h 12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525" h="123669">
                    <a:moveTo>
                      <a:pt x="4388644" y="7135"/>
                    </a:moveTo>
                    <a:lnTo>
                      <a:pt x="7144" y="7135"/>
                    </a:lnTo>
                    <a:cubicBezTo>
                      <a:pt x="7144" y="7135"/>
                      <a:pt x="99251" y="118152"/>
                      <a:pt x="288131" y="118152"/>
                    </a:cubicBezTo>
                    <a:lnTo>
                      <a:pt x="4388644" y="118152"/>
                    </a:lnTo>
                    <a:lnTo>
                      <a:pt x="8489156" y="118152"/>
                    </a:lnTo>
                    <a:cubicBezTo>
                      <a:pt x="8678037" y="118152"/>
                      <a:pt x="8770144" y="7135"/>
                      <a:pt x="8770144" y="7135"/>
                    </a:cubicBezTo>
                    <a:lnTo>
                      <a:pt x="4388644" y="7135"/>
                    </a:lnTo>
                    <a:close/>
                  </a:path>
                </a:pathLst>
              </a:custGeom>
              <a:solidFill>
                <a:srgbClr val="B1B3B4"/>
              </a:solidFill>
              <a:ln w="952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D6BA4013-91A0-D046-9B74-C5F78D65FC0D}"/>
                  </a:ext>
                </a:extLst>
              </p:cNvPr>
              <p:cNvSpPr/>
              <p:nvPr/>
            </p:nvSpPr>
            <p:spPr>
              <a:xfrm>
                <a:off x="1610550" y="1268320"/>
                <a:ext cx="6534150" cy="4185728"/>
              </a:xfrm>
              <a:custGeom>
                <a:avLst/>
                <a:gdLst>
                  <a:gd name="connsiteX0" fmla="*/ 7144 w 6534150"/>
                  <a:gd name="connsiteY0" fmla="*/ 7135 h 4185728"/>
                  <a:gd name="connsiteX1" fmla="*/ 6528531 w 6534150"/>
                  <a:gd name="connsiteY1" fmla="*/ 7135 h 4185728"/>
                  <a:gd name="connsiteX2" fmla="*/ 6528531 w 6534150"/>
                  <a:gd name="connsiteY2" fmla="*/ 4180211 h 4185728"/>
                  <a:gd name="connsiteX3" fmla="*/ 7144 w 6534150"/>
                  <a:gd name="connsiteY3" fmla="*/ 4180211 h 4185728"/>
                </a:gdLst>
                <a:ahLst/>
                <a:cxnLst>
                  <a:cxn ang="0">
                    <a:pos x="connsiteX0" y="connsiteY0"/>
                  </a:cxn>
                  <a:cxn ang="0">
                    <a:pos x="connsiteX1" y="connsiteY1"/>
                  </a:cxn>
                  <a:cxn ang="0">
                    <a:pos x="connsiteX2" y="connsiteY2"/>
                  </a:cxn>
                  <a:cxn ang="0">
                    <a:pos x="connsiteX3" y="connsiteY3"/>
                  </a:cxn>
                </a:cxnLst>
                <a:rect l="l" t="t" r="r" b="b"/>
                <a:pathLst>
                  <a:path w="6534150" h="4185728">
                    <a:moveTo>
                      <a:pt x="7144" y="7135"/>
                    </a:moveTo>
                    <a:lnTo>
                      <a:pt x="6528531" y="7135"/>
                    </a:lnTo>
                    <a:lnTo>
                      <a:pt x="6528531" y="4180211"/>
                    </a:lnTo>
                    <a:lnTo>
                      <a:pt x="7144" y="4180211"/>
                    </a:lnTo>
                    <a:close/>
                  </a:path>
                </a:pathLst>
              </a:custGeom>
              <a:solidFill>
                <a:srgbClr val="4D4D4D"/>
              </a:solidFill>
              <a:ln w="952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8F19CF3-D58B-8341-90F5-A9CC9C314E58}"/>
                  </a:ext>
                </a:extLst>
              </p:cNvPr>
              <p:cNvSpPr/>
              <p:nvPr/>
            </p:nvSpPr>
            <p:spPr>
              <a:xfrm>
                <a:off x="1610550" y="1268320"/>
                <a:ext cx="6534150" cy="275878"/>
              </a:xfrm>
              <a:custGeom>
                <a:avLst/>
                <a:gdLst>
                  <a:gd name="connsiteX0" fmla="*/ 7144 w 6534150"/>
                  <a:gd name="connsiteY0" fmla="*/ 7135 h 275877"/>
                  <a:gd name="connsiteX1" fmla="*/ 6528531 w 6534150"/>
                  <a:gd name="connsiteY1" fmla="*/ 7135 h 275877"/>
                  <a:gd name="connsiteX2" fmla="*/ 6528531 w 6534150"/>
                  <a:gd name="connsiteY2" fmla="*/ 276068 h 275877"/>
                  <a:gd name="connsiteX3" fmla="*/ 7144 w 6534150"/>
                  <a:gd name="connsiteY3" fmla="*/ 276068 h 275877"/>
                </a:gdLst>
                <a:ahLst/>
                <a:cxnLst>
                  <a:cxn ang="0">
                    <a:pos x="connsiteX0" y="connsiteY0"/>
                  </a:cxn>
                  <a:cxn ang="0">
                    <a:pos x="connsiteX1" y="connsiteY1"/>
                  </a:cxn>
                  <a:cxn ang="0">
                    <a:pos x="connsiteX2" y="connsiteY2"/>
                  </a:cxn>
                  <a:cxn ang="0">
                    <a:pos x="connsiteX3" y="connsiteY3"/>
                  </a:cxn>
                </a:cxnLst>
                <a:rect l="l" t="t" r="r" b="b"/>
                <a:pathLst>
                  <a:path w="6534150" h="275877">
                    <a:moveTo>
                      <a:pt x="7144" y="7135"/>
                    </a:moveTo>
                    <a:lnTo>
                      <a:pt x="6528531" y="7135"/>
                    </a:lnTo>
                    <a:lnTo>
                      <a:pt x="6528531" y="276068"/>
                    </a:lnTo>
                    <a:lnTo>
                      <a:pt x="7144" y="276068"/>
                    </a:lnTo>
                    <a:close/>
                  </a:path>
                </a:pathLst>
              </a:custGeom>
              <a:solidFill>
                <a:srgbClr val="D2D1D2"/>
              </a:solidFill>
              <a:ln w="952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104AC3D6-7250-F348-917C-B1A5CE697E75}"/>
                  </a:ext>
                </a:extLst>
              </p:cNvPr>
              <p:cNvSpPr/>
              <p:nvPr/>
            </p:nvSpPr>
            <p:spPr>
              <a:xfrm>
                <a:off x="1890299" y="1400741"/>
                <a:ext cx="5248275" cy="95130"/>
              </a:xfrm>
              <a:custGeom>
                <a:avLst/>
                <a:gdLst>
                  <a:gd name="connsiteX0" fmla="*/ 7144 w 5248275"/>
                  <a:gd name="connsiteY0" fmla="*/ 7135 h 95130"/>
                  <a:gd name="connsiteX1" fmla="*/ 5241798 w 5248275"/>
                  <a:gd name="connsiteY1" fmla="*/ 7135 h 95130"/>
                  <a:gd name="connsiteX2" fmla="*/ 5241798 w 5248275"/>
                  <a:gd name="connsiteY2" fmla="*/ 95986 h 95130"/>
                  <a:gd name="connsiteX3" fmla="*/ 7144 w 5248275"/>
                  <a:gd name="connsiteY3" fmla="*/ 95986 h 95130"/>
                </a:gdLst>
                <a:ahLst/>
                <a:cxnLst>
                  <a:cxn ang="0">
                    <a:pos x="connsiteX0" y="connsiteY0"/>
                  </a:cxn>
                  <a:cxn ang="0">
                    <a:pos x="connsiteX1" y="connsiteY1"/>
                  </a:cxn>
                  <a:cxn ang="0">
                    <a:pos x="connsiteX2" y="connsiteY2"/>
                  </a:cxn>
                  <a:cxn ang="0">
                    <a:pos x="connsiteX3" y="connsiteY3"/>
                  </a:cxn>
                </a:cxnLst>
                <a:rect l="l" t="t" r="r" b="b"/>
                <a:pathLst>
                  <a:path w="5248275" h="95130">
                    <a:moveTo>
                      <a:pt x="7144" y="7135"/>
                    </a:moveTo>
                    <a:lnTo>
                      <a:pt x="5241798" y="7135"/>
                    </a:lnTo>
                    <a:lnTo>
                      <a:pt x="5241798" y="95986"/>
                    </a:lnTo>
                    <a:lnTo>
                      <a:pt x="7144" y="95986"/>
                    </a:lnTo>
                    <a:close/>
                  </a:path>
                </a:pathLst>
              </a:custGeom>
              <a:solidFill>
                <a:srgbClr val="FEFEFE"/>
              </a:solidFill>
              <a:ln w="952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0972B4BA-63A0-8249-86B9-6E86BAB0210D}"/>
                  </a:ext>
                </a:extLst>
              </p:cNvPr>
              <p:cNvSpPr/>
              <p:nvPr/>
            </p:nvSpPr>
            <p:spPr>
              <a:xfrm>
                <a:off x="7184435" y="1400800"/>
                <a:ext cx="895350" cy="95130"/>
              </a:xfrm>
              <a:custGeom>
                <a:avLst/>
                <a:gdLst>
                  <a:gd name="connsiteX0" fmla="*/ 894969 w 895350"/>
                  <a:gd name="connsiteY0" fmla="*/ 95986 h 95130"/>
                  <a:gd name="connsiteX1" fmla="*/ 7144 w 895350"/>
                  <a:gd name="connsiteY1" fmla="*/ 95986 h 95130"/>
                  <a:gd name="connsiteX2" fmla="*/ 7144 w 895350"/>
                  <a:gd name="connsiteY2" fmla="*/ 7135 h 95130"/>
                  <a:gd name="connsiteX3" fmla="*/ 894969 w 895350"/>
                  <a:gd name="connsiteY3" fmla="*/ 7135 h 95130"/>
                </a:gdLst>
                <a:ahLst/>
                <a:cxnLst>
                  <a:cxn ang="0">
                    <a:pos x="connsiteX0" y="connsiteY0"/>
                  </a:cxn>
                  <a:cxn ang="0">
                    <a:pos x="connsiteX1" y="connsiteY1"/>
                  </a:cxn>
                  <a:cxn ang="0">
                    <a:pos x="connsiteX2" y="connsiteY2"/>
                  </a:cxn>
                  <a:cxn ang="0">
                    <a:pos x="connsiteX3" y="connsiteY3"/>
                  </a:cxn>
                </a:cxnLst>
                <a:rect l="l" t="t" r="r" b="b"/>
                <a:pathLst>
                  <a:path w="895350" h="95130">
                    <a:moveTo>
                      <a:pt x="894969" y="95986"/>
                    </a:moveTo>
                    <a:lnTo>
                      <a:pt x="7144" y="95986"/>
                    </a:lnTo>
                    <a:lnTo>
                      <a:pt x="7144" y="7135"/>
                    </a:lnTo>
                    <a:lnTo>
                      <a:pt x="894969" y="7135"/>
                    </a:lnTo>
                    <a:close/>
                  </a:path>
                </a:pathLst>
              </a:custGeom>
              <a:solidFill>
                <a:srgbClr val="FFFFFF"/>
              </a:solidFill>
              <a:ln w="952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692D9CB0-4387-5547-8D40-2E94494F863E}"/>
                  </a:ext>
                </a:extLst>
              </p:cNvPr>
              <p:cNvSpPr/>
              <p:nvPr/>
            </p:nvSpPr>
            <p:spPr>
              <a:xfrm>
                <a:off x="1669986" y="1400741"/>
                <a:ext cx="85725" cy="95130"/>
              </a:xfrm>
              <a:custGeom>
                <a:avLst/>
                <a:gdLst>
                  <a:gd name="connsiteX0" fmla="*/ 7144 w 85725"/>
                  <a:gd name="connsiteY0" fmla="*/ 7135 h 95130"/>
                  <a:gd name="connsiteX1" fmla="*/ 87630 w 85725"/>
                  <a:gd name="connsiteY1" fmla="*/ 7135 h 95130"/>
                  <a:gd name="connsiteX2" fmla="*/ 87630 w 85725"/>
                  <a:gd name="connsiteY2" fmla="*/ 95986 h 95130"/>
                  <a:gd name="connsiteX3" fmla="*/ 7144 w 85725"/>
                  <a:gd name="connsiteY3" fmla="*/ 95986 h 95130"/>
                </a:gdLst>
                <a:ahLst/>
                <a:cxnLst>
                  <a:cxn ang="0">
                    <a:pos x="connsiteX0" y="connsiteY0"/>
                  </a:cxn>
                  <a:cxn ang="0">
                    <a:pos x="connsiteX1" y="connsiteY1"/>
                  </a:cxn>
                  <a:cxn ang="0">
                    <a:pos x="connsiteX2" y="connsiteY2"/>
                  </a:cxn>
                  <a:cxn ang="0">
                    <a:pos x="connsiteX3" y="connsiteY3"/>
                  </a:cxn>
                </a:cxnLst>
                <a:rect l="l" t="t" r="r" b="b"/>
                <a:pathLst>
                  <a:path w="85725" h="95130">
                    <a:moveTo>
                      <a:pt x="7144" y="7135"/>
                    </a:moveTo>
                    <a:lnTo>
                      <a:pt x="87630" y="7135"/>
                    </a:lnTo>
                    <a:lnTo>
                      <a:pt x="87630" y="95986"/>
                    </a:lnTo>
                    <a:lnTo>
                      <a:pt x="7144" y="95986"/>
                    </a:lnTo>
                    <a:close/>
                  </a:path>
                </a:pathLst>
              </a:custGeom>
              <a:solidFill>
                <a:srgbClr val="FEFEFE"/>
              </a:solidFill>
              <a:ln w="952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50518C18-30F9-4C45-8513-A3D5686BB590}"/>
                  </a:ext>
                </a:extLst>
              </p:cNvPr>
              <p:cNvSpPr/>
              <p:nvPr/>
            </p:nvSpPr>
            <p:spPr>
              <a:xfrm>
                <a:off x="1698370" y="1423572"/>
                <a:ext cx="28575" cy="57078"/>
              </a:xfrm>
              <a:custGeom>
                <a:avLst/>
                <a:gdLst>
                  <a:gd name="connsiteX0" fmla="*/ 28766 w 28575"/>
                  <a:gd name="connsiteY0" fmla="*/ 7135 h 57078"/>
                  <a:gd name="connsiteX1" fmla="*/ 28766 w 28575"/>
                  <a:gd name="connsiteY1" fmla="*/ 50324 h 57078"/>
                  <a:gd name="connsiteX2" fmla="*/ 7144 w 28575"/>
                  <a:gd name="connsiteY2" fmla="*/ 28729 h 57078"/>
                </a:gdLst>
                <a:ahLst/>
                <a:cxnLst>
                  <a:cxn ang="0">
                    <a:pos x="connsiteX0" y="connsiteY0"/>
                  </a:cxn>
                  <a:cxn ang="0">
                    <a:pos x="connsiteX1" y="connsiteY1"/>
                  </a:cxn>
                  <a:cxn ang="0">
                    <a:pos x="connsiteX2" y="connsiteY2"/>
                  </a:cxn>
                </a:cxnLst>
                <a:rect l="l" t="t" r="r" b="b"/>
                <a:pathLst>
                  <a:path w="28575" h="57078">
                    <a:moveTo>
                      <a:pt x="28766" y="7135"/>
                    </a:moveTo>
                    <a:lnTo>
                      <a:pt x="28766" y="50324"/>
                    </a:lnTo>
                    <a:lnTo>
                      <a:pt x="7144" y="28729"/>
                    </a:lnTo>
                    <a:close/>
                  </a:path>
                </a:pathLst>
              </a:custGeom>
              <a:solidFill>
                <a:srgbClr val="D9D9D9"/>
              </a:solidFill>
              <a:ln w="952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E307931D-6F15-8D48-B086-D4E89DAFD58E}"/>
                  </a:ext>
                </a:extLst>
              </p:cNvPr>
              <p:cNvSpPr/>
              <p:nvPr/>
            </p:nvSpPr>
            <p:spPr>
              <a:xfrm>
                <a:off x="1750421" y="1400800"/>
                <a:ext cx="85725" cy="95130"/>
              </a:xfrm>
              <a:custGeom>
                <a:avLst/>
                <a:gdLst>
                  <a:gd name="connsiteX0" fmla="*/ 87630 w 85725"/>
                  <a:gd name="connsiteY0" fmla="*/ 95986 h 95130"/>
                  <a:gd name="connsiteX1" fmla="*/ 7144 w 85725"/>
                  <a:gd name="connsiteY1" fmla="*/ 95986 h 95130"/>
                  <a:gd name="connsiteX2" fmla="*/ 7144 w 85725"/>
                  <a:gd name="connsiteY2" fmla="*/ 7135 h 95130"/>
                  <a:gd name="connsiteX3" fmla="*/ 87630 w 85725"/>
                  <a:gd name="connsiteY3" fmla="*/ 7135 h 95130"/>
                </a:gdLst>
                <a:ahLst/>
                <a:cxnLst>
                  <a:cxn ang="0">
                    <a:pos x="connsiteX0" y="connsiteY0"/>
                  </a:cxn>
                  <a:cxn ang="0">
                    <a:pos x="connsiteX1" y="connsiteY1"/>
                  </a:cxn>
                  <a:cxn ang="0">
                    <a:pos x="connsiteX2" y="connsiteY2"/>
                  </a:cxn>
                  <a:cxn ang="0">
                    <a:pos x="connsiteX3" y="connsiteY3"/>
                  </a:cxn>
                </a:cxnLst>
                <a:rect l="l" t="t" r="r" b="b"/>
                <a:pathLst>
                  <a:path w="85725" h="95130">
                    <a:moveTo>
                      <a:pt x="87630" y="95986"/>
                    </a:moveTo>
                    <a:lnTo>
                      <a:pt x="7144" y="95986"/>
                    </a:lnTo>
                    <a:lnTo>
                      <a:pt x="7144" y="7135"/>
                    </a:lnTo>
                    <a:lnTo>
                      <a:pt x="87630" y="7135"/>
                    </a:lnTo>
                    <a:close/>
                  </a:path>
                </a:pathLst>
              </a:custGeom>
              <a:solidFill>
                <a:srgbClr val="FEFEFE"/>
              </a:solidFill>
              <a:ln w="952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ADB4CE35-28C6-154F-93D9-B6468B730C7D}"/>
                  </a:ext>
                </a:extLst>
              </p:cNvPr>
              <p:cNvSpPr/>
              <p:nvPr/>
            </p:nvSpPr>
            <p:spPr>
              <a:xfrm>
                <a:off x="1780857" y="1423572"/>
                <a:ext cx="28575" cy="57078"/>
              </a:xfrm>
              <a:custGeom>
                <a:avLst/>
                <a:gdLst>
                  <a:gd name="connsiteX0" fmla="*/ 7144 w 28575"/>
                  <a:gd name="connsiteY0" fmla="*/ 50324 h 57078"/>
                  <a:gd name="connsiteX1" fmla="*/ 7144 w 28575"/>
                  <a:gd name="connsiteY1" fmla="*/ 7135 h 57078"/>
                  <a:gd name="connsiteX2" fmla="*/ 28766 w 28575"/>
                  <a:gd name="connsiteY2" fmla="*/ 28729 h 57078"/>
                </a:gdLst>
                <a:ahLst/>
                <a:cxnLst>
                  <a:cxn ang="0">
                    <a:pos x="connsiteX0" y="connsiteY0"/>
                  </a:cxn>
                  <a:cxn ang="0">
                    <a:pos x="connsiteX1" y="connsiteY1"/>
                  </a:cxn>
                  <a:cxn ang="0">
                    <a:pos x="connsiteX2" y="connsiteY2"/>
                  </a:cxn>
                </a:cxnLst>
                <a:rect l="l" t="t" r="r" b="b"/>
                <a:pathLst>
                  <a:path w="28575" h="57078">
                    <a:moveTo>
                      <a:pt x="7144" y="50324"/>
                    </a:moveTo>
                    <a:lnTo>
                      <a:pt x="7144" y="7135"/>
                    </a:lnTo>
                    <a:lnTo>
                      <a:pt x="28766" y="28729"/>
                    </a:lnTo>
                    <a:close/>
                  </a:path>
                </a:pathLst>
              </a:custGeom>
              <a:solidFill>
                <a:srgbClr val="D9D9D9"/>
              </a:solidFill>
              <a:ln w="952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54C0D91-CD0E-0E41-A85D-9DCA6D936C55}"/>
                  </a:ext>
                </a:extLst>
              </p:cNvPr>
              <p:cNvSpPr/>
              <p:nvPr/>
            </p:nvSpPr>
            <p:spPr>
              <a:xfrm>
                <a:off x="4827809" y="1089570"/>
                <a:ext cx="95250" cy="95130"/>
              </a:xfrm>
              <a:custGeom>
                <a:avLst/>
                <a:gdLst>
                  <a:gd name="connsiteX0" fmla="*/ 94012 w 95250"/>
                  <a:gd name="connsiteY0" fmla="*/ 50514 h 95130"/>
                  <a:gd name="connsiteX1" fmla="*/ 50578 w 95250"/>
                  <a:gd name="connsiteY1" fmla="*/ 93893 h 95130"/>
                  <a:gd name="connsiteX2" fmla="*/ 7144 w 95250"/>
                  <a:gd name="connsiteY2" fmla="*/ 50514 h 95130"/>
                  <a:gd name="connsiteX3" fmla="*/ 50578 w 95250"/>
                  <a:gd name="connsiteY3" fmla="*/ 7135 h 95130"/>
                  <a:gd name="connsiteX4" fmla="*/ 94012 w 95250"/>
                  <a:gd name="connsiteY4" fmla="*/ 50514 h 95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130">
                    <a:moveTo>
                      <a:pt x="94012" y="50514"/>
                    </a:moveTo>
                    <a:cubicBezTo>
                      <a:pt x="94012" y="74472"/>
                      <a:pt x="74566" y="93893"/>
                      <a:pt x="50578" y="93893"/>
                    </a:cubicBezTo>
                    <a:cubicBezTo>
                      <a:pt x="26590" y="93893"/>
                      <a:pt x="7144" y="74472"/>
                      <a:pt x="7144" y="50514"/>
                    </a:cubicBezTo>
                    <a:cubicBezTo>
                      <a:pt x="7144" y="26556"/>
                      <a:pt x="26590" y="7135"/>
                      <a:pt x="50578" y="7135"/>
                    </a:cubicBezTo>
                    <a:cubicBezTo>
                      <a:pt x="74566" y="7135"/>
                      <a:pt x="94012" y="26556"/>
                      <a:pt x="94012" y="50514"/>
                    </a:cubicBezTo>
                    <a:close/>
                  </a:path>
                </a:pathLst>
              </a:custGeom>
              <a:solidFill>
                <a:srgbClr val="2B2B2D"/>
              </a:solid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8EDF7BCF-BB5B-174D-853E-0D30D9CA9514}"/>
                  </a:ext>
                </a:extLst>
              </p:cNvPr>
              <p:cNvSpPr/>
              <p:nvPr/>
            </p:nvSpPr>
            <p:spPr>
              <a:xfrm>
                <a:off x="4848002" y="1109738"/>
                <a:ext cx="57150" cy="57078"/>
              </a:xfrm>
              <a:custGeom>
                <a:avLst/>
                <a:gdLst>
                  <a:gd name="connsiteX0" fmla="*/ 53626 w 57150"/>
                  <a:gd name="connsiteY0" fmla="*/ 30347 h 57078"/>
                  <a:gd name="connsiteX1" fmla="*/ 30385 w 57150"/>
                  <a:gd name="connsiteY1" fmla="*/ 53558 h 57078"/>
                  <a:gd name="connsiteX2" fmla="*/ 7144 w 57150"/>
                  <a:gd name="connsiteY2" fmla="*/ 30347 h 57078"/>
                  <a:gd name="connsiteX3" fmla="*/ 30385 w 57150"/>
                  <a:gd name="connsiteY3" fmla="*/ 7135 h 57078"/>
                  <a:gd name="connsiteX4" fmla="*/ 53626 w 57150"/>
                  <a:gd name="connsiteY4" fmla="*/ 30347 h 5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078">
                    <a:moveTo>
                      <a:pt x="53626" y="30347"/>
                    </a:moveTo>
                    <a:cubicBezTo>
                      <a:pt x="53626" y="43166"/>
                      <a:pt x="43220" y="53558"/>
                      <a:pt x="30385" y="53558"/>
                    </a:cubicBezTo>
                    <a:cubicBezTo>
                      <a:pt x="17549" y="53558"/>
                      <a:pt x="7144" y="43166"/>
                      <a:pt x="7144" y="30347"/>
                    </a:cubicBezTo>
                    <a:cubicBezTo>
                      <a:pt x="7144" y="17527"/>
                      <a:pt x="17549" y="7135"/>
                      <a:pt x="30385" y="7135"/>
                    </a:cubicBezTo>
                    <a:cubicBezTo>
                      <a:pt x="43220" y="7135"/>
                      <a:pt x="53626" y="17527"/>
                      <a:pt x="53626" y="30347"/>
                    </a:cubicBezTo>
                    <a:close/>
                  </a:path>
                </a:pathLst>
              </a:custGeom>
              <a:solidFill>
                <a:srgbClr val="000000"/>
              </a:solid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6D9A043D-9123-B846-B44C-89A0DB70307F}"/>
                  </a:ext>
                </a:extLst>
              </p:cNvPr>
              <p:cNvSpPr/>
              <p:nvPr/>
            </p:nvSpPr>
            <p:spPr>
              <a:xfrm>
                <a:off x="4857908" y="1119631"/>
                <a:ext cx="28575" cy="28539"/>
              </a:xfrm>
              <a:custGeom>
                <a:avLst/>
                <a:gdLst>
                  <a:gd name="connsiteX0" fmla="*/ 26384 w 28575"/>
                  <a:gd name="connsiteY0" fmla="*/ 16743 h 28539"/>
                  <a:gd name="connsiteX1" fmla="*/ 16764 w 28575"/>
                  <a:gd name="connsiteY1" fmla="*/ 26351 h 28539"/>
                  <a:gd name="connsiteX2" fmla="*/ 7144 w 28575"/>
                  <a:gd name="connsiteY2" fmla="*/ 16743 h 28539"/>
                  <a:gd name="connsiteX3" fmla="*/ 16764 w 28575"/>
                  <a:gd name="connsiteY3" fmla="*/ 7135 h 28539"/>
                  <a:gd name="connsiteX4" fmla="*/ 26384 w 28575"/>
                  <a:gd name="connsiteY4" fmla="*/ 16743 h 28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39">
                    <a:moveTo>
                      <a:pt x="26384" y="16743"/>
                    </a:moveTo>
                    <a:cubicBezTo>
                      <a:pt x="26384" y="22049"/>
                      <a:pt x="22077" y="26351"/>
                      <a:pt x="16764" y="26351"/>
                    </a:cubicBezTo>
                    <a:cubicBezTo>
                      <a:pt x="11451" y="26351"/>
                      <a:pt x="7144" y="22049"/>
                      <a:pt x="7144" y="16743"/>
                    </a:cubicBezTo>
                    <a:cubicBezTo>
                      <a:pt x="7144" y="11436"/>
                      <a:pt x="11451" y="7135"/>
                      <a:pt x="16764" y="7135"/>
                    </a:cubicBezTo>
                    <a:cubicBezTo>
                      <a:pt x="22077" y="7135"/>
                      <a:pt x="26384" y="11436"/>
                      <a:pt x="26384" y="16743"/>
                    </a:cubicBezTo>
                    <a:close/>
                  </a:path>
                </a:pathLst>
              </a:custGeom>
              <a:solidFill>
                <a:srgbClr val="00FFFF">
                  <a:alpha val="24000"/>
                </a:srgbClr>
              </a:solid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72DC921B-4964-7646-B9E9-BF72B9D9B540}"/>
                  </a:ext>
                </a:extLst>
              </p:cNvPr>
              <p:cNvSpPr/>
              <p:nvPr/>
            </p:nvSpPr>
            <p:spPr>
              <a:xfrm>
                <a:off x="1610550" y="1537253"/>
                <a:ext cx="6534150" cy="3909851"/>
              </a:xfrm>
              <a:custGeom>
                <a:avLst/>
                <a:gdLst>
                  <a:gd name="connsiteX0" fmla="*/ 7144 w 6534150"/>
                  <a:gd name="connsiteY0" fmla="*/ 7135 h 3909850"/>
                  <a:gd name="connsiteX1" fmla="*/ 6528531 w 6534150"/>
                  <a:gd name="connsiteY1" fmla="*/ 7135 h 3909850"/>
                  <a:gd name="connsiteX2" fmla="*/ 6528531 w 6534150"/>
                  <a:gd name="connsiteY2" fmla="*/ 3911278 h 3909850"/>
                  <a:gd name="connsiteX3" fmla="*/ 7144 w 6534150"/>
                  <a:gd name="connsiteY3" fmla="*/ 3911278 h 3909850"/>
                </a:gdLst>
                <a:ahLst/>
                <a:cxnLst>
                  <a:cxn ang="0">
                    <a:pos x="connsiteX0" y="connsiteY0"/>
                  </a:cxn>
                  <a:cxn ang="0">
                    <a:pos x="connsiteX1" y="connsiteY1"/>
                  </a:cxn>
                  <a:cxn ang="0">
                    <a:pos x="connsiteX2" y="connsiteY2"/>
                  </a:cxn>
                  <a:cxn ang="0">
                    <a:pos x="connsiteX3" y="connsiteY3"/>
                  </a:cxn>
                </a:cxnLst>
                <a:rect l="l" t="t" r="r" b="b"/>
                <a:pathLst>
                  <a:path w="6534150" h="3909850">
                    <a:moveTo>
                      <a:pt x="7144" y="7135"/>
                    </a:moveTo>
                    <a:lnTo>
                      <a:pt x="6528531" y="7135"/>
                    </a:lnTo>
                    <a:lnTo>
                      <a:pt x="6528531" y="3911278"/>
                    </a:lnTo>
                    <a:lnTo>
                      <a:pt x="7144" y="3911278"/>
                    </a:lnTo>
                    <a:close/>
                  </a:path>
                </a:pathLst>
              </a:custGeom>
              <a:solidFill>
                <a:srgbClr val="FFFFFF"/>
              </a:solidFill>
              <a:ln w="9525" cap="flat">
                <a:noFill/>
                <a:prstDash val="solid"/>
                <a:miter/>
              </a:ln>
            </p:spPr>
            <p:txBody>
              <a:bodyPr rtlCol="0" anchor="ctr"/>
              <a:lstStyle/>
              <a:p>
                <a:endParaRPr lang="en-US"/>
              </a:p>
            </p:txBody>
          </p:sp>
        </p:grpSp>
        <p:pic>
          <p:nvPicPr>
            <p:cNvPr id="4" name="Picture 3">
              <a:extLst>
                <a:ext uri="{FF2B5EF4-FFF2-40B4-BE49-F238E27FC236}">
                  <a16:creationId xmlns:a16="http://schemas.microsoft.com/office/drawing/2014/main" id="{9C39496C-32A0-4A9E-ADC6-48EF121BDA8E}"/>
                </a:ext>
              </a:extLst>
            </p:cNvPr>
            <p:cNvPicPr>
              <a:picLocks noChangeAspect="1"/>
            </p:cNvPicPr>
            <p:nvPr/>
          </p:nvPicPr>
          <p:blipFill rotWithShape="1">
            <a:blip r:embed="rId3"/>
            <a:srcRect t="5783" r="886"/>
            <a:stretch/>
          </p:blipFill>
          <p:spPr>
            <a:xfrm>
              <a:off x="1125274" y="1962337"/>
              <a:ext cx="7515111" cy="3673432"/>
            </a:xfrm>
            <a:prstGeom prst="rect">
              <a:avLst/>
            </a:prstGeom>
          </p:spPr>
        </p:pic>
        <p:sp>
          <p:nvSpPr>
            <p:cNvPr id="30" name="Rectangle 29">
              <a:extLst>
                <a:ext uri="{FF2B5EF4-FFF2-40B4-BE49-F238E27FC236}">
                  <a16:creationId xmlns:a16="http://schemas.microsoft.com/office/drawing/2014/main" id="{38E12417-8726-7546-A368-7DFE1F58F16E}"/>
                </a:ext>
              </a:extLst>
            </p:cNvPr>
            <p:cNvSpPr/>
            <p:nvPr/>
          </p:nvSpPr>
          <p:spPr>
            <a:xfrm>
              <a:off x="1696915" y="1970404"/>
              <a:ext cx="6943470" cy="23646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1" name="Rectangle 30">
              <a:extLst>
                <a:ext uri="{FF2B5EF4-FFF2-40B4-BE49-F238E27FC236}">
                  <a16:creationId xmlns:a16="http://schemas.microsoft.com/office/drawing/2014/main" id="{1D539E8F-D330-0E41-AD96-67598F2B1EAB}"/>
                </a:ext>
              </a:extLst>
            </p:cNvPr>
            <p:cNvSpPr/>
            <p:nvPr/>
          </p:nvSpPr>
          <p:spPr>
            <a:xfrm>
              <a:off x="1447757" y="1815297"/>
              <a:ext cx="2714736" cy="9944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500" dirty="0">
                  <a:solidFill>
                    <a:schemeClr val="bg2"/>
                  </a:solidFill>
                </a:rPr>
                <a:t>https://</a:t>
              </a:r>
              <a:r>
                <a:rPr lang="en-US" sz="500" dirty="0" err="1">
                  <a:solidFill>
                    <a:schemeClr val="tx1"/>
                  </a:solidFill>
                </a:rPr>
                <a:t>cloud.netapp.com</a:t>
              </a:r>
              <a:r>
                <a:rPr lang="en-US" sz="500" dirty="0">
                  <a:solidFill>
                    <a:schemeClr val="bg2"/>
                  </a:solidFill>
                </a:rPr>
                <a:t>/home</a:t>
              </a:r>
            </a:p>
          </p:txBody>
        </p:sp>
        <p:sp>
          <p:nvSpPr>
            <p:cNvPr id="32" name="Rectangle 31">
              <a:extLst>
                <a:ext uri="{FF2B5EF4-FFF2-40B4-BE49-F238E27FC236}">
                  <a16:creationId xmlns:a16="http://schemas.microsoft.com/office/drawing/2014/main" id="{3A36974A-F40B-5549-ACD6-265EE8748EC0}"/>
                </a:ext>
              </a:extLst>
            </p:cNvPr>
            <p:cNvSpPr/>
            <p:nvPr/>
          </p:nvSpPr>
          <p:spPr>
            <a:xfrm>
              <a:off x="1114634" y="1652660"/>
              <a:ext cx="7525751" cy="481294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
        <p:nvSpPr>
          <p:cNvPr id="2" name="Title 1">
            <a:extLst>
              <a:ext uri="{FF2B5EF4-FFF2-40B4-BE49-F238E27FC236}">
                <a16:creationId xmlns:a16="http://schemas.microsoft.com/office/drawing/2014/main" id="{4BF8B889-1E64-4F06-8071-8751F5C9CAED}"/>
              </a:ext>
            </a:extLst>
          </p:cNvPr>
          <p:cNvSpPr>
            <a:spLocks noGrp="1"/>
          </p:cNvSpPr>
          <p:nvPr>
            <p:ph type="title"/>
          </p:nvPr>
        </p:nvSpPr>
        <p:spPr/>
        <p:txBody>
          <a:bodyPr/>
          <a:lstStyle/>
          <a:p>
            <a:r>
              <a:rPr lang="en-US" dirty="0">
                <a:solidFill>
                  <a:srgbClr val="0067C5"/>
                </a:solidFill>
              </a:rPr>
              <a:t>Cloud Central</a:t>
            </a:r>
            <a:endParaRPr lang="en-US" dirty="0">
              <a:solidFill>
                <a:srgbClr val="0067C5"/>
              </a:solidFill>
              <a:latin typeface="Arial" panose="020B0604020202020204" pitchFamily="34" charset="0"/>
            </a:endParaRPr>
          </a:p>
        </p:txBody>
      </p:sp>
      <p:sp>
        <p:nvSpPr>
          <p:cNvPr id="5" name="Text Placeholder 4">
            <a:extLst>
              <a:ext uri="{FF2B5EF4-FFF2-40B4-BE49-F238E27FC236}">
                <a16:creationId xmlns:a16="http://schemas.microsoft.com/office/drawing/2014/main" id="{7D8F5F9B-6BA4-7D44-83E8-A476B9BC3091}"/>
              </a:ext>
            </a:extLst>
          </p:cNvPr>
          <p:cNvSpPr>
            <a:spLocks noGrp="1"/>
          </p:cNvSpPr>
          <p:nvPr>
            <p:ph type="body" idx="10"/>
          </p:nvPr>
        </p:nvSpPr>
        <p:spPr/>
        <p:txBody>
          <a:bodyPr/>
          <a:lstStyle/>
          <a:p>
            <a:endParaRPr lang="en-US"/>
          </a:p>
        </p:txBody>
      </p:sp>
      <p:sp>
        <p:nvSpPr>
          <p:cNvPr id="3" name="Slide Number Placeholder 2">
            <a:extLst>
              <a:ext uri="{FF2B5EF4-FFF2-40B4-BE49-F238E27FC236}">
                <a16:creationId xmlns:a16="http://schemas.microsoft.com/office/drawing/2014/main" id="{5CE795A9-0EE4-404A-BDFD-52F530ADBEE2}"/>
              </a:ext>
            </a:extLst>
          </p:cNvPr>
          <p:cNvSpPr>
            <a:spLocks noGrp="1"/>
          </p:cNvSpPr>
          <p:nvPr>
            <p:ph type="sldNum" sz="quarter" idx="4"/>
          </p:nvPr>
        </p:nvSpPr>
        <p:spPr/>
        <p:txBody>
          <a:bodyPr/>
          <a:lstStyle/>
          <a:p>
            <a:fld id="{92978B7E-5EBE-134C-B481-E4E8CA36F800}" type="slidenum">
              <a:rPr lang="en-US" smtClean="0"/>
              <a:pPr/>
              <a:t>14</a:t>
            </a:fld>
            <a:endParaRPr lang="en-US" dirty="0"/>
          </a:p>
        </p:txBody>
      </p:sp>
      <p:sp>
        <p:nvSpPr>
          <p:cNvPr id="8" name="Text Placeholder 7">
            <a:extLst>
              <a:ext uri="{FF2B5EF4-FFF2-40B4-BE49-F238E27FC236}">
                <a16:creationId xmlns:a16="http://schemas.microsoft.com/office/drawing/2014/main" id="{5F55516A-F62A-BD48-872A-F99F963FD143}"/>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1F8FB019-E046-414E-B0F3-62569A67F682}"/>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19703133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6DA4AED-78A8-43B2-93FD-777D255392D0}"/>
              </a:ext>
            </a:extLst>
          </p:cNvPr>
          <p:cNvSpPr>
            <a:spLocks noGrp="1"/>
          </p:cNvSpPr>
          <p:nvPr>
            <p:ph type="body" sz="quarter" idx="16"/>
          </p:nvPr>
        </p:nvSpPr>
        <p:spPr/>
        <p:txBody>
          <a:bodyPr/>
          <a:lstStyle/>
          <a:p>
            <a:endParaRPr lang="en-US" dirty="0"/>
          </a:p>
        </p:txBody>
      </p:sp>
      <p:sp>
        <p:nvSpPr>
          <p:cNvPr id="3" name="Title 2">
            <a:extLst>
              <a:ext uri="{FF2B5EF4-FFF2-40B4-BE49-F238E27FC236}">
                <a16:creationId xmlns:a16="http://schemas.microsoft.com/office/drawing/2014/main" id="{C838EEFF-78C7-4A6E-970E-93925B2E9EFA}"/>
              </a:ext>
            </a:extLst>
          </p:cNvPr>
          <p:cNvSpPr>
            <a:spLocks noGrp="1"/>
          </p:cNvSpPr>
          <p:nvPr>
            <p:ph type="title"/>
          </p:nvPr>
        </p:nvSpPr>
        <p:spPr>
          <a:xfrm>
            <a:off x="214649" y="319853"/>
            <a:ext cx="9332791" cy="723836"/>
          </a:xfrm>
        </p:spPr>
        <p:txBody>
          <a:bodyPr/>
          <a:lstStyle/>
          <a:p>
            <a:r>
              <a:rPr lang="en-US" dirty="0"/>
              <a:t>NetApp Cloud Data Services</a:t>
            </a:r>
          </a:p>
        </p:txBody>
      </p:sp>
      <p:sp>
        <p:nvSpPr>
          <p:cNvPr id="9" name="Text Placeholder 8">
            <a:extLst>
              <a:ext uri="{FF2B5EF4-FFF2-40B4-BE49-F238E27FC236}">
                <a16:creationId xmlns:a16="http://schemas.microsoft.com/office/drawing/2014/main" id="{3B678D11-A3EB-49EB-8F7F-11F2AD1CDFD7}"/>
              </a:ext>
            </a:extLst>
          </p:cNvPr>
          <p:cNvSpPr>
            <a:spLocks noGrp="1"/>
          </p:cNvSpPr>
          <p:nvPr>
            <p:ph type="body" idx="10"/>
          </p:nvPr>
        </p:nvSpPr>
        <p:spPr/>
        <p:txBody>
          <a:bodyPr/>
          <a:lstStyle/>
          <a:p>
            <a:r>
              <a:rPr lang="en-US" dirty="0"/>
              <a:t>Service offerings</a:t>
            </a:r>
          </a:p>
        </p:txBody>
      </p:sp>
      <p:sp>
        <p:nvSpPr>
          <p:cNvPr id="4" name="Footer Placeholder 3">
            <a:extLst>
              <a:ext uri="{FF2B5EF4-FFF2-40B4-BE49-F238E27FC236}">
                <a16:creationId xmlns:a16="http://schemas.microsoft.com/office/drawing/2014/main" id="{F47ACC3D-7494-0747-BFB7-8FA9F79E2C68}"/>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7" name="Slide Number Placeholder 6">
            <a:extLst>
              <a:ext uri="{FF2B5EF4-FFF2-40B4-BE49-F238E27FC236}">
                <a16:creationId xmlns:a16="http://schemas.microsoft.com/office/drawing/2014/main" id="{A6E64C06-5FB5-C34C-9F0C-79DC39471CB1}"/>
              </a:ext>
            </a:extLst>
          </p:cNvPr>
          <p:cNvSpPr>
            <a:spLocks noGrp="1"/>
          </p:cNvSpPr>
          <p:nvPr>
            <p:ph type="sldNum" sz="quarter" idx="4"/>
          </p:nvPr>
        </p:nvSpPr>
        <p:spPr/>
        <p:txBody>
          <a:bodyPr/>
          <a:lstStyle/>
          <a:p>
            <a:fld id="{92978B7E-5EBE-134C-B481-E4E8CA36F800}" type="slidenum">
              <a:rPr lang="en-US" smtClean="0"/>
              <a:pPr/>
              <a:t>15</a:t>
            </a:fld>
            <a:endParaRPr lang="en-US" dirty="0"/>
          </a:p>
        </p:txBody>
      </p:sp>
      <p:grpSp>
        <p:nvGrpSpPr>
          <p:cNvPr id="15" name="Group 14">
            <a:extLst>
              <a:ext uri="{FF2B5EF4-FFF2-40B4-BE49-F238E27FC236}">
                <a16:creationId xmlns:a16="http://schemas.microsoft.com/office/drawing/2014/main" id="{C694ED21-803C-1249-99D7-B2E7BB07D634}"/>
              </a:ext>
            </a:extLst>
          </p:cNvPr>
          <p:cNvGrpSpPr/>
          <p:nvPr/>
        </p:nvGrpSpPr>
        <p:grpSpPr>
          <a:xfrm>
            <a:off x="0" y="1262059"/>
            <a:ext cx="9756774" cy="708843"/>
            <a:chOff x="0" y="1262059"/>
            <a:chExt cx="9756774" cy="708843"/>
          </a:xfrm>
        </p:grpSpPr>
        <p:sp>
          <p:nvSpPr>
            <p:cNvPr id="39" name="Rectangle 38">
              <a:extLst>
                <a:ext uri="{FF2B5EF4-FFF2-40B4-BE49-F238E27FC236}">
                  <a16:creationId xmlns:a16="http://schemas.microsoft.com/office/drawing/2014/main" id="{F53F0F0E-267E-044C-860A-87F373A5653D}"/>
                </a:ext>
              </a:extLst>
            </p:cNvPr>
            <p:cNvSpPr/>
            <p:nvPr/>
          </p:nvSpPr>
          <p:spPr>
            <a:xfrm>
              <a:off x="0" y="1262059"/>
              <a:ext cx="1147126" cy="7017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Analytics</a:t>
              </a:r>
            </a:p>
          </p:txBody>
        </p:sp>
        <p:sp>
          <p:nvSpPr>
            <p:cNvPr id="53" name="Rectangle 52">
              <a:extLst>
                <a:ext uri="{FF2B5EF4-FFF2-40B4-BE49-F238E27FC236}">
                  <a16:creationId xmlns:a16="http://schemas.microsoft.com/office/drawing/2014/main" id="{33398299-2E4B-6E4B-A14D-96877FE0AF5D}"/>
                </a:ext>
              </a:extLst>
            </p:cNvPr>
            <p:cNvSpPr/>
            <p:nvPr/>
          </p:nvSpPr>
          <p:spPr>
            <a:xfrm>
              <a:off x="1147125" y="126205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60" name="Rectangle 59">
              <a:extLst>
                <a:ext uri="{FF2B5EF4-FFF2-40B4-BE49-F238E27FC236}">
                  <a16:creationId xmlns:a16="http://schemas.microsoft.com/office/drawing/2014/main" id="{9F2010EE-29FC-F841-8A9A-804CA1974A3A}"/>
                </a:ext>
              </a:extLst>
            </p:cNvPr>
            <p:cNvSpPr/>
            <p:nvPr/>
          </p:nvSpPr>
          <p:spPr>
            <a:xfrm>
              <a:off x="1147125" y="1269196"/>
              <a:ext cx="1348236" cy="70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Insights</a:t>
              </a:r>
              <a:endParaRPr lang="en-US" sz="1200" dirty="0">
                <a:solidFill>
                  <a:srgbClr val="000000"/>
                </a:solidFill>
                <a:latin typeface="Arial" panose="020B0604020202020204" pitchFamily="34" charset="0"/>
              </a:endParaRPr>
            </a:p>
          </p:txBody>
        </p:sp>
      </p:grpSp>
      <p:grpSp>
        <p:nvGrpSpPr>
          <p:cNvPr id="11" name="Group 10">
            <a:extLst>
              <a:ext uri="{FF2B5EF4-FFF2-40B4-BE49-F238E27FC236}">
                <a16:creationId xmlns:a16="http://schemas.microsoft.com/office/drawing/2014/main" id="{2EE5427D-C7D4-714F-A064-187187B0FD7A}"/>
              </a:ext>
            </a:extLst>
          </p:cNvPr>
          <p:cNvGrpSpPr/>
          <p:nvPr/>
        </p:nvGrpSpPr>
        <p:grpSpPr>
          <a:xfrm>
            <a:off x="0" y="4388738"/>
            <a:ext cx="9756781" cy="807598"/>
            <a:chOff x="0" y="4490338"/>
            <a:chExt cx="9756781" cy="807598"/>
          </a:xfrm>
        </p:grpSpPr>
        <p:sp>
          <p:nvSpPr>
            <p:cNvPr id="40" name="Rectangle 39">
              <a:extLst>
                <a:ext uri="{FF2B5EF4-FFF2-40B4-BE49-F238E27FC236}">
                  <a16:creationId xmlns:a16="http://schemas.microsoft.com/office/drawing/2014/main" id="{A210CD0E-9185-714F-ABBD-DC0451287ED6}"/>
                </a:ext>
              </a:extLst>
            </p:cNvPr>
            <p:cNvSpPr/>
            <p:nvPr/>
          </p:nvSpPr>
          <p:spPr>
            <a:xfrm>
              <a:off x="0" y="4491604"/>
              <a:ext cx="1147127" cy="80633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Location</a:t>
              </a:r>
            </a:p>
          </p:txBody>
        </p:sp>
        <p:sp>
          <p:nvSpPr>
            <p:cNvPr id="54" name="Rectangle 53">
              <a:extLst>
                <a:ext uri="{FF2B5EF4-FFF2-40B4-BE49-F238E27FC236}">
                  <a16:creationId xmlns:a16="http://schemas.microsoft.com/office/drawing/2014/main" id="{8CE4AADE-ED71-0C4A-8E6A-0453C1BD4B4A}"/>
                </a:ext>
              </a:extLst>
            </p:cNvPr>
            <p:cNvSpPr/>
            <p:nvPr/>
          </p:nvSpPr>
          <p:spPr>
            <a:xfrm>
              <a:off x="1147126" y="4491604"/>
              <a:ext cx="8609655" cy="806332"/>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61" name="Rectangle 60">
              <a:extLst>
                <a:ext uri="{FF2B5EF4-FFF2-40B4-BE49-F238E27FC236}">
                  <a16:creationId xmlns:a16="http://schemas.microsoft.com/office/drawing/2014/main" id="{86C1C9D3-688D-7844-A5DC-7B920EA95617}"/>
                </a:ext>
              </a:extLst>
            </p:cNvPr>
            <p:cNvSpPr/>
            <p:nvPr/>
          </p:nvSpPr>
          <p:spPr>
            <a:xfrm>
              <a:off x="1147124" y="4490338"/>
              <a:ext cx="2451456"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Private or Public Cloud</a:t>
              </a:r>
            </a:p>
            <a:p>
              <a:pPr>
                <a:lnSpc>
                  <a:spcPct val="95000"/>
                </a:lnSpc>
              </a:pPr>
              <a:r>
                <a:rPr lang="en-US" sz="1000" dirty="0">
                  <a:solidFill>
                    <a:srgbClr val="000000"/>
                  </a:solidFill>
                </a:rPr>
                <a:t>AWS  |  Google</a:t>
              </a:r>
              <a:r>
                <a:rPr lang="en-US" sz="1000" dirty="0">
                  <a:solidFill>
                    <a:schemeClr val="tx1"/>
                  </a:solidFill>
                </a:rPr>
                <a:t> </a:t>
              </a:r>
              <a:r>
                <a:rPr lang="en-US" sz="1000" dirty="0">
                  <a:solidFill>
                    <a:srgbClr val="000000"/>
                  </a:solidFill>
                </a:rPr>
                <a:t>Cloud  |  Azure</a:t>
              </a:r>
              <a:endParaRPr lang="en-US" sz="1000" dirty="0">
                <a:solidFill>
                  <a:srgbClr val="000000"/>
                </a:solidFill>
                <a:latin typeface="Arial" panose="020B0604020202020204" pitchFamily="34" charset="0"/>
              </a:endParaRPr>
            </a:p>
          </p:txBody>
        </p:sp>
        <p:sp>
          <p:nvSpPr>
            <p:cNvPr id="62" name="Rectangle 61">
              <a:extLst>
                <a:ext uri="{FF2B5EF4-FFF2-40B4-BE49-F238E27FC236}">
                  <a16:creationId xmlns:a16="http://schemas.microsoft.com/office/drawing/2014/main" id="{E8425A77-A629-124F-A5FE-A76F8ADA9BC7}"/>
                </a:ext>
              </a:extLst>
            </p:cNvPr>
            <p:cNvSpPr/>
            <p:nvPr/>
          </p:nvSpPr>
          <p:spPr>
            <a:xfrm>
              <a:off x="3598580"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SaaS</a:t>
              </a:r>
              <a:r>
                <a:rPr lang="en-US" sz="1200" dirty="0">
                  <a:solidFill>
                    <a:schemeClr val="tx1"/>
                  </a:solidFill>
                </a:rPr>
                <a:t> Application</a:t>
              </a:r>
            </a:p>
            <a:p>
              <a:pPr>
                <a:lnSpc>
                  <a:spcPct val="95000"/>
                </a:lnSpc>
              </a:pPr>
              <a:r>
                <a:rPr lang="en-US" sz="1000" dirty="0">
                  <a:solidFill>
                    <a:schemeClr val="tx1"/>
                  </a:solidFill>
                </a:rPr>
                <a:t>Office </a:t>
              </a:r>
              <a:r>
                <a:rPr lang="en-US" sz="1000" dirty="0">
                  <a:solidFill>
                    <a:srgbClr val="000000"/>
                  </a:solidFill>
                </a:rPr>
                <a:t>365  |  Salesforce</a:t>
              </a:r>
              <a:endParaRPr lang="en-US" sz="1000" dirty="0">
                <a:solidFill>
                  <a:srgbClr val="000000"/>
                </a:solidFill>
                <a:latin typeface="Arial" panose="020B0604020202020204" pitchFamily="34" charset="0"/>
              </a:endParaRPr>
            </a:p>
          </p:txBody>
        </p:sp>
        <p:sp>
          <p:nvSpPr>
            <p:cNvPr id="63" name="Rectangle 62">
              <a:extLst>
                <a:ext uri="{FF2B5EF4-FFF2-40B4-BE49-F238E27FC236}">
                  <a16:creationId xmlns:a16="http://schemas.microsoft.com/office/drawing/2014/main" id="{F7DC28E6-A6D5-A64A-B78F-C2298DF4FB13}"/>
                </a:ext>
              </a:extLst>
            </p:cNvPr>
            <p:cNvSpPr/>
            <p:nvPr/>
          </p:nvSpPr>
          <p:spPr>
            <a:xfrm>
              <a:off x="6050033"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a:solidFill>
                    <a:schemeClr val="tx1"/>
                  </a:solidFill>
                </a:rPr>
                <a:t>On-Premises</a:t>
              </a:r>
            </a:p>
            <a:p>
              <a:pPr>
                <a:lnSpc>
                  <a:spcPct val="95000"/>
                </a:lnSpc>
              </a:pPr>
              <a:r>
                <a:rPr lang="en-US" sz="1000">
                  <a:solidFill>
                    <a:schemeClr val="tx1"/>
                  </a:solidFill>
                </a:rPr>
                <a:t>Data </a:t>
              </a:r>
              <a:r>
                <a:rPr lang="en-US" sz="1000">
                  <a:solidFill>
                    <a:srgbClr val="000000"/>
                  </a:solidFill>
                </a:rPr>
                <a:t>Center  |  Service</a:t>
              </a:r>
              <a:r>
                <a:rPr lang="en-US" sz="1000">
                  <a:solidFill>
                    <a:schemeClr val="tx1"/>
                  </a:solidFill>
                </a:rPr>
                <a:t> Provider</a:t>
              </a:r>
            </a:p>
          </p:txBody>
        </p:sp>
      </p:grpSp>
      <p:grpSp>
        <p:nvGrpSpPr>
          <p:cNvPr id="12" name="Group 11">
            <a:extLst>
              <a:ext uri="{FF2B5EF4-FFF2-40B4-BE49-F238E27FC236}">
                <a16:creationId xmlns:a16="http://schemas.microsoft.com/office/drawing/2014/main" id="{A0D1884D-3BB2-8E4A-8E93-2173011E5BBB}"/>
              </a:ext>
            </a:extLst>
          </p:cNvPr>
          <p:cNvGrpSpPr/>
          <p:nvPr/>
        </p:nvGrpSpPr>
        <p:grpSpPr>
          <a:xfrm>
            <a:off x="0" y="3608958"/>
            <a:ext cx="9756781" cy="712602"/>
            <a:chOff x="0" y="3683586"/>
            <a:chExt cx="9756781" cy="712602"/>
          </a:xfrm>
        </p:grpSpPr>
        <p:sp>
          <p:nvSpPr>
            <p:cNvPr id="31" name="Rectangle 30">
              <a:extLst>
                <a:ext uri="{FF2B5EF4-FFF2-40B4-BE49-F238E27FC236}">
                  <a16:creationId xmlns:a16="http://schemas.microsoft.com/office/drawing/2014/main" id="{A6840B52-1DFD-F341-AA25-43AB0940A5BF}"/>
                </a:ext>
              </a:extLst>
            </p:cNvPr>
            <p:cNvSpPr/>
            <p:nvPr/>
          </p:nvSpPr>
          <p:spPr>
            <a:xfrm>
              <a:off x="0" y="3683586"/>
              <a:ext cx="1147127" cy="701706"/>
            </a:xfrm>
            <a:prstGeom prst="rect">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Storage</a:t>
              </a:r>
            </a:p>
          </p:txBody>
        </p:sp>
        <p:sp>
          <p:nvSpPr>
            <p:cNvPr id="41" name="Rectangle 40">
              <a:extLst>
                <a:ext uri="{FF2B5EF4-FFF2-40B4-BE49-F238E27FC236}">
                  <a16:creationId xmlns:a16="http://schemas.microsoft.com/office/drawing/2014/main" id="{AE5B8FFB-EE9E-5644-A3E4-32208E20CCF2}"/>
                </a:ext>
              </a:extLst>
            </p:cNvPr>
            <p:cNvSpPr/>
            <p:nvPr/>
          </p:nvSpPr>
          <p:spPr>
            <a:xfrm>
              <a:off x="1147126" y="3683586"/>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55" name="Rectangle 54">
              <a:extLst>
                <a:ext uri="{FF2B5EF4-FFF2-40B4-BE49-F238E27FC236}">
                  <a16:creationId xmlns:a16="http://schemas.microsoft.com/office/drawing/2014/main" id="{7C9D6226-5695-A744-BDBC-874F6F123A07}"/>
                </a:ext>
              </a:extLst>
            </p:cNvPr>
            <p:cNvSpPr/>
            <p:nvPr/>
          </p:nvSpPr>
          <p:spPr>
            <a:xfrm>
              <a:off x="6002111" y="3701620"/>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ONTAP</a:t>
              </a:r>
              <a:endParaRPr lang="en-US" sz="1200" dirty="0">
                <a:solidFill>
                  <a:srgbClr val="000000"/>
                </a:solidFill>
                <a:latin typeface="Arial" panose="020B0604020202020204" pitchFamily="34" charset="0"/>
              </a:endParaRPr>
            </a:p>
          </p:txBody>
        </p:sp>
        <p:sp>
          <p:nvSpPr>
            <p:cNvPr id="64" name="Rectangle 63">
              <a:extLst>
                <a:ext uri="{FF2B5EF4-FFF2-40B4-BE49-F238E27FC236}">
                  <a16:creationId xmlns:a16="http://schemas.microsoft.com/office/drawing/2014/main" id="{C9F9F496-FCD6-1B41-908E-A2ED315D8F84}"/>
                </a:ext>
              </a:extLst>
            </p:cNvPr>
            <p:cNvSpPr/>
            <p:nvPr/>
          </p:nvSpPr>
          <p:spPr>
            <a:xfrm>
              <a:off x="1147125" y="3690724"/>
              <a:ext cx="1354286"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a:t>
              </a:r>
              <a:br>
                <a:rPr lang="en-US" sz="1200" dirty="0">
                  <a:solidFill>
                    <a:srgbClr val="000000"/>
                  </a:solidFill>
                </a:rPr>
              </a:br>
              <a:r>
                <a:rPr lang="en-US" sz="1200" dirty="0">
                  <a:solidFill>
                    <a:srgbClr val="000000"/>
                  </a:solidFill>
                </a:rPr>
                <a:t>Service</a:t>
              </a:r>
              <a:endParaRPr lang="en-US" sz="1200" dirty="0">
                <a:solidFill>
                  <a:srgbClr val="000000"/>
                </a:solidFill>
                <a:latin typeface="Arial" panose="020B0604020202020204" pitchFamily="34" charset="0"/>
              </a:endParaRPr>
            </a:p>
          </p:txBody>
        </p:sp>
        <p:sp>
          <p:nvSpPr>
            <p:cNvPr id="65" name="Rectangle 64">
              <a:extLst>
                <a:ext uri="{FF2B5EF4-FFF2-40B4-BE49-F238E27FC236}">
                  <a16:creationId xmlns:a16="http://schemas.microsoft.com/office/drawing/2014/main" id="{63436F01-CDDE-5048-8261-3D61E4A46644}"/>
                </a:ext>
              </a:extLst>
            </p:cNvPr>
            <p:cNvSpPr/>
            <p:nvPr/>
          </p:nvSpPr>
          <p:spPr>
            <a:xfrm>
              <a:off x="4047778" y="3690724"/>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Azure NetApp Files</a:t>
              </a:r>
            </a:p>
          </p:txBody>
        </p:sp>
      </p:grpSp>
      <p:grpSp>
        <p:nvGrpSpPr>
          <p:cNvPr id="14" name="Group 13">
            <a:extLst>
              <a:ext uri="{FF2B5EF4-FFF2-40B4-BE49-F238E27FC236}">
                <a16:creationId xmlns:a16="http://schemas.microsoft.com/office/drawing/2014/main" id="{0C8CC70C-BC6D-BE49-9B8F-651F27E58D94}"/>
              </a:ext>
            </a:extLst>
          </p:cNvPr>
          <p:cNvGrpSpPr/>
          <p:nvPr/>
        </p:nvGrpSpPr>
        <p:grpSpPr>
          <a:xfrm>
            <a:off x="-1" y="2048975"/>
            <a:ext cx="9756781" cy="701706"/>
            <a:chOff x="-1" y="2069231"/>
            <a:chExt cx="9756781" cy="701706"/>
          </a:xfrm>
        </p:grpSpPr>
        <p:sp>
          <p:nvSpPr>
            <p:cNvPr id="37" name="Rectangle 36">
              <a:extLst>
                <a:ext uri="{FF2B5EF4-FFF2-40B4-BE49-F238E27FC236}">
                  <a16:creationId xmlns:a16="http://schemas.microsoft.com/office/drawing/2014/main" id="{3FC41ACA-2440-5142-88AE-5704E887549E}"/>
                </a:ext>
              </a:extLst>
            </p:cNvPr>
            <p:cNvSpPr/>
            <p:nvPr/>
          </p:nvSpPr>
          <p:spPr>
            <a:xfrm>
              <a:off x="-1" y="2069231"/>
              <a:ext cx="1147127" cy="701706"/>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solidFill>
                    <a:srgbClr val="FFFFFF"/>
                  </a:solidFill>
                </a:rPr>
                <a:t>Cloud Controls</a:t>
              </a:r>
              <a:endParaRPr lang="en-US" sz="1600">
                <a:solidFill>
                  <a:srgbClr val="FFFFFF"/>
                </a:solidFill>
                <a:latin typeface="Arial" panose="020B0604020202020204" pitchFamily="34" charset="0"/>
              </a:endParaRPr>
            </a:p>
          </p:txBody>
        </p:sp>
        <p:sp>
          <p:nvSpPr>
            <p:cNvPr id="45" name="Rectangle 44">
              <a:extLst>
                <a:ext uri="{FF2B5EF4-FFF2-40B4-BE49-F238E27FC236}">
                  <a16:creationId xmlns:a16="http://schemas.microsoft.com/office/drawing/2014/main" id="{8C05336F-3277-024A-A94D-5A450C2768D5}"/>
                </a:ext>
              </a:extLst>
            </p:cNvPr>
            <p:cNvSpPr/>
            <p:nvPr/>
          </p:nvSpPr>
          <p:spPr>
            <a:xfrm>
              <a:off x="1147125" y="2069231"/>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solidFill>
                  <a:srgbClr val="FFFFFF"/>
                </a:solidFill>
                <a:latin typeface="Arial" panose="020B0604020202020204" pitchFamily="34" charset="0"/>
              </a:endParaRPr>
            </a:p>
          </p:txBody>
        </p:sp>
        <p:sp>
          <p:nvSpPr>
            <p:cNvPr id="58" name="Rectangle 57">
              <a:extLst>
                <a:ext uri="{FF2B5EF4-FFF2-40B4-BE49-F238E27FC236}">
                  <a16:creationId xmlns:a16="http://schemas.microsoft.com/office/drawing/2014/main" id="{32E6609A-8FEC-B147-B292-35497ACCC069}"/>
                </a:ext>
              </a:extLst>
            </p:cNvPr>
            <p:cNvSpPr/>
            <p:nvPr/>
          </p:nvSpPr>
          <p:spPr>
            <a:xfrm>
              <a:off x="1147125" y="2073430"/>
              <a:ext cx="1348236"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OnCommand </a:t>
              </a:r>
              <a:br>
                <a:rPr lang="en-US" sz="1200" dirty="0">
                  <a:solidFill>
                    <a:schemeClr val="tx1"/>
                  </a:solidFill>
                </a:rPr>
              </a:br>
              <a:r>
                <a:rPr lang="en-US" sz="1200" dirty="0">
                  <a:solidFill>
                    <a:schemeClr val="tx1"/>
                  </a:solidFill>
                </a:rPr>
                <a:t>Cloud Manager</a:t>
              </a:r>
            </a:p>
          </p:txBody>
        </p:sp>
        <p:sp>
          <p:nvSpPr>
            <p:cNvPr id="59" name="Rectangle 58">
              <a:extLst>
                <a:ext uri="{FF2B5EF4-FFF2-40B4-BE49-F238E27FC236}">
                  <a16:creationId xmlns:a16="http://schemas.microsoft.com/office/drawing/2014/main" id="{CC64406E-DC86-1045-9BB0-ADE79A923543}"/>
                </a:ext>
              </a:extLst>
            </p:cNvPr>
            <p:cNvSpPr/>
            <p:nvPr/>
          </p:nvSpPr>
          <p:spPr>
            <a:xfrm>
              <a:off x="4050190" y="2069231"/>
              <a:ext cx="1353312" cy="67103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NetApp </a:t>
              </a:r>
              <a:r>
                <a:rPr lang="en-US" sz="1200" dirty="0">
                  <a:solidFill>
                    <a:srgbClr val="000000"/>
                  </a:solidFill>
                </a:rPr>
                <a:t>Kubernetes</a:t>
              </a:r>
              <a:r>
                <a:rPr lang="en-US" sz="1200" dirty="0">
                  <a:solidFill>
                    <a:schemeClr val="tx1"/>
                  </a:solidFill>
                </a:rPr>
                <a:t> Service</a:t>
              </a:r>
            </a:p>
          </p:txBody>
        </p:sp>
        <p:sp>
          <p:nvSpPr>
            <p:cNvPr id="66" name="Rectangle 65">
              <a:extLst>
                <a:ext uri="{FF2B5EF4-FFF2-40B4-BE49-F238E27FC236}">
                  <a16:creationId xmlns:a16="http://schemas.microsoft.com/office/drawing/2014/main" id="{BA71CB35-BA83-7C4F-B15B-4BD37A0EA3D3}"/>
                </a:ext>
              </a:extLst>
            </p:cNvPr>
            <p:cNvSpPr/>
            <p:nvPr/>
          </p:nvSpPr>
          <p:spPr>
            <a:xfrm>
              <a:off x="2598657" y="2073430"/>
              <a:ext cx="1353312"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APIs</a:t>
              </a:r>
            </a:p>
          </p:txBody>
        </p:sp>
      </p:grpSp>
      <p:grpSp>
        <p:nvGrpSpPr>
          <p:cNvPr id="13" name="Group 12">
            <a:extLst>
              <a:ext uri="{FF2B5EF4-FFF2-40B4-BE49-F238E27FC236}">
                <a16:creationId xmlns:a16="http://schemas.microsoft.com/office/drawing/2014/main" id="{74E2D595-DFC3-0642-9C91-6C23F87EE8C1}"/>
              </a:ext>
            </a:extLst>
          </p:cNvPr>
          <p:cNvGrpSpPr/>
          <p:nvPr/>
        </p:nvGrpSpPr>
        <p:grpSpPr>
          <a:xfrm>
            <a:off x="1" y="2828754"/>
            <a:ext cx="9756774" cy="731059"/>
            <a:chOff x="1" y="2876409"/>
            <a:chExt cx="9756774" cy="731059"/>
          </a:xfrm>
        </p:grpSpPr>
        <p:sp>
          <p:nvSpPr>
            <p:cNvPr id="36" name="Rectangle 35">
              <a:extLst>
                <a:ext uri="{FF2B5EF4-FFF2-40B4-BE49-F238E27FC236}">
                  <a16:creationId xmlns:a16="http://schemas.microsoft.com/office/drawing/2014/main" id="{5EECDC50-B87A-8F49-AEB1-670CEE8A3130}"/>
                </a:ext>
              </a:extLst>
            </p:cNvPr>
            <p:cNvSpPr/>
            <p:nvPr/>
          </p:nvSpPr>
          <p:spPr>
            <a:xfrm>
              <a:off x="1" y="2876409"/>
              <a:ext cx="1147126" cy="701706"/>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Services</a:t>
              </a:r>
            </a:p>
          </p:txBody>
        </p:sp>
        <p:sp>
          <p:nvSpPr>
            <p:cNvPr id="44" name="Rectangle 43">
              <a:extLst>
                <a:ext uri="{FF2B5EF4-FFF2-40B4-BE49-F238E27FC236}">
                  <a16:creationId xmlns:a16="http://schemas.microsoft.com/office/drawing/2014/main" id="{3B998115-65D9-9E45-8FFD-8F265C1B668A}"/>
                </a:ext>
              </a:extLst>
            </p:cNvPr>
            <p:cNvSpPr/>
            <p:nvPr/>
          </p:nvSpPr>
          <p:spPr>
            <a:xfrm>
              <a:off x="1147126" y="287640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56" name="Rectangle 55">
              <a:extLst>
                <a:ext uri="{FF2B5EF4-FFF2-40B4-BE49-F238E27FC236}">
                  <a16:creationId xmlns:a16="http://schemas.microsoft.com/office/drawing/2014/main" id="{A252620E-9AEA-9245-A3D3-72B99050BA10}"/>
                </a:ext>
              </a:extLst>
            </p:cNvPr>
            <p:cNvSpPr/>
            <p:nvPr/>
          </p:nvSpPr>
          <p:spPr>
            <a:xfrm>
              <a:off x="1147124" y="2877670"/>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Sync </a:t>
              </a:r>
              <a:br>
                <a:rPr lang="en-US" sz="1200" dirty="0">
                  <a:solidFill>
                    <a:schemeClr val="tx1"/>
                  </a:solidFill>
                </a:rPr>
              </a:br>
              <a:r>
                <a:rPr lang="en-US" sz="1200" dirty="0">
                  <a:solidFill>
                    <a:schemeClr val="tx1"/>
                  </a:solidFill>
                </a:rPr>
                <a:t>Service</a:t>
              </a:r>
            </a:p>
          </p:txBody>
        </p:sp>
        <p:sp>
          <p:nvSpPr>
            <p:cNvPr id="67" name="Rectangle 66">
              <a:extLst>
                <a:ext uri="{FF2B5EF4-FFF2-40B4-BE49-F238E27FC236}">
                  <a16:creationId xmlns:a16="http://schemas.microsoft.com/office/drawing/2014/main" id="{24818738-C4DC-7541-8D4C-920D5D1B18A1}"/>
                </a:ext>
              </a:extLst>
            </p:cNvPr>
            <p:cNvSpPr/>
            <p:nvPr/>
          </p:nvSpPr>
          <p:spPr>
            <a:xfrm>
              <a:off x="2598657" y="2877670"/>
              <a:ext cx="1353312"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endParaRPr lang="en-US" sz="1200" dirty="0">
                <a:solidFill>
                  <a:schemeClr val="tx1"/>
                </a:solidFill>
              </a:endParaRPr>
            </a:p>
          </p:txBody>
        </p:sp>
        <p:sp>
          <p:nvSpPr>
            <p:cNvPr id="68" name="Rectangle 67">
              <a:extLst>
                <a:ext uri="{FF2B5EF4-FFF2-40B4-BE49-F238E27FC236}">
                  <a16:creationId xmlns:a16="http://schemas.microsoft.com/office/drawing/2014/main" id="{8A59E9EE-EB5C-0543-B23E-1F90178E01C9}"/>
                </a:ext>
              </a:extLst>
            </p:cNvPr>
            <p:cNvSpPr/>
            <p:nvPr/>
          </p:nvSpPr>
          <p:spPr>
            <a:xfrm>
              <a:off x="2618193" y="2888121"/>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Tiering</a:t>
              </a:r>
            </a:p>
          </p:txBody>
        </p:sp>
        <p:sp>
          <p:nvSpPr>
            <p:cNvPr id="69" name="Rectangle 68">
              <a:extLst>
                <a:ext uri="{FF2B5EF4-FFF2-40B4-BE49-F238E27FC236}">
                  <a16:creationId xmlns:a16="http://schemas.microsoft.com/office/drawing/2014/main" id="{4101BFA4-0B6E-B34B-9557-32B9F67550E1}"/>
                </a:ext>
              </a:extLst>
            </p:cNvPr>
            <p:cNvSpPr/>
            <p:nvPr/>
          </p:nvSpPr>
          <p:spPr>
            <a:xfrm>
              <a:off x="4059025" y="2906598"/>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Secure</a:t>
              </a:r>
            </a:p>
          </p:txBody>
        </p:sp>
        <p:sp>
          <p:nvSpPr>
            <p:cNvPr id="70" name="Rectangle 69">
              <a:extLst>
                <a:ext uri="{FF2B5EF4-FFF2-40B4-BE49-F238E27FC236}">
                  <a16:creationId xmlns:a16="http://schemas.microsoft.com/office/drawing/2014/main" id="{80C96131-FC07-3D4F-BC53-542B9CE557A4}"/>
                </a:ext>
              </a:extLst>
            </p:cNvPr>
            <p:cNvSpPr/>
            <p:nvPr/>
          </p:nvSpPr>
          <p:spPr>
            <a:xfrm>
              <a:off x="5927524" y="2876827"/>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SaaS Backup</a:t>
              </a:r>
            </a:p>
          </p:txBody>
        </p:sp>
        <p:sp>
          <p:nvSpPr>
            <p:cNvPr id="71" name="Rectangle 70">
              <a:extLst>
                <a:ext uri="{FF2B5EF4-FFF2-40B4-BE49-F238E27FC236}">
                  <a16:creationId xmlns:a16="http://schemas.microsoft.com/office/drawing/2014/main" id="{EDCB91F5-6188-3440-8EA9-7C7AF8F9F882}"/>
                </a:ext>
              </a:extLst>
            </p:cNvPr>
            <p:cNvSpPr/>
            <p:nvPr/>
          </p:nvSpPr>
          <p:spPr>
            <a:xfrm>
              <a:off x="8402123" y="2877670"/>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Backup Service</a:t>
              </a:r>
            </a:p>
          </p:txBody>
        </p:sp>
      </p:grpSp>
      <p:sp>
        <p:nvSpPr>
          <p:cNvPr id="8" name="Rectangle 7">
            <a:extLst>
              <a:ext uri="{FF2B5EF4-FFF2-40B4-BE49-F238E27FC236}">
                <a16:creationId xmlns:a16="http://schemas.microsoft.com/office/drawing/2014/main" id="{DC68CC78-B522-9548-A1E6-D057DE736ABC}"/>
              </a:ext>
            </a:extLst>
          </p:cNvPr>
          <p:cNvSpPr/>
          <p:nvPr/>
        </p:nvSpPr>
        <p:spPr>
          <a:xfrm>
            <a:off x="1147123" y="2835890"/>
            <a:ext cx="7054535" cy="702131"/>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6" name="TextBox 5">
            <a:extLst>
              <a:ext uri="{FF2B5EF4-FFF2-40B4-BE49-F238E27FC236}">
                <a16:creationId xmlns:a16="http://schemas.microsoft.com/office/drawing/2014/main" id="{560A6998-0937-412A-A227-C47155714E71}"/>
              </a:ext>
            </a:extLst>
          </p:cNvPr>
          <p:cNvSpPr txBox="1"/>
          <p:nvPr/>
        </p:nvSpPr>
        <p:spPr>
          <a:xfrm>
            <a:off x="6050033" y="2576584"/>
            <a:ext cx="2151625" cy="252798"/>
          </a:xfrm>
          <a:prstGeom prst="rect">
            <a:avLst/>
          </a:prstGeom>
          <a:solidFill>
            <a:schemeClr val="accent4"/>
          </a:solidFill>
          <a:ln w="25400">
            <a:solidFill>
              <a:schemeClr val="accent4"/>
            </a:solidFill>
          </a:ln>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800" b="0" i="0" u="none" strike="noStrike" kern="1200" cap="none" spc="0" normalizeH="0" baseline="0" noProof="0" dirty="0">
                <a:ln>
                  <a:noFill/>
                </a:ln>
                <a:solidFill>
                  <a:schemeClr val="bg1"/>
                </a:solidFill>
                <a:effectLst/>
                <a:uLnTx/>
                <a:uFillTx/>
                <a:latin typeface="+mn-lt"/>
              </a:rPr>
              <a:t>Can be used in hybrid cloud environments</a:t>
            </a:r>
          </a:p>
        </p:txBody>
      </p:sp>
    </p:spTree>
    <p:extLst>
      <p:ext uri="{BB962C8B-B14F-4D97-AF65-F5344CB8AC3E}">
        <p14:creationId xmlns:p14="http://schemas.microsoft.com/office/powerpoint/2010/main" val="429035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E9452C2-A161-FC4C-B199-C6091A194543}"/>
              </a:ext>
            </a:extLst>
          </p:cNvPr>
          <p:cNvSpPr/>
          <p:nvPr/>
        </p:nvSpPr>
        <p:spPr>
          <a:xfrm>
            <a:off x="0" y="187325"/>
            <a:ext cx="9756774" cy="5299075"/>
          </a:xfrm>
          <a:prstGeom prst="rect">
            <a:avLst/>
          </a:prstGeom>
          <a:solidFill>
            <a:srgbClr val="E8E8E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49" name="Rectangle 48">
            <a:extLst>
              <a:ext uri="{FF2B5EF4-FFF2-40B4-BE49-F238E27FC236}">
                <a16:creationId xmlns:a16="http://schemas.microsoft.com/office/drawing/2014/main" id="{53358475-CC1A-CB43-B9A9-346FE40CA00F}"/>
              </a:ext>
            </a:extLst>
          </p:cNvPr>
          <p:cNvSpPr/>
          <p:nvPr/>
        </p:nvSpPr>
        <p:spPr>
          <a:xfrm>
            <a:off x="300131" y="3047974"/>
            <a:ext cx="2180560"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File Services</a:t>
            </a:r>
          </a:p>
        </p:txBody>
      </p:sp>
      <p:sp>
        <p:nvSpPr>
          <p:cNvPr id="50" name="Rectangle 49">
            <a:extLst>
              <a:ext uri="{FF2B5EF4-FFF2-40B4-BE49-F238E27FC236}">
                <a16:creationId xmlns:a16="http://schemas.microsoft.com/office/drawing/2014/main" id="{82C2ED78-52D5-8748-8709-E77EC5270FED}"/>
              </a:ext>
            </a:extLst>
          </p:cNvPr>
          <p:cNvSpPr/>
          <p:nvPr/>
        </p:nvSpPr>
        <p:spPr>
          <a:xfrm>
            <a:off x="2616307" y="3047974"/>
            <a:ext cx="2173483"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Analytics</a:t>
            </a:r>
          </a:p>
        </p:txBody>
      </p:sp>
      <p:sp>
        <p:nvSpPr>
          <p:cNvPr id="51" name="Rectangle 50">
            <a:extLst>
              <a:ext uri="{FF2B5EF4-FFF2-40B4-BE49-F238E27FC236}">
                <a16:creationId xmlns:a16="http://schemas.microsoft.com/office/drawing/2014/main" id="{31066164-6F5A-B14F-BEC9-FD9C1AF042E8}"/>
              </a:ext>
            </a:extLst>
          </p:cNvPr>
          <p:cNvSpPr/>
          <p:nvPr/>
        </p:nvSpPr>
        <p:spPr>
          <a:xfrm>
            <a:off x="4925406" y="3047975"/>
            <a:ext cx="2173483"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DevOps</a:t>
            </a:r>
          </a:p>
        </p:txBody>
      </p:sp>
      <p:sp>
        <p:nvSpPr>
          <p:cNvPr id="52" name="Rectangle 51">
            <a:extLst>
              <a:ext uri="{FF2B5EF4-FFF2-40B4-BE49-F238E27FC236}">
                <a16:creationId xmlns:a16="http://schemas.microsoft.com/office/drawing/2014/main" id="{DF0CCC3F-780F-7A47-BB55-C0831FA1E11A}"/>
              </a:ext>
            </a:extLst>
          </p:cNvPr>
          <p:cNvSpPr/>
          <p:nvPr/>
        </p:nvSpPr>
        <p:spPr>
          <a:xfrm>
            <a:off x="300131" y="1326035"/>
            <a:ext cx="2179544" cy="1594151"/>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200" b="1">
              <a:solidFill>
                <a:schemeClr val="tx1"/>
              </a:solidFill>
            </a:endParaRPr>
          </a:p>
          <a:p>
            <a:pPr algn="ctr">
              <a:lnSpc>
                <a:spcPct val="95000"/>
              </a:lnSpc>
            </a:pPr>
            <a:endParaRPr lang="en-US" sz="1200" b="1">
              <a:solidFill>
                <a:schemeClr val="tx1"/>
              </a:solidFill>
            </a:endParaRPr>
          </a:p>
          <a:p>
            <a:pPr algn="ctr">
              <a:lnSpc>
                <a:spcPct val="95000"/>
              </a:lnSpc>
            </a:pPr>
            <a:endParaRPr lang="en-US" sz="1200" b="1">
              <a:solidFill>
                <a:schemeClr val="tx1"/>
              </a:solidFill>
            </a:endParaRPr>
          </a:p>
          <a:p>
            <a:pPr algn="ctr">
              <a:lnSpc>
                <a:spcPct val="95000"/>
              </a:lnSpc>
            </a:pPr>
            <a:endParaRPr lang="en-US" sz="1200" b="1">
              <a:solidFill>
                <a:schemeClr val="tx1"/>
              </a:solidFill>
            </a:endParaRPr>
          </a:p>
          <a:p>
            <a:pPr algn="ctr">
              <a:lnSpc>
                <a:spcPct val="95000"/>
              </a:lnSpc>
            </a:pPr>
            <a:r>
              <a:rPr lang="en-US" sz="1200" b="1">
                <a:solidFill>
                  <a:schemeClr val="tx1"/>
                </a:solidFill>
              </a:rPr>
              <a:t>Enterprise Workloads</a:t>
            </a:r>
          </a:p>
        </p:txBody>
      </p:sp>
      <p:sp>
        <p:nvSpPr>
          <p:cNvPr id="53" name="Rectangle 52">
            <a:extLst>
              <a:ext uri="{FF2B5EF4-FFF2-40B4-BE49-F238E27FC236}">
                <a16:creationId xmlns:a16="http://schemas.microsoft.com/office/drawing/2014/main" id="{633C4D51-9B0F-6347-B4FC-04BE58691899}"/>
              </a:ext>
            </a:extLst>
          </p:cNvPr>
          <p:cNvSpPr/>
          <p:nvPr/>
        </p:nvSpPr>
        <p:spPr>
          <a:xfrm>
            <a:off x="2612769" y="1326036"/>
            <a:ext cx="2179544"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srgbClr val="000000"/>
              </a:solidFill>
            </a:endParaRPr>
          </a:p>
          <a:p>
            <a:pPr lvl="0" algn="ctr">
              <a:lnSpc>
                <a:spcPct val="95000"/>
              </a:lnSpc>
            </a:pPr>
            <a:endParaRPr lang="en-US" sz="1200" b="1">
              <a:solidFill>
                <a:srgbClr val="000000"/>
              </a:solidFill>
            </a:endParaRPr>
          </a:p>
          <a:p>
            <a:pPr lvl="0" algn="ctr">
              <a:lnSpc>
                <a:spcPct val="95000"/>
              </a:lnSpc>
            </a:pPr>
            <a:endParaRPr lang="en-US" sz="1200" b="1">
              <a:solidFill>
                <a:srgbClr val="000000"/>
              </a:solidFill>
            </a:endParaRPr>
          </a:p>
          <a:p>
            <a:pPr lvl="0" algn="ctr">
              <a:lnSpc>
                <a:spcPct val="95000"/>
              </a:lnSpc>
            </a:pPr>
            <a:endParaRPr lang="en-US" sz="1200" b="1">
              <a:solidFill>
                <a:srgbClr val="000000"/>
              </a:solidFill>
            </a:endParaRPr>
          </a:p>
          <a:p>
            <a:pPr lvl="0" algn="ctr">
              <a:lnSpc>
                <a:spcPct val="95000"/>
              </a:lnSpc>
            </a:pPr>
            <a:r>
              <a:rPr lang="en-US" sz="1200" b="1">
                <a:solidFill>
                  <a:srgbClr val="000000"/>
                </a:solidFill>
              </a:rPr>
              <a:t>SaaS</a:t>
            </a:r>
            <a:r>
              <a:rPr lang="en-US" sz="1200" b="1">
                <a:solidFill>
                  <a:prstClr val="black"/>
                </a:solidFill>
              </a:rPr>
              <a:t> App Development</a:t>
            </a:r>
          </a:p>
        </p:txBody>
      </p:sp>
      <p:sp>
        <p:nvSpPr>
          <p:cNvPr id="54" name="Rectangle 53">
            <a:extLst>
              <a:ext uri="{FF2B5EF4-FFF2-40B4-BE49-F238E27FC236}">
                <a16:creationId xmlns:a16="http://schemas.microsoft.com/office/drawing/2014/main" id="{1E83CF3E-30CE-5840-933A-DDA973FB9362}"/>
              </a:ext>
            </a:extLst>
          </p:cNvPr>
          <p:cNvSpPr/>
          <p:nvPr/>
        </p:nvSpPr>
        <p:spPr>
          <a:xfrm>
            <a:off x="4925406" y="1333656"/>
            <a:ext cx="2173483" cy="158653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Disaster Recovery</a:t>
            </a:r>
          </a:p>
        </p:txBody>
      </p:sp>
      <p:sp>
        <p:nvSpPr>
          <p:cNvPr id="55" name="Rectangle 54">
            <a:extLst>
              <a:ext uri="{FF2B5EF4-FFF2-40B4-BE49-F238E27FC236}">
                <a16:creationId xmlns:a16="http://schemas.microsoft.com/office/drawing/2014/main" id="{DCE3EBE9-A7A5-0F4E-9019-D6F8661ED5E4}"/>
              </a:ext>
            </a:extLst>
          </p:cNvPr>
          <p:cNvSpPr/>
          <p:nvPr/>
        </p:nvSpPr>
        <p:spPr>
          <a:xfrm>
            <a:off x="7231982" y="1333655"/>
            <a:ext cx="2223611" cy="1586529"/>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Backup </a:t>
            </a:r>
            <a:r>
              <a:rPr lang="en-US" sz="1200" b="1">
                <a:solidFill>
                  <a:srgbClr val="000000"/>
                </a:solidFill>
              </a:rPr>
              <a:t>&amp;</a:t>
            </a:r>
            <a:r>
              <a:rPr lang="en-US" sz="1200" b="1">
                <a:solidFill>
                  <a:prstClr val="black"/>
                </a:solidFill>
              </a:rPr>
              <a:t> Archive</a:t>
            </a:r>
          </a:p>
        </p:txBody>
      </p:sp>
      <p:sp>
        <p:nvSpPr>
          <p:cNvPr id="56" name="Rectangle 55">
            <a:extLst>
              <a:ext uri="{FF2B5EF4-FFF2-40B4-BE49-F238E27FC236}">
                <a16:creationId xmlns:a16="http://schemas.microsoft.com/office/drawing/2014/main" id="{F2CC0AAD-9DF1-3B43-88E3-6B945C4482DA}"/>
              </a:ext>
            </a:extLst>
          </p:cNvPr>
          <p:cNvSpPr/>
          <p:nvPr/>
        </p:nvSpPr>
        <p:spPr>
          <a:xfrm>
            <a:off x="7231982" y="3047975"/>
            <a:ext cx="2223611"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Database</a:t>
            </a:r>
          </a:p>
        </p:txBody>
      </p:sp>
      <p:pic>
        <p:nvPicPr>
          <p:cNvPr id="57" name="Graphic 56">
            <a:extLst>
              <a:ext uri="{FF2B5EF4-FFF2-40B4-BE49-F238E27FC236}">
                <a16:creationId xmlns:a16="http://schemas.microsoft.com/office/drawing/2014/main" id="{FA30FE2B-C4E1-F248-8D01-0852C1C35F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991" y="1626132"/>
            <a:ext cx="706261" cy="600322"/>
          </a:xfrm>
          <a:prstGeom prst="rect">
            <a:avLst/>
          </a:prstGeom>
        </p:spPr>
      </p:pic>
      <p:pic>
        <p:nvPicPr>
          <p:cNvPr id="58" name="Graphic 57">
            <a:extLst>
              <a:ext uri="{FF2B5EF4-FFF2-40B4-BE49-F238E27FC236}">
                <a16:creationId xmlns:a16="http://schemas.microsoft.com/office/drawing/2014/main" id="{B1CAB45C-4F56-BE4F-AFBD-9F9D1FD87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1334" y="3362600"/>
            <a:ext cx="666301" cy="567256"/>
          </a:xfrm>
          <a:prstGeom prst="rect">
            <a:avLst/>
          </a:prstGeom>
        </p:spPr>
      </p:pic>
      <p:pic>
        <p:nvPicPr>
          <p:cNvPr id="59" name="Graphic 58">
            <a:extLst>
              <a:ext uri="{FF2B5EF4-FFF2-40B4-BE49-F238E27FC236}">
                <a16:creationId xmlns:a16="http://schemas.microsoft.com/office/drawing/2014/main" id="{940F0FD9-BA77-0F42-976E-D4847E15FB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0913" y="1626132"/>
            <a:ext cx="670491" cy="573446"/>
          </a:xfrm>
          <a:prstGeom prst="rect">
            <a:avLst/>
          </a:prstGeom>
        </p:spPr>
      </p:pic>
      <p:pic>
        <p:nvPicPr>
          <p:cNvPr id="60" name="Graphic 59">
            <a:extLst>
              <a:ext uri="{FF2B5EF4-FFF2-40B4-BE49-F238E27FC236}">
                <a16:creationId xmlns:a16="http://schemas.microsoft.com/office/drawing/2014/main" id="{92A41B64-85DA-0044-9A74-E9692E020F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4132" y="1632225"/>
            <a:ext cx="678085" cy="579941"/>
          </a:xfrm>
          <a:prstGeom prst="rect">
            <a:avLst/>
          </a:prstGeom>
        </p:spPr>
      </p:pic>
      <p:pic>
        <p:nvPicPr>
          <p:cNvPr id="61" name="Graphic 60">
            <a:extLst>
              <a:ext uri="{FF2B5EF4-FFF2-40B4-BE49-F238E27FC236}">
                <a16:creationId xmlns:a16="http://schemas.microsoft.com/office/drawing/2014/main" id="{70699379-97F4-D14F-8321-5FF7A134F5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2410" y="3347530"/>
            <a:ext cx="692662" cy="592409"/>
          </a:xfrm>
          <a:prstGeom prst="rect">
            <a:avLst/>
          </a:prstGeom>
        </p:spPr>
      </p:pic>
      <p:pic>
        <p:nvPicPr>
          <p:cNvPr id="62" name="Graphic 61">
            <a:extLst>
              <a:ext uri="{FF2B5EF4-FFF2-40B4-BE49-F238E27FC236}">
                <a16:creationId xmlns:a16="http://schemas.microsoft.com/office/drawing/2014/main" id="{23918186-A10A-434B-8DD9-FBDA15999EB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62410" y="1626132"/>
            <a:ext cx="706261" cy="600322"/>
          </a:xfrm>
          <a:prstGeom prst="rect">
            <a:avLst/>
          </a:prstGeom>
        </p:spPr>
      </p:pic>
      <p:pic>
        <p:nvPicPr>
          <p:cNvPr id="63" name="Graphic 62">
            <a:extLst>
              <a:ext uri="{FF2B5EF4-FFF2-40B4-BE49-F238E27FC236}">
                <a16:creationId xmlns:a16="http://schemas.microsoft.com/office/drawing/2014/main" id="{22AB5D2E-257C-314F-BEC3-7A90599E4D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03320" y="3355016"/>
            <a:ext cx="683911" cy="584924"/>
          </a:xfrm>
          <a:prstGeom prst="rect">
            <a:avLst/>
          </a:prstGeom>
        </p:spPr>
      </p:pic>
      <p:pic>
        <p:nvPicPr>
          <p:cNvPr id="64" name="Graphic 63">
            <a:extLst>
              <a:ext uri="{FF2B5EF4-FFF2-40B4-BE49-F238E27FC236}">
                <a16:creationId xmlns:a16="http://schemas.microsoft.com/office/drawing/2014/main" id="{3A6DD94D-058B-CE43-92CA-73318056AA5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30957" y="3362600"/>
            <a:ext cx="675043" cy="577339"/>
          </a:xfrm>
          <a:prstGeom prst="rect">
            <a:avLst/>
          </a:prstGeom>
        </p:spPr>
      </p:pic>
      <p:pic>
        <p:nvPicPr>
          <p:cNvPr id="65" name="Graphic 64">
            <a:extLst>
              <a:ext uri="{FF2B5EF4-FFF2-40B4-BE49-F238E27FC236}">
                <a16:creationId xmlns:a16="http://schemas.microsoft.com/office/drawing/2014/main" id="{82E65AF7-A452-854A-93AF-9B4AB4FD2AB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23361" y="1375892"/>
            <a:ext cx="304800" cy="304800"/>
          </a:xfrm>
          <a:prstGeom prst="rect">
            <a:avLst/>
          </a:prstGeom>
        </p:spPr>
      </p:pic>
      <p:pic>
        <p:nvPicPr>
          <p:cNvPr id="66" name="Graphic 65">
            <a:extLst>
              <a:ext uri="{FF2B5EF4-FFF2-40B4-BE49-F238E27FC236}">
                <a16:creationId xmlns:a16="http://schemas.microsoft.com/office/drawing/2014/main" id="{0BE19F5C-DFCD-454E-B8D0-65E805C093F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1941" y="1375730"/>
            <a:ext cx="304800" cy="304800"/>
          </a:xfrm>
          <a:prstGeom prst="rect">
            <a:avLst/>
          </a:prstGeom>
        </p:spPr>
      </p:pic>
      <p:pic>
        <p:nvPicPr>
          <p:cNvPr id="67" name="Graphic 66">
            <a:extLst>
              <a:ext uri="{FF2B5EF4-FFF2-40B4-BE49-F238E27FC236}">
                <a16:creationId xmlns:a16="http://schemas.microsoft.com/office/drawing/2014/main" id="{ED27AE6E-098E-6944-BF29-24777BA0DC3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37465" y="1382791"/>
            <a:ext cx="304800" cy="304800"/>
          </a:xfrm>
          <a:prstGeom prst="rect">
            <a:avLst/>
          </a:prstGeom>
        </p:spPr>
      </p:pic>
      <p:pic>
        <p:nvPicPr>
          <p:cNvPr id="68" name="Graphic 67">
            <a:extLst>
              <a:ext uri="{FF2B5EF4-FFF2-40B4-BE49-F238E27FC236}">
                <a16:creationId xmlns:a16="http://schemas.microsoft.com/office/drawing/2014/main" id="{C7D900EE-56E6-3E47-9080-5BEEE640BD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4283" y="1382791"/>
            <a:ext cx="304800" cy="304800"/>
          </a:xfrm>
          <a:prstGeom prst="rect">
            <a:avLst/>
          </a:prstGeom>
        </p:spPr>
      </p:pic>
      <p:pic>
        <p:nvPicPr>
          <p:cNvPr id="69" name="Graphic 68">
            <a:extLst>
              <a:ext uri="{FF2B5EF4-FFF2-40B4-BE49-F238E27FC236}">
                <a16:creationId xmlns:a16="http://schemas.microsoft.com/office/drawing/2014/main" id="{94358918-166F-1847-B0BF-5CC3C9087A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37845" y="1385808"/>
            <a:ext cx="304800" cy="304800"/>
          </a:xfrm>
          <a:prstGeom prst="rect">
            <a:avLst/>
          </a:prstGeom>
        </p:spPr>
      </p:pic>
      <p:pic>
        <p:nvPicPr>
          <p:cNvPr id="70" name="Graphic 69">
            <a:extLst>
              <a:ext uri="{FF2B5EF4-FFF2-40B4-BE49-F238E27FC236}">
                <a16:creationId xmlns:a16="http://schemas.microsoft.com/office/drawing/2014/main" id="{B4CE9D4A-4024-134C-8E7F-8E42DEB78D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27133" y="3097219"/>
            <a:ext cx="304800" cy="304800"/>
          </a:xfrm>
          <a:prstGeom prst="rect">
            <a:avLst/>
          </a:prstGeom>
        </p:spPr>
      </p:pic>
      <p:pic>
        <p:nvPicPr>
          <p:cNvPr id="71" name="Graphic 70">
            <a:extLst>
              <a:ext uri="{FF2B5EF4-FFF2-40B4-BE49-F238E27FC236}">
                <a16:creationId xmlns:a16="http://schemas.microsoft.com/office/drawing/2014/main" id="{DE68BCD9-F14C-7F4C-8677-07B77047C64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1941" y="3107495"/>
            <a:ext cx="304800" cy="304800"/>
          </a:xfrm>
          <a:prstGeom prst="rect">
            <a:avLst/>
          </a:prstGeom>
        </p:spPr>
      </p:pic>
      <p:pic>
        <p:nvPicPr>
          <p:cNvPr id="72" name="Graphic 71">
            <a:extLst>
              <a:ext uri="{FF2B5EF4-FFF2-40B4-BE49-F238E27FC236}">
                <a16:creationId xmlns:a16="http://schemas.microsoft.com/office/drawing/2014/main" id="{1EAD7DDA-0777-4249-A23F-2F6CAFF9C9B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37845" y="3096596"/>
            <a:ext cx="304800" cy="304800"/>
          </a:xfrm>
          <a:prstGeom prst="rect">
            <a:avLst/>
          </a:prstGeom>
        </p:spPr>
      </p:pic>
      <p:pic>
        <p:nvPicPr>
          <p:cNvPr id="73" name="Graphic 72">
            <a:extLst>
              <a:ext uri="{FF2B5EF4-FFF2-40B4-BE49-F238E27FC236}">
                <a16:creationId xmlns:a16="http://schemas.microsoft.com/office/drawing/2014/main" id="{6C967B71-A193-4642-BAC9-F49100DD3DD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76687" y="3096596"/>
            <a:ext cx="304800" cy="304800"/>
          </a:xfrm>
          <a:prstGeom prst="rect">
            <a:avLst/>
          </a:prstGeom>
        </p:spPr>
      </p:pic>
      <p:pic>
        <p:nvPicPr>
          <p:cNvPr id="74" name="Graphic 73">
            <a:extLst>
              <a:ext uri="{FF2B5EF4-FFF2-40B4-BE49-F238E27FC236}">
                <a16:creationId xmlns:a16="http://schemas.microsoft.com/office/drawing/2014/main" id="{AA7EC637-4536-B945-8A31-68E091A750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33078" y="3097219"/>
            <a:ext cx="304800" cy="304800"/>
          </a:xfrm>
          <a:prstGeom prst="rect">
            <a:avLst/>
          </a:prstGeom>
        </p:spPr>
      </p:pic>
      <p:pic>
        <p:nvPicPr>
          <p:cNvPr id="75" name="Graphic 74">
            <a:extLst>
              <a:ext uri="{FF2B5EF4-FFF2-40B4-BE49-F238E27FC236}">
                <a16:creationId xmlns:a16="http://schemas.microsoft.com/office/drawing/2014/main" id="{67850013-024B-AB42-98D7-26976E21E87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71920" y="3097219"/>
            <a:ext cx="304800" cy="304800"/>
          </a:xfrm>
          <a:prstGeom prst="rect">
            <a:avLst/>
          </a:prstGeom>
        </p:spPr>
      </p:pic>
      <p:pic>
        <p:nvPicPr>
          <p:cNvPr id="76" name="Graphic 75">
            <a:extLst>
              <a:ext uri="{FF2B5EF4-FFF2-40B4-BE49-F238E27FC236}">
                <a16:creationId xmlns:a16="http://schemas.microsoft.com/office/drawing/2014/main" id="{3D7ED8B5-191A-2840-97E0-62B93F8E25F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94549" y="3099911"/>
            <a:ext cx="304800" cy="304800"/>
          </a:xfrm>
          <a:prstGeom prst="rect">
            <a:avLst/>
          </a:prstGeom>
        </p:spPr>
      </p:pic>
      <p:pic>
        <p:nvPicPr>
          <p:cNvPr id="77" name="Graphic 76">
            <a:extLst>
              <a:ext uri="{FF2B5EF4-FFF2-40B4-BE49-F238E27FC236}">
                <a16:creationId xmlns:a16="http://schemas.microsoft.com/office/drawing/2014/main" id="{5DE0605A-92AE-714C-9C86-39AA1293956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88940" y="3099911"/>
            <a:ext cx="304800" cy="304800"/>
          </a:xfrm>
          <a:prstGeom prst="rect">
            <a:avLst/>
          </a:prstGeom>
        </p:spPr>
      </p:pic>
      <p:pic>
        <p:nvPicPr>
          <p:cNvPr id="78" name="Graphic 77">
            <a:extLst>
              <a:ext uri="{FF2B5EF4-FFF2-40B4-BE49-F238E27FC236}">
                <a16:creationId xmlns:a16="http://schemas.microsoft.com/office/drawing/2014/main" id="{35103F55-541B-224A-98A1-570EE20EB56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094549" y="1382791"/>
            <a:ext cx="304800" cy="304800"/>
          </a:xfrm>
          <a:prstGeom prst="rect">
            <a:avLst/>
          </a:prstGeom>
        </p:spPr>
      </p:pic>
      <p:grpSp>
        <p:nvGrpSpPr>
          <p:cNvPr id="79" name="Group 78">
            <a:extLst>
              <a:ext uri="{FF2B5EF4-FFF2-40B4-BE49-F238E27FC236}">
                <a16:creationId xmlns:a16="http://schemas.microsoft.com/office/drawing/2014/main" id="{08C8A876-8313-7F4B-B2E6-EBED9129085C}"/>
              </a:ext>
            </a:extLst>
          </p:cNvPr>
          <p:cNvGrpSpPr/>
          <p:nvPr/>
        </p:nvGrpSpPr>
        <p:grpSpPr>
          <a:xfrm>
            <a:off x="1849604" y="4834524"/>
            <a:ext cx="5663303" cy="307619"/>
            <a:chOff x="1849604" y="4941329"/>
            <a:chExt cx="5663303" cy="307619"/>
          </a:xfrm>
        </p:grpSpPr>
        <p:pic>
          <p:nvPicPr>
            <p:cNvPr id="80" name="Graphic 79">
              <a:extLst>
                <a:ext uri="{FF2B5EF4-FFF2-40B4-BE49-F238E27FC236}">
                  <a16:creationId xmlns:a16="http://schemas.microsoft.com/office/drawing/2014/main" id="{3F684000-9B56-4345-9B1A-BC219DC727B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14538" y="4942541"/>
              <a:ext cx="304800" cy="304800"/>
            </a:xfrm>
            <a:prstGeom prst="rect">
              <a:avLst/>
            </a:prstGeom>
          </p:spPr>
        </p:pic>
        <p:pic>
          <p:nvPicPr>
            <p:cNvPr id="81" name="Graphic 80">
              <a:extLst>
                <a:ext uri="{FF2B5EF4-FFF2-40B4-BE49-F238E27FC236}">
                  <a16:creationId xmlns:a16="http://schemas.microsoft.com/office/drawing/2014/main" id="{7FAD8DF4-8623-524F-80CA-D4E09068086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49604" y="4942541"/>
              <a:ext cx="304800" cy="304800"/>
            </a:xfrm>
            <a:prstGeom prst="rect">
              <a:avLst/>
            </a:prstGeom>
          </p:spPr>
        </p:pic>
        <p:pic>
          <p:nvPicPr>
            <p:cNvPr id="82" name="Graphic 81">
              <a:extLst>
                <a:ext uri="{FF2B5EF4-FFF2-40B4-BE49-F238E27FC236}">
                  <a16:creationId xmlns:a16="http://schemas.microsoft.com/office/drawing/2014/main" id="{8BCFDB00-AE27-6E43-B24F-390B5F89C72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20013" y="4944148"/>
              <a:ext cx="304800" cy="304800"/>
            </a:xfrm>
            <a:prstGeom prst="rect">
              <a:avLst/>
            </a:prstGeom>
          </p:spPr>
        </p:pic>
        <p:sp>
          <p:nvSpPr>
            <p:cNvPr id="83" name="TextBox 82">
              <a:extLst>
                <a:ext uri="{FF2B5EF4-FFF2-40B4-BE49-F238E27FC236}">
                  <a16:creationId xmlns:a16="http://schemas.microsoft.com/office/drawing/2014/main" id="{7F95AE43-B711-6F4F-AD87-19A3E19A7303}"/>
                </a:ext>
              </a:extLst>
            </p:cNvPr>
            <p:cNvSpPr txBox="1"/>
            <p:nvPr/>
          </p:nvSpPr>
          <p:spPr>
            <a:xfrm>
              <a:off x="2154404" y="4942541"/>
              <a:ext cx="1725618" cy="3048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strike="noStrike" kern="1200" cap="none" spc="0" normalizeH="0" baseline="0" noProof="0">
                  <a:ln>
                    <a:noFill/>
                  </a:ln>
                  <a:solidFill>
                    <a:srgbClr val="000000"/>
                  </a:solidFill>
                  <a:effectLst/>
                  <a:uLnTx/>
                  <a:uFillTx/>
                  <a:latin typeface="+mn-lt"/>
                </a:rPr>
                <a:t>Cloud Volumes Service</a:t>
              </a:r>
              <a:endParaRPr kumimoji="0" lang="en-US" sz="1200" b="0" i="0" strike="noStrike" kern="1200" cap="none" spc="0" normalizeH="0" baseline="0" noProof="0">
                <a:ln>
                  <a:noFill/>
                </a:ln>
                <a:solidFill>
                  <a:srgbClr val="000000"/>
                </a:solidFill>
                <a:effectLst/>
                <a:uLnTx/>
                <a:uFillTx/>
                <a:latin typeface="Arial" panose="020B0604020202020204" pitchFamily="34" charset="0"/>
              </a:endParaRPr>
            </a:p>
          </p:txBody>
        </p:sp>
        <p:sp>
          <p:nvSpPr>
            <p:cNvPr id="84" name="TextBox 83">
              <a:extLst>
                <a:ext uri="{FF2B5EF4-FFF2-40B4-BE49-F238E27FC236}">
                  <a16:creationId xmlns:a16="http://schemas.microsoft.com/office/drawing/2014/main" id="{081EBB57-F6C1-564D-8F98-3F51BBA2B03C}"/>
                </a:ext>
              </a:extLst>
            </p:cNvPr>
            <p:cNvSpPr txBox="1"/>
            <p:nvPr/>
          </p:nvSpPr>
          <p:spPr>
            <a:xfrm>
              <a:off x="4319338" y="4942541"/>
              <a:ext cx="1710812" cy="3048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strike="noStrike" kern="1200" cap="none" spc="0" normalizeH="0" baseline="0" noProof="0">
                  <a:ln>
                    <a:noFill/>
                  </a:ln>
                  <a:solidFill>
                    <a:srgbClr val="000000"/>
                  </a:solidFill>
                  <a:effectLst/>
                  <a:uLnTx/>
                  <a:uFillTx/>
                  <a:latin typeface="+mn-lt"/>
                </a:rPr>
                <a:t>Cloud Volumes ONTAP</a:t>
              </a:r>
              <a:endParaRPr kumimoji="0" lang="en-US" sz="1200" b="0" i="0" strike="noStrike" kern="1200" cap="none" spc="0" normalizeH="0" baseline="0" noProof="0">
                <a:ln>
                  <a:noFill/>
                </a:ln>
                <a:solidFill>
                  <a:srgbClr val="000000"/>
                </a:solidFill>
                <a:effectLst/>
                <a:uLnTx/>
                <a:uFillTx/>
                <a:latin typeface="Arial" panose="020B0604020202020204" pitchFamily="34" charset="0"/>
              </a:endParaRPr>
            </a:p>
          </p:txBody>
        </p:sp>
        <p:sp>
          <p:nvSpPr>
            <p:cNvPr id="85" name="TextBox 84">
              <a:extLst>
                <a:ext uri="{FF2B5EF4-FFF2-40B4-BE49-F238E27FC236}">
                  <a16:creationId xmlns:a16="http://schemas.microsoft.com/office/drawing/2014/main" id="{4397D9DF-FF0F-BE4F-BF75-AF0A00000B7C}"/>
                </a:ext>
              </a:extLst>
            </p:cNvPr>
            <p:cNvSpPr txBox="1"/>
            <p:nvPr/>
          </p:nvSpPr>
          <p:spPr>
            <a:xfrm>
              <a:off x="6424812" y="4941329"/>
              <a:ext cx="1088095" cy="3048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strike="noStrike" kern="1200" cap="none" spc="0" normalizeH="0" baseline="0" noProof="0">
                  <a:ln>
                    <a:noFill/>
                  </a:ln>
                  <a:solidFill>
                    <a:srgbClr val="000000"/>
                  </a:solidFill>
                  <a:effectLst/>
                  <a:uLnTx/>
                  <a:uFillTx/>
                  <a:latin typeface="+mn-lt"/>
                </a:rPr>
                <a:t>SaaS Backup</a:t>
              </a:r>
              <a:endParaRPr kumimoji="0" lang="en-US" sz="1200" b="0" i="0" strike="noStrike" kern="1200" cap="none" spc="0" normalizeH="0" baseline="0" noProof="0">
                <a:ln>
                  <a:noFill/>
                </a:ln>
                <a:solidFill>
                  <a:srgbClr val="000000"/>
                </a:solidFill>
                <a:effectLst/>
                <a:uLnTx/>
                <a:uFillTx/>
                <a:latin typeface="Arial" panose="020B0604020202020204" pitchFamily="34" charset="0"/>
              </a:endParaRPr>
            </a:p>
          </p:txBody>
        </p:sp>
      </p:grpSp>
      <p:sp>
        <p:nvSpPr>
          <p:cNvPr id="3" name="Title 2">
            <a:extLst>
              <a:ext uri="{FF2B5EF4-FFF2-40B4-BE49-F238E27FC236}">
                <a16:creationId xmlns:a16="http://schemas.microsoft.com/office/drawing/2014/main" id="{377BF9C1-DFE3-4FE4-8DA2-C27315769FBF}"/>
              </a:ext>
            </a:extLst>
          </p:cNvPr>
          <p:cNvSpPr>
            <a:spLocks noGrp="1"/>
          </p:cNvSpPr>
          <p:nvPr>
            <p:ph type="title"/>
          </p:nvPr>
        </p:nvSpPr>
        <p:spPr/>
        <p:txBody>
          <a:bodyPr/>
          <a:lstStyle/>
          <a:p>
            <a:r>
              <a:rPr lang="en-US" dirty="0"/>
              <a:t>Cloud Workloads</a:t>
            </a:r>
          </a:p>
        </p:txBody>
      </p:sp>
      <p:sp>
        <p:nvSpPr>
          <p:cNvPr id="17" name="Text Placeholder 16">
            <a:extLst>
              <a:ext uri="{FF2B5EF4-FFF2-40B4-BE49-F238E27FC236}">
                <a16:creationId xmlns:a16="http://schemas.microsoft.com/office/drawing/2014/main" id="{8C92F339-8BC6-6A44-ADDE-668271DF1AD6}"/>
              </a:ext>
            </a:extLst>
          </p:cNvPr>
          <p:cNvSpPr>
            <a:spLocks noGrp="1"/>
          </p:cNvSpPr>
          <p:nvPr>
            <p:ph type="body" idx="10"/>
          </p:nvPr>
        </p:nvSpPr>
        <p:spPr/>
        <p:txBody>
          <a:bodyPr/>
          <a:lstStyle/>
          <a:p>
            <a:endParaRPr lang="en-US"/>
          </a:p>
        </p:txBody>
      </p:sp>
      <p:sp>
        <p:nvSpPr>
          <p:cNvPr id="15" name="Slide Number Placeholder 14">
            <a:extLst>
              <a:ext uri="{FF2B5EF4-FFF2-40B4-BE49-F238E27FC236}">
                <a16:creationId xmlns:a16="http://schemas.microsoft.com/office/drawing/2014/main" id="{DF7B665A-5238-1340-86FD-C3A3A40BDA3A}"/>
              </a:ext>
            </a:extLst>
          </p:cNvPr>
          <p:cNvSpPr>
            <a:spLocks noGrp="1"/>
          </p:cNvSpPr>
          <p:nvPr>
            <p:ph type="sldNum" sz="quarter" idx="4"/>
          </p:nvPr>
        </p:nvSpPr>
        <p:spPr/>
        <p:txBody>
          <a:bodyPr/>
          <a:lstStyle/>
          <a:p>
            <a:fld id="{92978B7E-5EBE-134C-B481-E4E8CA36F800}" type="slidenum">
              <a:rPr lang="en-US" smtClean="0"/>
              <a:pPr/>
              <a:t>16</a:t>
            </a:fld>
            <a:endParaRPr lang="en-US" dirty="0"/>
          </a:p>
        </p:txBody>
      </p:sp>
      <p:sp>
        <p:nvSpPr>
          <p:cNvPr id="23" name="Text Placeholder 22">
            <a:extLst>
              <a:ext uri="{FF2B5EF4-FFF2-40B4-BE49-F238E27FC236}">
                <a16:creationId xmlns:a16="http://schemas.microsoft.com/office/drawing/2014/main" id="{1BAC2665-C11A-3E4C-B1E6-5355ED024124}"/>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785A784C-E542-BD46-B371-E67DE52F7CBB}"/>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1690372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5FEF0-A4AF-43E1-B1D8-5BA4CDD7D129}"/>
              </a:ext>
            </a:extLst>
          </p:cNvPr>
          <p:cNvSpPr>
            <a:spLocks noGrp="1"/>
          </p:cNvSpPr>
          <p:nvPr>
            <p:ph type="title"/>
          </p:nvPr>
        </p:nvSpPr>
        <p:spPr/>
        <p:txBody>
          <a:bodyPr/>
          <a:lstStyle/>
          <a:p>
            <a:r>
              <a:rPr lang="en-US" dirty="0"/>
              <a:t>Clouds and Cloud Data Services</a:t>
            </a:r>
          </a:p>
        </p:txBody>
      </p:sp>
      <p:sp>
        <p:nvSpPr>
          <p:cNvPr id="11" name="Text Placeholder 10">
            <a:extLst>
              <a:ext uri="{FF2B5EF4-FFF2-40B4-BE49-F238E27FC236}">
                <a16:creationId xmlns:a16="http://schemas.microsoft.com/office/drawing/2014/main" id="{E862A3B7-16D9-2344-B632-B8D50065A23D}"/>
              </a:ext>
            </a:extLst>
          </p:cNvPr>
          <p:cNvSpPr>
            <a:spLocks noGrp="1"/>
          </p:cNvSpPr>
          <p:nvPr>
            <p:ph type="body" idx="10"/>
          </p:nvPr>
        </p:nvSpPr>
        <p:spPr/>
        <p:txBody>
          <a:bodyPr/>
          <a:lstStyle/>
          <a:p>
            <a:endParaRPr lang="en-US"/>
          </a:p>
        </p:txBody>
      </p:sp>
      <p:sp>
        <p:nvSpPr>
          <p:cNvPr id="4" name="Slide Number Placeholder 3">
            <a:extLst>
              <a:ext uri="{FF2B5EF4-FFF2-40B4-BE49-F238E27FC236}">
                <a16:creationId xmlns:a16="http://schemas.microsoft.com/office/drawing/2014/main" id="{9ADD033E-E78C-174D-87E3-BD757A14AAAB}"/>
              </a:ext>
            </a:extLst>
          </p:cNvPr>
          <p:cNvSpPr>
            <a:spLocks noGrp="1"/>
          </p:cNvSpPr>
          <p:nvPr>
            <p:ph type="sldNum" sz="quarter" idx="4"/>
          </p:nvPr>
        </p:nvSpPr>
        <p:spPr/>
        <p:txBody>
          <a:bodyPr/>
          <a:lstStyle/>
          <a:p>
            <a:fld id="{92978B7E-5EBE-134C-B481-E4E8CA36F800}" type="slidenum">
              <a:rPr lang="en-US" smtClean="0"/>
              <a:pPr/>
              <a:t>17</a:t>
            </a:fld>
            <a:endParaRPr lang="en-US" dirty="0"/>
          </a:p>
        </p:txBody>
      </p:sp>
      <p:sp>
        <p:nvSpPr>
          <p:cNvPr id="13" name="Text Placeholder 12">
            <a:extLst>
              <a:ext uri="{FF2B5EF4-FFF2-40B4-BE49-F238E27FC236}">
                <a16:creationId xmlns:a16="http://schemas.microsoft.com/office/drawing/2014/main" id="{6358DF12-C2FA-3A43-AA5B-8D3E0E4CC73F}"/>
              </a:ext>
            </a:extLst>
          </p:cNvPr>
          <p:cNvSpPr>
            <a:spLocks noGrp="1"/>
          </p:cNvSpPr>
          <p:nvPr>
            <p:ph type="body" sz="quarter" idx="16"/>
          </p:nvPr>
        </p:nvSpPr>
        <p:spPr/>
        <p:txBody>
          <a:bodyPr/>
          <a:lstStyle/>
          <a:p>
            <a:endParaRPr lang="en-US"/>
          </a:p>
        </p:txBody>
      </p:sp>
      <p:sp>
        <p:nvSpPr>
          <p:cNvPr id="2" name="Footer Placeholder 1">
            <a:extLst>
              <a:ext uri="{FF2B5EF4-FFF2-40B4-BE49-F238E27FC236}">
                <a16:creationId xmlns:a16="http://schemas.microsoft.com/office/drawing/2014/main" id="{A423CB2B-2627-9644-B0C7-8F34D9B871C6}"/>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41" name="Rectangle 40">
            <a:extLst>
              <a:ext uri="{FF2B5EF4-FFF2-40B4-BE49-F238E27FC236}">
                <a16:creationId xmlns:a16="http://schemas.microsoft.com/office/drawing/2014/main" id="{918F6BA3-66DE-C240-8B43-710685BE4053}"/>
              </a:ext>
            </a:extLst>
          </p:cNvPr>
          <p:cNvSpPr/>
          <p:nvPr/>
        </p:nvSpPr>
        <p:spPr>
          <a:xfrm>
            <a:off x="-3175" y="1604510"/>
            <a:ext cx="9756775" cy="3524402"/>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42" name="Rectangle 41">
            <a:extLst>
              <a:ext uri="{FF2B5EF4-FFF2-40B4-BE49-F238E27FC236}">
                <a16:creationId xmlns:a16="http://schemas.microsoft.com/office/drawing/2014/main" id="{4850BECD-B658-C14C-BA35-C4322DC6DE40}"/>
              </a:ext>
            </a:extLst>
          </p:cNvPr>
          <p:cNvSpPr/>
          <p:nvPr/>
        </p:nvSpPr>
        <p:spPr>
          <a:xfrm>
            <a:off x="1343747" y="4688980"/>
            <a:ext cx="1932680" cy="438172"/>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Volumes ONTAP</a:t>
            </a:r>
            <a:endParaRPr lang="en-US" sz="1100" dirty="0">
              <a:solidFill>
                <a:schemeClr val="tx1"/>
              </a:solidFill>
              <a:latin typeface="Arial" panose="020B0604020202020204" pitchFamily="34" charset="0"/>
            </a:endParaRPr>
          </a:p>
        </p:txBody>
      </p:sp>
      <p:cxnSp>
        <p:nvCxnSpPr>
          <p:cNvPr id="43" name="Straight Connector 42">
            <a:extLst>
              <a:ext uri="{FF2B5EF4-FFF2-40B4-BE49-F238E27FC236}">
                <a16:creationId xmlns:a16="http://schemas.microsoft.com/office/drawing/2014/main" id="{E9572297-59E8-C541-8842-8737C416915E}"/>
              </a:ext>
            </a:extLst>
          </p:cNvPr>
          <p:cNvCxnSpPr>
            <a:cxnSpLocks/>
          </p:cNvCxnSpPr>
          <p:nvPr/>
        </p:nvCxnSpPr>
        <p:spPr>
          <a:xfrm>
            <a:off x="0" y="5139150"/>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802FA6A-A502-CD45-B9D6-BF55FAFE16B0}"/>
              </a:ext>
            </a:extLst>
          </p:cNvPr>
          <p:cNvPicPr>
            <a:picLocks noChangeAspect="1"/>
          </p:cNvPicPr>
          <p:nvPr/>
        </p:nvPicPr>
        <p:blipFill>
          <a:blip r:embed="rId3"/>
          <a:stretch>
            <a:fillRect/>
          </a:stretch>
        </p:blipFill>
        <p:spPr>
          <a:xfrm>
            <a:off x="1897419" y="1227494"/>
            <a:ext cx="823961" cy="238125"/>
          </a:xfrm>
          <a:prstGeom prst="rect">
            <a:avLst/>
          </a:prstGeom>
        </p:spPr>
      </p:pic>
      <p:pic>
        <p:nvPicPr>
          <p:cNvPr id="45" name="Picture 44">
            <a:extLst>
              <a:ext uri="{FF2B5EF4-FFF2-40B4-BE49-F238E27FC236}">
                <a16:creationId xmlns:a16="http://schemas.microsoft.com/office/drawing/2014/main" id="{76FCCE34-6D44-5A4C-8B4B-68553B543470}"/>
              </a:ext>
            </a:extLst>
          </p:cNvPr>
          <p:cNvPicPr>
            <a:picLocks noChangeAspect="1"/>
          </p:cNvPicPr>
          <p:nvPr/>
        </p:nvPicPr>
        <p:blipFill>
          <a:blip r:embed="rId4"/>
          <a:stretch>
            <a:fillRect/>
          </a:stretch>
        </p:blipFill>
        <p:spPr>
          <a:xfrm>
            <a:off x="3547918" y="1140617"/>
            <a:ext cx="1613896" cy="411878"/>
          </a:xfrm>
          <a:prstGeom prst="rect">
            <a:avLst/>
          </a:prstGeom>
        </p:spPr>
      </p:pic>
      <p:pic>
        <p:nvPicPr>
          <p:cNvPr id="46" name="Picture 45">
            <a:extLst>
              <a:ext uri="{FF2B5EF4-FFF2-40B4-BE49-F238E27FC236}">
                <a16:creationId xmlns:a16="http://schemas.microsoft.com/office/drawing/2014/main" id="{A66A809A-CEC9-AA41-AE48-1EE82FE53066}"/>
              </a:ext>
            </a:extLst>
          </p:cNvPr>
          <p:cNvPicPr>
            <a:picLocks noChangeAspect="1"/>
          </p:cNvPicPr>
          <p:nvPr/>
        </p:nvPicPr>
        <p:blipFill>
          <a:blip r:embed="rId5"/>
          <a:stretch>
            <a:fillRect/>
          </a:stretch>
        </p:blipFill>
        <p:spPr>
          <a:xfrm>
            <a:off x="6214145" y="1232637"/>
            <a:ext cx="381000" cy="227838"/>
          </a:xfrm>
          <a:prstGeom prst="rect">
            <a:avLst/>
          </a:prstGeom>
        </p:spPr>
      </p:pic>
      <p:sp>
        <p:nvSpPr>
          <p:cNvPr id="47" name="Rectangle 46">
            <a:extLst>
              <a:ext uri="{FF2B5EF4-FFF2-40B4-BE49-F238E27FC236}">
                <a16:creationId xmlns:a16="http://schemas.microsoft.com/office/drawing/2014/main" id="{DD615ABE-6B38-C34B-86DD-916E01F0E41F}"/>
              </a:ext>
            </a:extLst>
          </p:cNvPr>
          <p:cNvSpPr/>
          <p:nvPr/>
        </p:nvSpPr>
        <p:spPr>
          <a:xfrm>
            <a:off x="1343747" y="4249434"/>
            <a:ext cx="1932680" cy="438172"/>
          </a:xfrm>
          <a:prstGeom prst="rect">
            <a:avLst/>
          </a:pr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Azure NetApp Files</a:t>
            </a:r>
          </a:p>
        </p:txBody>
      </p:sp>
      <p:sp>
        <p:nvSpPr>
          <p:cNvPr id="48" name="Rectangle 47">
            <a:extLst>
              <a:ext uri="{FF2B5EF4-FFF2-40B4-BE49-F238E27FC236}">
                <a16:creationId xmlns:a16="http://schemas.microsoft.com/office/drawing/2014/main" id="{DABD7DA7-F400-7141-83A2-D7149FDCE969}"/>
              </a:ext>
            </a:extLst>
          </p:cNvPr>
          <p:cNvSpPr/>
          <p:nvPr/>
        </p:nvSpPr>
        <p:spPr>
          <a:xfrm>
            <a:off x="3386958" y="4248628"/>
            <a:ext cx="1932680" cy="438172"/>
          </a:xfrm>
          <a:prstGeom prst="rect">
            <a:avLst/>
          </a:pr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Volumes Service</a:t>
            </a:r>
            <a:endParaRPr lang="en-US" sz="1100" dirty="0">
              <a:solidFill>
                <a:schemeClr val="tx1"/>
              </a:solidFill>
              <a:latin typeface="Arial" panose="020B0604020202020204" pitchFamily="34" charset="0"/>
            </a:endParaRPr>
          </a:p>
          <a:p>
            <a:pPr algn="ctr">
              <a:lnSpc>
                <a:spcPct val="95000"/>
              </a:lnSpc>
            </a:pPr>
            <a:r>
              <a:rPr lang="en-US" sz="1100" dirty="0">
                <a:solidFill>
                  <a:schemeClr val="tx1"/>
                </a:solidFill>
              </a:rPr>
              <a:t>for Google Cloud Platform</a:t>
            </a:r>
          </a:p>
        </p:txBody>
      </p:sp>
      <p:sp>
        <p:nvSpPr>
          <p:cNvPr id="49" name="Rectangle 48">
            <a:extLst>
              <a:ext uri="{FF2B5EF4-FFF2-40B4-BE49-F238E27FC236}">
                <a16:creationId xmlns:a16="http://schemas.microsoft.com/office/drawing/2014/main" id="{9CA45066-C74A-6041-BABD-8E185858B382}"/>
              </a:ext>
            </a:extLst>
          </p:cNvPr>
          <p:cNvSpPr/>
          <p:nvPr/>
        </p:nvSpPr>
        <p:spPr>
          <a:xfrm>
            <a:off x="5436731" y="4248628"/>
            <a:ext cx="1935823" cy="4381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Volumes Service</a:t>
            </a:r>
            <a:endParaRPr lang="en-US" sz="1100" dirty="0">
              <a:solidFill>
                <a:schemeClr val="tx1"/>
              </a:solidFill>
              <a:latin typeface="Arial" panose="020B0604020202020204" pitchFamily="34" charset="0"/>
            </a:endParaRPr>
          </a:p>
          <a:p>
            <a:pPr algn="ctr">
              <a:lnSpc>
                <a:spcPct val="95000"/>
              </a:lnSpc>
            </a:pPr>
            <a:r>
              <a:rPr lang="en-US" sz="1100" dirty="0">
                <a:solidFill>
                  <a:schemeClr val="tx1"/>
                </a:solidFill>
              </a:rPr>
              <a:t>for AWS</a:t>
            </a:r>
            <a:endParaRPr lang="en-US" sz="1100" dirty="0">
              <a:solidFill>
                <a:schemeClr val="tx1"/>
              </a:solidFill>
              <a:latin typeface="Arial" panose="020B0604020202020204" pitchFamily="34" charset="0"/>
            </a:endParaRPr>
          </a:p>
        </p:txBody>
      </p:sp>
      <p:sp>
        <p:nvSpPr>
          <p:cNvPr id="50" name="Rectangle 49">
            <a:extLst>
              <a:ext uri="{FF2B5EF4-FFF2-40B4-BE49-F238E27FC236}">
                <a16:creationId xmlns:a16="http://schemas.microsoft.com/office/drawing/2014/main" id="{FB360363-9ACF-084B-9B06-8F0889DA65FF}"/>
              </a:ext>
            </a:extLst>
          </p:cNvPr>
          <p:cNvSpPr/>
          <p:nvPr/>
        </p:nvSpPr>
        <p:spPr>
          <a:xfrm>
            <a:off x="5439025" y="4689373"/>
            <a:ext cx="1932680" cy="438172"/>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Volumes ONTAP</a:t>
            </a:r>
            <a:endParaRPr lang="en-US" sz="1100" dirty="0">
              <a:solidFill>
                <a:schemeClr val="tx1"/>
              </a:solidFill>
              <a:latin typeface="Arial" panose="020B0604020202020204" pitchFamily="34" charset="0"/>
            </a:endParaRPr>
          </a:p>
        </p:txBody>
      </p:sp>
      <p:sp>
        <p:nvSpPr>
          <p:cNvPr id="51" name="Rectangle 50">
            <a:extLst>
              <a:ext uri="{FF2B5EF4-FFF2-40B4-BE49-F238E27FC236}">
                <a16:creationId xmlns:a16="http://schemas.microsoft.com/office/drawing/2014/main" id="{F872DC80-A4D2-F944-AC12-4E7E2FE88EF3}"/>
              </a:ext>
            </a:extLst>
          </p:cNvPr>
          <p:cNvSpPr/>
          <p:nvPr/>
        </p:nvSpPr>
        <p:spPr>
          <a:xfrm>
            <a:off x="1343747" y="3969749"/>
            <a:ext cx="8080218" cy="281474"/>
          </a:xfrm>
          <a:prstGeom prst="rect">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a:t>
            </a:r>
            <a:r>
              <a:rPr lang="en-US" sz="1100" dirty="0"/>
              <a:t> </a:t>
            </a:r>
            <a:r>
              <a:rPr lang="en-US" sz="1100" dirty="0">
                <a:solidFill>
                  <a:schemeClr val="tx1"/>
                </a:solidFill>
              </a:rPr>
              <a:t>Sync</a:t>
            </a:r>
            <a:r>
              <a:rPr lang="en-US" sz="1100" dirty="0"/>
              <a:t> </a:t>
            </a:r>
            <a:r>
              <a:rPr lang="en-US" sz="1100" dirty="0">
                <a:solidFill>
                  <a:schemeClr val="tx1"/>
                </a:solidFill>
              </a:rPr>
              <a:t>Service</a:t>
            </a:r>
          </a:p>
        </p:txBody>
      </p:sp>
      <p:sp>
        <p:nvSpPr>
          <p:cNvPr id="52" name="Rectangle 51">
            <a:extLst>
              <a:ext uri="{FF2B5EF4-FFF2-40B4-BE49-F238E27FC236}">
                <a16:creationId xmlns:a16="http://schemas.microsoft.com/office/drawing/2014/main" id="{1BEE0413-4899-CD46-9D26-EB3F96CF84AB}"/>
              </a:ext>
            </a:extLst>
          </p:cNvPr>
          <p:cNvSpPr/>
          <p:nvPr/>
        </p:nvSpPr>
        <p:spPr>
          <a:xfrm>
            <a:off x="1343747" y="3372905"/>
            <a:ext cx="1932680" cy="251769"/>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SaaS</a:t>
            </a:r>
            <a:r>
              <a:rPr lang="en-US" sz="1100" dirty="0">
                <a:solidFill>
                  <a:srgbClr val="FFFFFF"/>
                </a:solidFill>
              </a:rPr>
              <a:t> </a:t>
            </a:r>
            <a:r>
              <a:rPr lang="en-US" sz="1100" dirty="0">
                <a:solidFill>
                  <a:schemeClr val="tx1"/>
                </a:solidFill>
              </a:rPr>
              <a:t>Backup</a:t>
            </a:r>
            <a:endParaRPr lang="en-US" sz="1100" dirty="0">
              <a:solidFill>
                <a:schemeClr val="tx1"/>
              </a:solidFill>
              <a:latin typeface="Arial" panose="020B0604020202020204" pitchFamily="34" charset="0"/>
            </a:endParaRPr>
          </a:p>
        </p:txBody>
      </p:sp>
      <p:sp>
        <p:nvSpPr>
          <p:cNvPr id="53" name="Rectangle 52">
            <a:extLst>
              <a:ext uri="{FF2B5EF4-FFF2-40B4-BE49-F238E27FC236}">
                <a16:creationId xmlns:a16="http://schemas.microsoft.com/office/drawing/2014/main" id="{428D58EC-78C5-AD4D-B439-8AF7EA11C880}"/>
              </a:ext>
            </a:extLst>
          </p:cNvPr>
          <p:cNvSpPr/>
          <p:nvPr/>
        </p:nvSpPr>
        <p:spPr>
          <a:xfrm>
            <a:off x="5439025" y="3373298"/>
            <a:ext cx="1932680" cy="251769"/>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SaaS</a:t>
            </a:r>
            <a:r>
              <a:rPr lang="en-US" sz="1100" dirty="0">
                <a:solidFill>
                  <a:srgbClr val="FFFFFF"/>
                </a:solidFill>
              </a:rPr>
              <a:t> </a:t>
            </a:r>
            <a:r>
              <a:rPr lang="en-US" sz="1100" dirty="0">
                <a:solidFill>
                  <a:schemeClr val="tx1"/>
                </a:solidFill>
              </a:rPr>
              <a:t>Backup</a:t>
            </a:r>
            <a:endParaRPr lang="en-US" sz="1100" dirty="0">
              <a:solidFill>
                <a:schemeClr val="tx1"/>
              </a:solidFill>
              <a:latin typeface="Arial" panose="020B0604020202020204" pitchFamily="34" charset="0"/>
            </a:endParaRPr>
          </a:p>
        </p:txBody>
      </p:sp>
      <p:sp>
        <p:nvSpPr>
          <p:cNvPr id="54" name="Rectangle 53">
            <a:extLst>
              <a:ext uri="{FF2B5EF4-FFF2-40B4-BE49-F238E27FC236}">
                <a16:creationId xmlns:a16="http://schemas.microsoft.com/office/drawing/2014/main" id="{E703074A-426C-6243-80B6-9479CCFE2588}"/>
              </a:ext>
            </a:extLst>
          </p:cNvPr>
          <p:cNvSpPr/>
          <p:nvPr/>
        </p:nvSpPr>
        <p:spPr>
          <a:xfrm>
            <a:off x="7491285" y="3373349"/>
            <a:ext cx="1932680" cy="251323"/>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SaaS</a:t>
            </a:r>
            <a:r>
              <a:rPr lang="en-US" sz="1100" dirty="0">
                <a:solidFill>
                  <a:srgbClr val="FFFFFF"/>
                </a:solidFill>
              </a:rPr>
              <a:t> </a:t>
            </a:r>
            <a:r>
              <a:rPr lang="en-US" sz="1100" dirty="0">
                <a:solidFill>
                  <a:schemeClr val="tx1"/>
                </a:solidFill>
              </a:rPr>
              <a:t>Backup</a:t>
            </a:r>
            <a:endParaRPr lang="en-US" sz="1100" dirty="0">
              <a:solidFill>
                <a:schemeClr val="tx1"/>
              </a:solidFill>
              <a:latin typeface="Arial" panose="020B0604020202020204" pitchFamily="34" charset="0"/>
            </a:endParaRPr>
          </a:p>
        </p:txBody>
      </p:sp>
      <p:cxnSp>
        <p:nvCxnSpPr>
          <p:cNvPr id="55" name="Straight Connector 54">
            <a:extLst>
              <a:ext uri="{FF2B5EF4-FFF2-40B4-BE49-F238E27FC236}">
                <a16:creationId xmlns:a16="http://schemas.microsoft.com/office/drawing/2014/main" id="{6B9F6398-C704-8F4B-B264-D10C67976491}"/>
              </a:ext>
            </a:extLst>
          </p:cNvPr>
          <p:cNvCxnSpPr>
            <a:cxnSpLocks/>
          </p:cNvCxnSpPr>
          <p:nvPr/>
        </p:nvCxnSpPr>
        <p:spPr>
          <a:xfrm>
            <a:off x="8854" y="3366584"/>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E8A620-813C-484C-8B81-80D894F7AD7F}"/>
              </a:ext>
            </a:extLst>
          </p:cNvPr>
          <p:cNvCxnSpPr>
            <a:cxnSpLocks/>
          </p:cNvCxnSpPr>
          <p:nvPr/>
        </p:nvCxnSpPr>
        <p:spPr>
          <a:xfrm>
            <a:off x="-3175" y="1607147"/>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F375CC-66E3-5245-B374-62567B9BA697}"/>
              </a:ext>
            </a:extLst>
          </p:cNvPr>
          <p:cNvCxnSpPr>
            <a:cxnSpLocks/>
          </p:cNvCxnSpPr>
          <p:nvPr/>
        </p:nvCxnSpPr>
        <p:spPr>
          <a:xfrm>
            <a:off x="-3176" y="2472880"/>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7048F19-CD78-CC41-939D-337458C51874}"/>
              </a:ext>
            </a:extLst>
          </p:cNvPr>
          <p:cNvSpPr/>
          <p:nvPr/>
        </p:nvSpPr>
        <p:spPr>
          <a:xfrm>
            <a:off x="1343747" y="2918349"/>
            <a:ext cx="1932680" cy="438172"/>
          </a:xfrm>
          <a:prstGeom prst="rect">
            <a:avLst/>
          </a:prstGeom>
          <a:solidFill>
            <a:schemeClr val="accent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OnCommand Cloud Manager</a:t>
            </a:r>
          </a:p>
        </p:txBody>
      </p:sp>
      <p:sp>
        <p:nvSpPr>
          <p:cNvPr id="59" name="Rectangle 58">
            <a:extLst>
              <a:ext uri="{FF2B5EF4-FFF2-40B4-BE49-F238E27FC236}">
                <a16:creationId xmlns:a16="http://schemas.microsoft.com/office/drawing/2014/main" id="{2AC44936-03AA-C64D-8BD0-1BC1F7353DB3}"/>
              </a:ext>
            </a:extLst>
          </p:cNvPr>
          <p:cNvSpPr/>
          <p:nvPr/>
        </p:nvSpPr>
        <p:spPr>
          <a:xfrm>
            <a:off x="5439025" y="2918742"/>
            <a:ext cx="1932680" cy="438172"/>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OnCommand Cloud Manager</a:t>
            </a:r>
          </a:p>
        </p:txBody>
      </p:sp>
      <p:sp>
        <p:nvSpPr>
          <p:cNvPr id="60" name="Rectangle 59">
            <a:extLst>
              <a:ext uri="{FF2B5EF4-FFF2-40B4-BE49-F238E27FC236}">
                <a16:creationId xmlns:a16="http://schemas.microsoft.com/office/drawing/2014/main" id="{C7A3D286-1B84-984B-8AAC-4C863CB05C74}"/>
              </a:ext>
            </a:extLst>
          </p:cNvPr>
          <p:cNvSpPr/>
          <p:nvPr/>
        </p:nvSpPr>
        <p:spPr>
          <a:xfrm>
            <a:off x="1343747" y="2484235"/>
            <a:ext cx="8080218" cy="438172"/>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NetApp Kubernetes Service</a:t>
            </a:r>
          </a:p>
        </p:txBody>
      </p:sp>
      <p:cxnSp>
        <p:nvCxnSpPr>
          <p:cNvPr id="61" name="Straight Connector 60">
            <a:extLst>
              <a:ext uri="{FF2B5EF4-FFF2-40B4-BE49-F238E27FC236}">
                <a16:creationId xmlns:a16="http://schemas.microsoft.com/office/drawing/2014/main" id="{76F5DD80-0526-1247-95BA-4040121D7D06}"/>
              </a:ext>
            </a:extLst>
          </p:cNvPr>
          <p:cNvCxnSpPr>
            <a:cxnSpLocks/>
          </p:cNvCxnSpPr>
          <p:nvPr/>
        </p:nvCxnSpPr>
        <p:spPr>
          <a:xfrm>
            <a:off x="8854" y="4248628"/>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2903861-C83A-6544-A0CF-C5C14B38666F}"/>
              </a:ext>
            </a:extLst>
          </p:cNvPr>
          <p:cNvSpPr/>
          <p:nvPr/>
        </p:nvSpPr>
        <p:spPr>
          <a:xfrm>
            <a:off x="1343747" y="1833251"/>
            <a:ext cx="6027958" cy="4381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Insights</a:t>
            </a:r>
            <a:endParaRPr lang="en-US" sz="1100" dirty="0">
              <a:solidFill>
                <a:schemeClr val="tx1"/>
              </a:solidFill>
              <a:latin typeface="Arial" panose="020B0604020202020204" pitchFamily="34" charset="0"/>
            </a:endParaRPr>
          </a:p>
        </p:txBody>
      </p:sp>
      <p:grpSp>
        <p:nvGrpSpPr>
          <p:cNvPr id="66" name="Group 65">
            <a:extLst>
              <a:ext uri="{FF2B5EF4-FFF2-40B4-BE49-F238E27FC236}">
                <a16:creationId xmlns:a16="http://schemas.microsoft.com/office/drawing/2014/main" id="{F150123C-B96F-4949-9D47-65EBB5BAC071}"/>
              </a:ext>
            </a:extLst>
          </p:cNvPr>
          <p:cNvGrpSpPr/>
          <p:nvPr/>
        </p:nvGrpSpPr>
        <p:grpSpPr>
          <a:xfrm>
            <a:off x="7758939" y="554199"/>
            <a:ext cx="1455828" cy="978293"/>
            <a:chOff x="9866757" y="373791"/>
            <a:chExt cx="6013282" cy="4040830"/>
          </a:xfrm>
        </p:grpSpPr>
        <p:pic>
          <p:nvPicPr>
            <p:cNvPr id="67" name="image178.png">
              <a:extLst>
                <a:ext uri="{FF2B5EF4-FFF2-40B4-BE49-F238E27FC236}">
                  <a16:creationId xmlns:a16="http://schemas.microsoft.com/office/drawing/2014/main" id="{586E9F21-0308-734A-9D4E-78A098CDBC50}"/>
                </a:ext>
              </a:extLst>
            </p:cNvPr>
            <p:cNvPicPr/>
            <p:nvPr/>
          </p:nvPicPr>
          <p:blipFill>
            <a:blip r:embed="rId6"/>
            <a:stretch>
              <a:fillRect/>
            </a:stretch>
          </p:blipFill>
          <p:spPr>
            <a:xfrm>
              <a:off x="9866757" y="373791"/>
              <a:ext cx="6013282" cy="4040830"/>
            </a:xfrm>
            <a:prstGeom prst="rect">
              <a:avLst/>
            </a:prstGeom>
            <a:ln w="12700">
              <a:miter lim="400000"/>
            </a:ln>
          </p:spPr>
        </p:pic>
        <p:sp>
          <p:nvSpPr>
            <p:cNvPr id="71" name="TextBox 70">
              <a:extLst>
                <a:ext uri="{FF2B5EF4-FFF2-40B4-BE49-F238E27FC236}">
                  <a16:creationId xmlns:a16="http://schemas.microsoft.com/office/drawing/2014/main" id="{E5127AA5-6D3C-D84D-AA20-ABD39F5A7A34}"/>
                </a:ext>
              </a:extLst>
            </p:cNvPr>
            <p:cNvSpPr txBox="1"/>
            <p:nvPr/>
          </p:nvSpPr>
          <p:spPr>
            <a:xfrm>
              <a:off x="9866761" y="1793428"/>
              <a:ext cx="5920354" cy="2323727"/>
            </a:xfrm>
            <a:prstGeom prst="rect">
              <a:avLst/>
            </a:prstGeom>
          </p:spPr>
          <p:txBody>
            <a:bodyPr vert="horz" wrap="non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1" i="0" u="none" strike="noStrike" kern="1200" cap="none" spc="0" normalizeH="0" baseline="0" noProof="0">
                  <a:ln>
                    <a:noFill/>
                  </a:ln>
                  <a:solidFill>
                    <a:sysClr val="windowText" lastClr="000000"/>
                  </a:solidFill>
                  <a:effectLst/>
                  <a:uLnTx/>
                  <a:uFillTx/>
                  <a:latin typeface="+mn-lt"/>
                </a:rPr>
                <a:t>Private Cloud</a:t>
              </a:r>
            </a:p>
          </p:txBody>
        </p:sp>
      </p:grpSp>
      <p:sp>
        <p:nvSpPr>
          <p:cNvPr id="73" name="Pentagon 72">
            <a:extLst>
              <a:ext uri="{FF2B5EF4-FFF2-40B4-BE49-F238E27FC236}">
                <a16:creationId xmlns:a16="http://schemas.microsoft.com/office/drawing/2014/main" id="{1E168FCC-9C80-E74C-AF22-7062E9BD6480}"/>
              </a:ext>
            </a:extLst>
          </p:cNvPr>
          <p:cNvSpPr/>
          <p:nvPr/>
        </p:nvSpPr>
        <p:spPr>
          <a:xfrm>
            <a:off x="0" y="1604509"/>
            <a:ext cx="1344961" cy="879333"/>
          </a:xfrm>
          <a:prstGeom prst="homePlate">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a:t>Cloud Analytics</a:t>
            </a:r>
          </a:p>
        </p:txBody>
      </p:sp>
      <p:sp>
        <p:nvSpPr>
          <p:cNvPr id="74" name="Pentagon 73">
            <a:extLst>
              <a:ext uri="{FF2B5EF4-FFF2-40B4-BE49-F238E27FC236}">
                <a16:creationId xmlns:a16="http://schemas.microsoft.com/office/drawing/2014/main" id="{D0B6987C-50B5-2441-B3CD-3488A6D40EF2}"/>
              </a:ext>
            </a:extLst>
          </p:cNvPr>
          <p:cNvSpPr/>
          <p:nvPr/>
        </p:nvSpPr>
        <p:spPr>
          <a:xfrm>
            <a:off x="0" y="2488507"/>
            <a:ext cx="1344961" cy="869485"/>
          </a:xfrm>
          <a:prstGeom prst="homePlate">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a:t>Cloud Controls</a:t>
            </a:r>
          </a:p>
        </p:txBody>
      </p:sp>
      <p:sp>
        <p:nvSpPr>
          <p:cNvPr id="76" name="Pentagon 75">
            <a:extLst>
              <a:ext uri="{FF2B5EF4-FFF2-40B4-BE49-F238E27FC236}">
                <a16:creationId xmlns:a16="http://schemas.microsoft.com/office/drawing/2014/main" id="{362966B2-4E7C-8B4A-B6EC-92762D1B92E8}"/>
              </a:ext>
            </a:extLst>
          </p:cNvPr>
          <p:cNvSpPr/>
          <p:nvPr/>
        </p:nvSpPr>
        <p:spPr>
          <a:xfrm>
            <a:off x="0" y="3362264"/>
            <a:ext cx="1344961" cy="900845"/>
          </a:xfrm>
          <a:prstGeom prst="homePlate">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a:t>Data Services</a:t>
            </a:r>
          </a:p>
        </p:txBody>
      </p:sp>
      <p:sp>
        <p:nvSpPr>
          <p:cNvPr id="77" name="Pentagon 76">
            <a:extLst>
              <a:ext uri="{FF2B5EF4-FFF2-40B4-BE49-F238E27FC236}">
                <a16:creationId xmlns:a16="http://schemas.microsoft.com/office/drawing/2014/main" id="{83700FC0-9EF8-2849-B7DF-49386B0240DB}"/>
              </a:ext>
            </a:extLst>
          </p:cNvPr>
          <p:cNvSpPr/>
          <p:nvPr/>
        </p:nvSpPr>
        <p:spPr>
          <a:xfrm>
            <a:off x="0" y="4264873"/>
            <a:ext cx="1344961" cy="874278"/>
          </a:xfrm>
          <a:prstGeom prst="homePlate">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a:t>Cloud Storage</a:t>
            </a:r>
          </a:p>
        </p:txBody>
      </p:sp>
      <p:sp>
        <p:nvSpPr>
          <p:cNvPr id="82" name="Rectangle 81">
            <a:extLst>
              <a:ext uri="{FF2B5EF4-FFF2-40B4-BE49-F238E27FC236}">
                <a16:creationId xmlns:a16="http://schemas.microsoft.com/office/drawing/2014/main" id="{BE68D65D-547B-1546-938C-03E06B4E358F}"/>
              </a:ext>
            </a:extLst>
          </p:cNvPr>
          <p:cNvSpPr/>
          <p:nvPr/>
        </p:nvSpPr>
        <p:spPr>
          <a:xfrm>
            <a:off x="5439025" y="3639550"/>
            <a:ext cx="1932680" cy="32524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a:t>
            </a:r>
            <a:r>
              <a:rPr lang="en-US" sz="1100" dirty="0">
                <a:solidFill>
                  <a:srgbClr val="FFFFFF"/>
                </a:solidFill>
              </a:rPr>
              <a:t> </a:t>
            </a:r>
            <a:r>
              <a:rPr lang="en-US" sz="1100" dirty="0">
                <a:solidFill>
                  <a:schemeClr val="tx1"/>
                </a:solidFill>
              </a:rPr>
              <a:t>Tiering</a:t>
            </a:r>
            <a:endParaRPr lang="en-US" sz="11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94352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38EEFF-78C7-4A6E-970E-93925B2E9EFA}"/>
              </a:ext>
            </a:extLst>
          </p:cNvPr>
          <p:cNvSpPr>
            <a:spLocks noGrp="1"/>
          </p:cNvSpPr>
          <p:nvPr>
            <p:ph type="title"/>
          </p:nvPr>
        </p:nvSpPr>
        <p:spPr/>
        <p:txBody>
          <a:bodyPr/>
          <a:lstStyle/>
          <a:p>
            <a:r>
              <a:rPr lang="en-US" dirty="0"/>
              <a:t>Cloud Storage</a:t>
            </a:r>
          </a:p>
        </p:txBody>
      </p:sp>
      <p:sp>
        <p:nvSpPr>
          <p:cNvPr id="9" name="Text Placeholder 8">
            <a:extLst>
              <a:ext uri="{FF2B5EF4-FFF2-40B4-BE49-F238E27FC236}">
                <a16:creationId xmlns:a16="http://schemas.microsoft.com/office/drawing/2014/main" id="{3BA68FE3-7A8E-9E44-A06C-E9922D7039DE}"/>
              </a:ext>
            </a:extLst>
          </p:cNvPr>
          <p:cNvSpPr>
            <a:spLocks noGrp="1"/>
          </p:cNvSpPr>
          <p:nvPr>
            <p:ph type="body" idx="10"/>
          </p:nvPr>
        </p:nvSpPr>
        <p:spPr/>
        <p:txBody>
          <a:bodyPr/>
          <a:lstStyle/>
          <a:p>
            <a:endParaRPr lang="en-US"/>
          </a:p>
        </p:txBody>
      </p:sp>
      <p:sp>
        <p:nvSpPr>
          <p:cNvPr id="6" name="Slide Number Placeholder 5">
            <a:extLst>
              <a:ext uri="{FF2B5EF4-FFF2-40B4-BE49-F238E27FC236}">
                <a16:creationId xmlns:a16="http://schemas.microsoft.com/office/drawing/2014/main" id="{DC91A72B-98B6-7F47-BC7E-E0B3CBDD296B}"/>
              </a:ext>
            </a:extLst>
          </p:cNvPr>
          <p:cNvSpPr>
            <a:spLocks noGrp="1"/>
          </p:cNvSpPr>
          <p:nvPr>
            <p:ph type="sldNum" sz="quarter" idx="4"/>
          </p:nvPr>
        </p:nvSpPr>
        <p:spPr/>
        <p:txBody>
          <a:bodyPr/>
          <a:lstStyle/>
          <a:p>
            <a:fld id="{92978B7E-5EBE-134C-B481-E4E8CA36F800}" type="slidenum">
              <a:rPr lang="en-US" smtClean="0"/>
              <a:pPr/>
              <a:t>18</a:t>
            </a:fld>
            <a:endParaRPr lang="en-US" dirty="0"/>
          </a:p>
        </p:txBody>
      </p:sp>
      <p:sp>
        <p:nvSpPr>
          <p:cNvPr id="11" name="Text Placeholder 10">
            <a:extLst>
              <a:ext uri="{FF2B5EF4-FFF2-40B4-BE49-F238E27FC236}">
                <a16:creationId xmlns:a16="http://schemas.microsoft.com/office/drawing/2014/main" id="{FDCDAE81-DD68-F04A-BEC0-F8F2F8E23AF8}"/>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80569FE0-587C-C947-B4D4-8FACF4E4515D}"/>
              </a:ext>
            </a:extLst>
          </p:cNvPr>
          <p:cNvSpPr>
            <a:spLocks noGrp="1"/>
          </p:cNvSpPr>
          <p:nvPr>
            <p:ph type="ftr" sz="quarter" idx="3"/>
          </p:nvPr>
        </p:nvSpPr>
        <p:spPr/>
        <p:txBody>
          <a:bodyPr/>
          <a:lstStyle/>
          <a:p>
            <a:pPr>
              <a:defRPr/>
            </a:pPr>
            <a:r>
              <a:rPr lang="en-US"/>
              <a:t>© 2019 NetApp, Inc. All rights reserved. </a:t>
            </a:r>
            <a:endParaRPr lang="en-US" dirty="0"/>
          </a:p>
        </p:txBody>
      </p:sp>
      <p:grpSp>
        <p:nvGrpSpPr>
          <p:cNvPr id="56" name="Group 55">
            <a:extLst>
              <a:ext uri="{FF2B5EF4-FFF2-40B4-BE49-F238E27FC236}">
                <a16:creationId xmlns:a16="http://schemas.microsoft.com/office/drawing/2014/main" id="{EEB4544A-9423-D34A-AD55-A5338F41F335}"/>
              </a:ext>
            </a:extLst>
          </p:cNvPr>
          <p:cNvGrpSpPr/>
          <p:nvPr/>
        </p:nvGrpSpPr>
        <p:grpSpPr>
          <a:xfrm>
            <a:off x="0" y="3608958"/>
            <a:ext cx="9756781" cy="701706"/>
            <a:chOff x="0" y="3683586"/>
            <a:chExt cx="9756781" cy="701706"/>
          </a:xfrm>
        </p:grpSpPr>
        <p:sp>
          <p:nvSpPr>
            <p:cNvPr id="57" name="Rectangle 56">
              <a:extLst>
                <a:ext uri="{FF2B5EF4-FFF2-40B4-BE49-F238E27FC236}">
                  <a16:creationId xmlns:a16="http://schemas.microsoft.com/office/drawing/2014/main" id="{AC243BEF-C17A-474A-AD7F-482A63FCDA5A}"/>
                </a:ext>
              </a:extLst>
            </p:cNvPr>
            <p:cNvSpPr/>
            <p:nvPr/>
          </p:nvSpPr>
          <p:spPr>
            <a:xfrm>
              <a:off x="0" y="3683586"/>
              <a:ext cx="1147127" cy="701706"/>
            </a:xfrm>
            <a:prstGeom prst="rect">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Storage</a:t>
              </a:r>
            </a:p>
          </p:txBody>
        </p:sp>
        <p:sp>
          <p:nvSpPr>
            <p:cNvPr id="58" name="Rectangle 57">
              <a:extLst>
                <a:ext uri="{FF2B5EF4-FFF2-40B4-BE49-F238E27FC236}">
                  <a16:creationId xmlns:a16="http://schemas.microsoft.com/office/drawing/2014/main" id="{004447E3-436C-984F-9699-EC7A1F874838}"/>
                </a:ext>
              </a:extLst>
            </p:cNvPr>
            <p:cNvSpPr/>
            <p:nvPr/>
          </p:nvSpPr>
          <p:spPr>
            <a:xfrm>
              <a:off x="1147126" y="3683586"/>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59" name="Rectangle 58">
              <a:extLst>
                <a:ext uri="{FF2B5EF4-FFF2-40B4-BE49-F238E27FC236}">
                  <a16:creationId xmlns:a16="http://schemas.microsoft.com/office/drawing/2014/main" id="{D93FFB0E-8054-F244-9B0C-F99B2E97953D}"/>
                </a:ext>
              </a:extLst>
            </p:cNvPr>
            <p:cNvSpPr/>
            <p:nvPr/>
          </p:nvSpPr>
          <p:spPr>
            <a:xfrm>
              <a:off x="6948180" y="3690724"/>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ONTAP</a:t>
              </a:r>
              <a:endParaRPr lang="en-US" sz="1200" dirty="0">
                <a:solidFill>
                  <a:srgbClr val="000000"/>
                </a:solidFill>
                <a:latin typeface="Arial" panose="020B0604020202020204" pitchFamily="34" charset="0"/>
              </a:endParaRPr>
            </a:p>
          </p:txBody>
        </p:sp>
        <p:sp>
          <p:nvSpPr>
            <p:cNvPr id="60" name="Rectangle 59">
              <a:extLst>
                <a:ext uri="{FF2B5EF4-FFF2-40B4-BE49-F238E27FC236}">
                  <a16:creationId xmlns:a16="http://schemas.microsoft.com/office/drawing/2014/main" id="{745E8A73-E87F-E942-A434-509442835CA8}"/>
                </a:ext>
              </a:extLst>
            </p:cNvPr>
            <p:cNvSpPr/>
            <p:nvPr/>
          </p:nvSpPr>
          <p:spPr>
            <a:xfrm>
              <a:off x="1147125" y="3690724"/>
              <a:ext cx="1354286"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a:t>
              </a:r>
              <a:br>
                <a:rPr lang="en-US" sz="1200" dirty="0">
                  <a:solidFill>
                    <a:srgbClr val="000000"/>
                  </a:solidFill>
                </a:rPr>
              </a:br>
              <a:r>
                <a:rPr lang="en-US" sz="1200" dirty="0">
                  <a:solidFill>
                    <a:srgbClr val="000000"/>
                  </a:solidFill>
                </a:rPr>
                <a:t>Service</a:t>
              </a:r>
              <a:endParaRPr lang="en-US" sz="1200" dirty="0">
                <a:solidFill>
                  <a:srgbClr val="000000"/>
                </a:solidFill>
                <a:latin typeface="Arial" panose="020B0604020202020204" pitchFamily="34" charset="0"/>
              </a:endParaRPr>
            </a:p>
          </p:txBody>
        </p:sp>
        <p:sp>
          <p:nvSpPr>
            <p:cNvPr id="61" name="Rectangle 60">
              <a:extLst>
                <a:ext uri="{FF2B5EF4-FFF2-40B4-BE49-F238E27FC236}">
                  <a16:creationId xmlns:a16="http://schemas.microsoft.com/office/drawing/2014/main" id="{33EB38F7-965A-3C45-A8D9-6EF24DF5144D}"/>
                </a:ext>
              </a:extLst>
            </p:cNvPr>
            <p:cNvSpPr/>
            <p:nvPr/>
          </p:nvSpPr>
          <p:spPr>
            <a:xfrm>
              <a:off x="4047778" y="3690724"/>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Azure NetApp Files</a:t>
              </a:r>
            </a:p>
          </p:txBody>
        </p:sp>
      </p:grpSp>
      <p:grpSp>
        <p:nvGrpSpPr>
          <p:cNvPr id="13" name="Group 12">
            <a:extLst>
              <a:ext uri="{FF2B5EF4-FFF2-40B4-BE49-F238E27FC236}">
                <a16:creationId xmlns:a16="http://schemas.microsoft.com/office/drawing/2014/main" id="{0A3E306A-8D79-F04E-BD6F-051332F735AB}"/>
              </a:ext>
            </a:extLst>
          </p:cNvPr>
          <p:cNvGrpSpPr/>
          <p:nvPr/>
        </p:nvGrpSpPr>
        <p:grpSpPr>
          <a:xfrm>
            <a:off x="-1" y="1262059"/>
            <a:ext cx="9756782" cy="3934277"/>
            <a:chOff x="-1" y="1262059"/>
            <a:chExt cx="9756782" cy="3934277"/>
          </a:xfrm>
        </p:grpSpPr>
        <p:grpSp>
          <p:nvGrpSpPr>
            <p:cNvPr id="41" name="Group 40">
              <a:extLst>
                <a:ext uri="{FF2B5EF4-FFF2-40B4-BE49-F238E27FC236}">
                  <a16:creationId xmlns:a16="http://schemas.microsoft.com/office/drawing/2014/main" id="{53C0FC74-7391-DE45-B6DD-129BC2D7DB5B}"/>
                </a:ext>
              </a:extLst>
            </p:cNvPr>
            <p:cNvGrpSpPr/>
            <p:nvPr/>
          </p:nvGrpSpPr>
          <p:grpSpPr>
            <a:xfrm>
              <a:off x="0" y="4388738"/>
              <a:ext cx="9756781" cy="807598"/>
              <a:chOff x="0" y="4490338"/>
              <a:chExt cx="9756781" cy="807598"/>
            </a:xfrm>
          </p:grpSpPr>
          <p:sp>
            <p:nvSpPr>
              <p:cNvPr id="44" name="Rectangle 43">
                <a:extLst>
                  <a:ext uri="{FF2B5EF4-FFF2-40B4-BE49-F238E27FC236}">
                    <a16:creationId xmlns:a16="http://schemas.microsoft.com/office/drawing/2014/main" id="{C7FEC9DA-C67E-6E4B-BA75-64E438C139EA}"/>
                  </a:ext>
                </a:extLst>
              </p:cNvPr>
              <p:cNvSpPr/>
              <p:nvPr/>
            </p:nvSpPr>
            <p:spPr>
              <a:xfrm>
                <a:off x="0" y="4491604"/>
                <a:ext cx="1147127" cy="80633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Location</a:t>
                </a:r>
              </a:p>
            </p:txBody>
          </p:sp>
          <p:sp>
            <p:nvSpPr>
              <p:cNvPr id="45" name="Rectangle 44">
                <a:extLst>
                  <a:ext uri="{FF2B5EF4-FFF2-40B4-BE49-F238E27FC236}">
                    <a16:creationId xmlns:a16="http://schemas.microsoft.com/office/drawing/2014/main" id="{08E09908-0F0A-D54A-A748-33ED9290FBF9}"/>
                  </a:ext>
                </a:extLst>
              </p:cNvPr>
              <p:cNvSpPr/>
              <p:nvPr/>
            </p:nvSpPr>
            <p:spPr>
              <a:xfrm>
                <a:off x="1147126" y="4491604"/>
                <a:ext cx="8609655" cy="806332"/>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53" name="Rectangle 52">
                <a:extLst>
                  <a:ext uri="{FF2B5EF4-FFF2-40B4-BE49-F238E27FC236}">
                    <a16:creationId xmlns:a16="http://schemas.microsoft.com/office/drawing/2014/main" id="{4216FD79-CC33-3E49-97A2-497E226C6707}"/>
                  </a:ext>
                </a:extLst>
              </p:cNvPr>
              <p:cNvSpPr/>
              <p:nvPr/>
            </p:nvSpPr>
            <p:spPr>
              <a:xfrm>
                <a:off x="1147124" y="4490338"/>
                <a:ext cx="2451456"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Private or Public Cloud</a:t>
                </a:r>
              </a:p>
              <a:p>
                <a:pPr>
                  <a:lnSpc>
                    <a:spcPct val="95000"/>
                  </a:lnSpc>
                </a:pPr>
                <a:r>
                  <a:rPr lang="en-US" sz="1000" dirty="0">
                    <a:solidFill>
                      <a:srgbClr val="000000"/>
                    </a:solidFill>
                  </a:rPr>
                  <a:t>AWS  |  Google</a:t>
                </a:r>
                <a:r>
                  <a:rPr lang="en-US" sz="1000" dirty="0">
                    <a:solidFill>
                      <a:schemeClr val="tx1"/>
                    </a:solidFill>
                  </a:rPr>
                  <a:t> </a:t>
                </a:r>
                <a:r>
                  <a:rPr lang="en-US" sz="1000" dirty="0">
                    <a:solidFill>
                      <a:srgbClr val="000000"/>
                    </a:solidFill>
                  </a:rPr>
                  <a:t>Cloud  |  Azure</a:t>
                </a:r>
                <a:endParaRPr lang="en-US" sz="1000" dirty="0">
                  <a:solidFill>
                    <a:srgbClr val="000000"/>
                  </a:solidFill>
                  <a:latin typeface="Arial" panose="020B0604020202020204" pitchFamily="34" charset="0"/>
                </a:endParaRPr>
              </a:p>
            </p:txBody>
          </p:sp>
          <p:sp>
            <p:nvSpPr>
              <p:cNvPr id="54" name="Rectangle 53">
                <a:extLst>
                  <a:ext uri="{FF2B5EF4-FFF2-40B4-BE49-F238E27FC236}">
                    <a16:creationId xmlns:a16="http://schemas.microsoft.com/office/drawing/2014/main" id="{1CF7F9F1-67C2-3146-B572-288187C2F6E7}"/>
                  </a:ext>
                </a:extLst>
              </p:cNvPr>
              <p:cNvSpPr/>
              <p:nvPr/>
            </p:nvSpPr>
            <p:spPr>
              <a:xfrm>
                <a:off x="3598580"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SaaS</a:t>
                </a:r>
                <a:r>
                  <a:rPr lang="en-US" sz="1200" dirty="0">
                    <a:solidFill>
                      <a:schemeClr val="tx1"/>
                    </a:solidFill>
                  </a:rPr>
                  <a:t> Application</a:t>
                </a:r>
              </a:p>
              <a:p>
                <a:pPr>
                  <a:lnSpc>
                    <a:spcPct val="95000"/>
                  </a:lnSpc>
                </a:pPr>
                <a:r>
                  <a:rPr lang="en-US" sz="1000" dirty="0">
                    <a:solidFill>
                      <a:schemeClr val="tx1"/>
                    </a:solidFill>
                  </a:rPr>
                  <a:t>Office </a:t>
                </a:r>
                <a:r>
                  <a:rPr lang="en-US" sz="1000" dirty="0">
                    <a:solidFill>
                      <a:srgbClr val="000000"/>
                    </a:solidFill>
                  </a:rPr>
                  <a:t>365  |  Salesforce</a:t>
                </a:r>
                <a:endParaRPr lang="en-US" sz="1000" dirty="0">
                  <a:solidFill>
                    <a:srgbClr val="000000"/>
                  </a:solidFill>
                  <a:latin typeface="Arial" panose="020B0604020202020204" pitchFamily="34" charset="0"/>
                </a:endParaRPr>
              </a:p>
            </p:txBody>
          </p:sp>
          <p:sp>
            <p:nvSpPr>
              <p:cNvPr id="55" name="Rectangle 54">
                <a:extLst>
                  <a:ext uri="{FF2B5EF4-FFF2-40B4-BE49-F238E27FC236}">
                    <a16:creationId xmlns:a16="http://schemas.microsoft.com/office/drawing/2014/main" id="{78B822F1-F26E-AA4D-A203-F96947A136F1}"/>
                  </a:ext>
                </a:extLst>
              </p:cNvPr>
              <p:cNvSpPr/>
              <p:nvPr/>
            </p:nvSpPr>
            <p:spPr>
              <a:xfrm>
                <a:off x="6050033"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a:solidFill>
                      <a:schemeClr val="tx1"/>
                    </a:solidFill>
                  </a:rPr>
                  <a:t>On-Premises</a:t>
                </a:r>
              </a:p>
              <a:p>
                <a:pPr>
                  <a:lnSpc>
                    <a:spcPct val="95000"/>
                  </a:lnSpc>
                </a:pPr>
                <a:r>
                  <a:rPr lang="en-US" sz="1000">
                    <a:solidFill>
                      <a:schemeClr val="tx1"/>
                    </a:solidFill>
                  </a:rPr>
                  <a:t>Data </a:t>
                </a:r>
                <a:r>
                  <a:rPr lang="en-US" sz="1000">
                    <a:solidFill>
                      <a:srgbClr val="000000"/>
                    </a:solidFill>
                  </a:rPr>
                  <a:t>Center  |  Service</a:t>
                </a:r>
                <a:r>
                  <a:rPr lang="en-US" sz="1000">
                    <a:solidFill>
                      <a:schemeClr val="tx1"/>
                    </a:solidFill>
                  </a:rPr>
                  <a:t> Provider</a:t>
                </a:r>
              </a:p>
            </p:txBody>
          </p:sp>
        </p:grpSp>
        <p:grpSp>
          <p:nvGrpSpPr>
            <p:cNvPr id="12" name="Group 11">
              <a:extLst>
                <a:ext uri="{FF2B5EF4-FFF2-40B4-BE49-F238E27FC236}">
                  <a16:creationId xmlns:a16="http://schemas.microsoft.com/office/drawing/2014/main" id="{1BFC25AC-B597-6045-ABFA-7EDFE922BCDA}"/>
                </a:ext>
              </a:extLst>
            </p:cNvPr>
            <p:cNvGrpSpPr/>
            <p:nvPr/>
          </p:nvGrpSpPr>
          <p:grpSpPr>
            <a:xfrm>
              <a:off x="-1" y="1262059"/>
              <a:ext cx="9756781" cy="2268826"/>
              <a:chOff x="-1" y="1262059"/>
              <a:chExt cx="9756781" cy="2268826"/>
            </a:xfrm>
          </p:grpSpPr>
          <p:grpSp>
            <p:nvGrpSpPr>
              <p:cNvPr id="36" name="Group 35">
                <a:extLst>
                  <a:ext uri="{FF2B5EF4-FFF2-40B4-BE49-F238E27FC236}">
                    <a16:creationId xmlns:a16="http://schemas.microsoft.com/office/drawing/2014/main" id="{2FC9F474-E7DE-F547-B4C2-E5DB5F2A63B2}"/>
                  </a:ext>
                </a:extLst>
              </p:cNvPr>
              <p:cNvGrpSpPr/>
              <p:nvPr/>
            </p:nvGrpSpPr>
            <p:grpSpPr>
              <a:xfrm>
                <a:off x="0" y="1262059"/>
                <a:ext cx="9756774" cy="708843"/>
                <a:chOff x="0" y="1262059"/>
                <a:chExt cx="9756774" cy="708843"/>
              </a:xfrm>
            </p:grpSpPr>
            <p:sp>
              <p:nvSpPr>
                <p:cNvPr id="37" name="Rectangle 36">
                  <a:extLst>
                    <a:ext uri="{FF2B5EF4-FFF2-40B4-BE49-F238E27FC236}">
                      <a16:creationId xmlns:a16="http://schemas.microsoft.com/office/drawing/2014/main" id="{B7C0EC72-59FF-5E41-A13F-145E4DE03783}"/>
                    </a:ext>
                  </a:extLst>
                </p:cNvPr>
                <p:cNvSpPr/>
                <p:nvPr/>
              </p:nvSpPr>
              <p:spPr>
                <a:xfrm>
                  <a:off x="0" y="1262059"/>
                  <a:ext cx="1147126" cy="7017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Analytics</a:t>
                  </a:r>
                </a:p>
              </p:txBody>
            </p:sp>
            <p:sp>
              <p:nvSpPr>
                <p:cNvPr id="39" name="Rectangle 38">
                  <a:extLst>
                    <a:ext uri="{FF2B5EF4-FFF2-40B4-BE49-F238E27FC236}">
                      <a16:creationId xmlns:a16="http://schemas.microsoft.com/office/drawing/2014/main" id="{32E9BF10-1C83-5145-9860-FB411554EC4D}"/>
                    </a:ext>
                  </a:extLst>
                </p:cNvPr>
                <p:cNvSpPr/>
                <p:nvPr/>
              </p:nvSpPr>
              <p:spPr>
                <a:xfrm>
                  <a:off x="1147125" y="126205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40" name="Rectangle 39">
                  <a:extLst>
                    <a:ext uri="{FF2B5EF4-FFF2-40B4-BE49-F238E27FC236}">
                      <a16:creationId xmlns:a16="http://schemas.microsoft.com/office/drawing/2014/main" id="{F21D1DF2-19E6-DF48-9E7B-14E7D4B8293C}"/>
                    </a:ext>
                  </a:extLst>
                </p:cNvPr>
                <p:cNvSpPr/>
                <p:nvPr/>
              </p:nvSpPr>
              <p:spPr>
                <a:xfrm>
                  <a:off x="1147125" y="1269196"/>
                  <a:ext cx="1348236" cy="70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Insights</a:t>
                  </a:r>
                  <a:endParaRPr lang="en-US" sz="1200" dirty="0">
                    <a:solidFill>
                      <a:srgbClr val="000000"/>
                    </a:solidFill>
                    <a:latin typeface="Arial" panose="020B0604020202020204" pitchFamily="34" charset="0"/>
                  </a:endParaRPr>
                </a:p>
              </p:txBody>
            </p:sp>
          </p:grpSp>
          <p:grpSp>
            <p:nvGrpSpPr>
              <p:cNvPr id="62" name="Group 61">
                <a:extLst>
                  <a:ext uri="{FF2B5EF4-FFF2-40B4-BE49-F238E27FC236}">
                    <a16:creationId xmlns:a16="http://schemas.microsoft.com/office/drawing/2014/main" id="{A136CB2F-A20E-AA46-88F7-FEF5D9D64508}"/>
                  </a:ext>
                </a:extLst>
              </p:cNvPr>
              <p:cNvGrpSpPr/>
              <p:nvPr/>
            </p:nvGrpSpPr>
            <p:grpSpPr>
              <a:xfrm>
                <a:off x="-1" y="2048975"/>
                <a:ext cx="9756781" cy="701706"/>
                <a:chOff x="-1" y="2069231"/>
                <a:chExt cx="9756781" cy="701706"/>
              </a:xfrm>
            </p:grpSpPr>
            <p:sp>
              <p:nvSpPr>
                <p:cNvPr id="63" name="Rectangle 62">
                  <a:extLst>
                    <a:ext uri="{FF2B5EF4-FFF2-40B4-BE49-F238E27FC236}">
                      <a16:creationId xmlns:a16="http://schemas.microsoft.com/office/drawing/2014/main" id="{E7DAEF20-AF42-AD4B-B6CF-1B8B90DE78F8}"/>
                    </a:ext>
                  </a:extLst>
                </p:cNvPr>
                <p:cNvSpPr/>
                <p:nvPr/>
              </p:nvSpPr>
              <p:spPr>
                <a:xfrm>
                  <a:off x="-1" y="2069231"/>
                  <a:ext cx="1147127" cy="701706"/>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solidFill>
                        <a:srgbClr val="FFFFFF"/>
                      </a:solidFill>
                    </a:rPr>
                    <a:t>Cloud Controls</a:t>
                  </a:r>
                  <a:endParaRPr lang="en-US" sz="1600">
                    <a:solidFill>
                      <a:srgbClr val="FFFFFF"/>
                    </a:solidFill>
                    <a:latin typeface="Arial" panose="020B0604020202020204" pitchFamily="34" charset="0"/>
                  </a:endParaRPr>
                </a:p>
              </p:txBody>
            </p:sp>
            <p:sp>
              <p:nvSpPr>
                <p:cNvPr id="64" name="Rectangle 63">
                  <a:extLst>
                    <a:ext uri="{FF2B5EF4-FFF2-40B4-BE49-F238E27FC236}">
                      <a16:creationId xmlns:a16="http://schemas.microsoft.com/office/drawing/2014/main" id="{EA2FE64F-1D61-5040-93B7-35E048F853B1}"/>
                    </a:ext>
                  </a:extLst>
                </p:cNvPr>
                <p:cNvSpPr/>
                <p:nvPr/>
              </p:nvSpPr>
              <p:spPr>
                <a:xfrm>
                  <a:off x="1147125" y="2069231"/>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solidFill>
                      <a:srgbClr val="FFFFFF"/>
                    </a:solidFill>
                    <a:latin typeface="Arial" panose="020B0604020202020204" pitchFamily="34" charset="0"/>
                  </a:endParaRPr>
                </a:p>
              </p:txBody>
            </p:sp>
            <p:sp>
              <p:nvSpPr>
                <p:cNvPr id="65" name="Rectangle 64">
                  <a:extLst>
                    <a:ext uri="{FF2B5EF4-FFF2-40B4-BE49-F238E27FC236}">
                      <a16:creationId xmlns:a16="http://schemas.microsoft.com/office/drawing/2014/main" id="{782DD7AF-E6DF-574B-8A59-3A059CF7326D}"/>
                    </a:ext>
                  </a:extLst>
                </p:cNvPr>
                <p:cNvSpPr/>
                <p:nvPr/>
              </p:nvSpPr>
              <p:spPr>
                <a:xfrm>
                  <a:off x="1147125" y="2073430"/>
                  <a:ext cx="1348236"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OnCommand </a:t>
                  </a:r>
                  <a:br>
                    <a:rPr lang="en-US" sz="1200" dirty="0">
                      <a:solidFill>
                        <a:schemeClr val="tx1"/>
                      </a:solidFill>
                    </a:rPr>
                  </a:br>
                  <a:r>
                    <a:rPr lang="en-US" sz="1200" dirty="0">
                      <a:solidFill>
                        <a:schemeClr val="tx1"/>
                      </a:solidFill>
                    </a:rPr>
                    <a:t>Cloud Manager</a:t>
                  </a:r>
                </a:p>
              </p:txBody>
            </p:sp>
            <p:sp>
              <p:nvSpPr>
                <p:cNvPr id="66" name="Rectangle 65">
                  <a:extLst>
                    <a:ext uri="{FF2B5EF4-FFF2-40B4-BE49-F238E27FC236}">
                      <a16:creationId xmlns:a16="http://schemas.microsoft.com/office/drawing/2014/main" id="{D63CB1AD-1351-E34E-AA57-8FEFED20A7E8}"/>
                    </a:ext>
                  </a:extLst>
                </p:cNvPr>
                <p:cNvSpPr/>
                <p:nvPr/>
              </p:nvSpPr>
              <p:spPr>
                <a:xfrm>
                  <a:off x="4050190" y="2069231"/>
                  <a:ext cx="1353312" cy="67103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NetApp </a:t>
                  </a:r>
                  <a:r>
                    <a:rPr lang="en-US" sz="1200" dirty="0">
                      <a:solidFill>
                        <a:srgbClr val="000000"/>
                      </a:solidFill>
                    </a:rPr>
                    <a:t>Kubernetes</a:t>
                  </a:r>
                  <a:r>
                    <a:rPr lang="en-US" sz="1200" dirty="0">
                      <a:solidFill>
                        <a:schemeClr val="tx1"/>
                      </a:solidFill>
                    </a:rPr>
                    <a:t> Service</a:t>
                  </a:r>
                </a:p>
              </p:txBody>
            </p:sp>
            <p:sp>
              <p:nvSpPr>
                <p:cNvPr id="67" name="Rectangle 66">
                  <a:extLst>
                    <a:ext uri="{FF2B5EF4-FFF2-40B4-BE49-F238E27FC236}">
                      <a16:creationId xmlns:a16="http://schemas.microsoft.com/office/drawing/2014/main" id="{9B7DA3E2-4FC7-C545-9D85-F76A247DFF79}"/>
                    </a:ext>
                  </a:extLst>
                </p:cNvPr>
                <p:cNvSpPr/>
                <p:nvPr/>
              </p:nvSpPr>
              <p:spPr>
                <a:xfrm>
                  <a:off x="2598657" y="2073430"/>
                  <a:ext cx="1353312"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APIs</a:t>
                  </a:r>
                </a:p>
              </p:txBody>
            </p:sp>
          </p:grpSp>
          <p:grpSp>
            <p:nvGrpSpPr>
              <p:cNvPr id="68" name="Group 67">
                <a:extLst>
                  <a:ext uri="{FF2B5EF4-FFF2-40B4-BE49-F238E27FC236}">
                    <a16:creationId xmlns:a16="http://schemas.microsoft.com/office/drawing/2014/main" id="{2EE446A4-6923-7841-ACF0-68ED17172C5E}"/>
                  </a:ext>
                </a:extLst>
              </p:cNvPr>
              <p:cNvGrpSpPr/>
              <p:nvPr/>
            </p:nvGrpSpPr>
            <p:grpSpPr>
              <a:xfrm>
                <a:off x="1" y="2754906"/>
                <a:ext cx="9756774" cy="775979"/>
                <a:chOff x="1" y="2802561"/>
                <a:chExt cx="9756774" cy="775979"/>
              </a:xfrm>
            </p:grpSpPr>
            <p:sp>
              <p:nvSpPr>
                <p:cNvPr id="69" name="Rectangle 68">
                  <a:extLst>
                    <a:ext uri="{FF2B5EF4-FFF2-40B4-BE49-F238E27FC236}">
                      <a16:creationId xmlns:a16="http://schemas.microsoft.com/office/drawing/2014/main" id="{343DAE91-0AD3-BF4F-A084-B5561A90A59D}"/>
                    </a:ext>
                  </a:extLst>
                </p:cNvPr>
                <p:cNvSpPr/>
                <p:nvPr/>
              </p:nvSpPr>
              <p:spPr>
                <a:xfrm>
                  <a:off x="1" y="2876409"/>
                  <a:ext cx="1147126" cy="701706"/>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Services</a:t>
                  </a:r>
                </a:p>
              </p:txBody>
            </p:sp>
            <p:sp>
              <p:nvSpPr>
                <p:cNvPr id="70" name="Rectangle 69">
                  <a:extLst>
                    <a:ext uri="{FF2B5EF4-FFF2-40B4-BE49-F238E27FC236}">
                      <a16:creationId xmlns:a16="http://schemas.microsoft.com/office/drawing/2014/main" id="{897441EE-EB64-A14E-9D10-4B4D4C0B689F}"/>
                    </a:ext>
                  </a:extLst>
                </p:cNvPr>
                <p:cNvSpPr/>
                <p:nvPr/>
              </p:nvSpPr>
              <p:spPr>
                <a:xfrm>
                  <a:off x="1147126" y="287640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71" name="Rectangle 70">
                  <a:extLst>
                    <a:ext uri="{FF2B5EF4-FFF2-40B4-BE49-F238E27FC236}">
                      <a16:creationId xmlns:a16="http://schemas.microsoft.com/office/drawing/2014/main" id="{69749AB1-A327-5F40-8101-10635F56516D}"/>
                    </a:ext>
                  </a:extLst>
                </p:cNvPr>
                <p:cNvSpPr/>
                <p:nvPr/>
              </p:nvSpPr>
              <p:spPr>
                <a:xfrm>
                  <a:off x="1147124" y="2877670"/>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Sync </a:t>
                  </a:r>
                  <a:br>
                    <a:rPr lang="en-US" sz="1200" dirty="0">
                      <a:solidFill>
                        <a:schemeClr val="tx1"/>
                      </a:solidFill>
                    </a:rPr>
                  </a:br>
                  <a:r>
                    <a:rPr lang="en-US" sz="1200" dirty="0">
                      <a:solidFill>
                        <a:schemeClr val="tx1"/>
                      </a:solidFill>
                    </a:rPr>
                    <a:t>Service</a:t>
                  </a:r>
                </a:p>
              </p:txBody>
            </p:sp>
            <p:sp>
              <p:nvSpPr>
                <p:cNvPr id="73" name="Rectangle 72">
                  <a:extLst>
                    <a:ext uri="{FF2B5EF4-FFF2-40B4-BE49-F238E27FC236}">
                      <a16:creationId xmlns:a16="http://schemas.microsoft.com/office/drawing/2014/main" id="{0CF4278B-D221-0B45-92F4-9DB9C6DB8BFB}"/>
                    </a:ext>
                  </a:extLst>
                </p:cNvPr>
                <p:cNvSpPr/>
                <p:nvPr/>
              </p:nvSpPr>
              <p:spPr>
                <a:xfrm>
                  <a:off x="2572908" y="2836038"/>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Tiering</a:t>
                  </a:r>
                </a:p>
              </p:txBody>
            </p:sp>
            <p:sp>
              <p:nvSpPr>
                <p:cNvPr id="74" name="Rectangle 73">
                  <a:extLst>
                    <a:ext uri="{FF2B5EF4-FFF2-40B4-BE49-F238E27FC236}">
                      <a16:creationId xmlns:a16="http://schemas.microsoft.com/office/drawing/2014/main" id="{0793E3CF-4C43-AF41-940F-D4F50422F724}"/>
                    </a:ext>
                  </a:extLst>
                </p:cNvPr>
                <p:cNvSpPr/>
                <p:nvPr/>
              </p:nvSpPr>
              <p:spPr>
                <a:xfrm>
                  <a:off x="3998689" y="2802561"/>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Secure</a:t>
                  </a:r>
                </a:p>
              </p:txBody>
            </p:sp>
            <p:sp>
              <p:nvSpPr>
                <p:cNvPr id="75" name="Rectangle 74">
                  <a:extLst>
                    <a:ext uri="{FF2B5EF4-FFF2-40B4-BE49-F238E27FC236}">
                      <a16:creationId xmlns:a16="http://schemas.microsoft.com/office/drawing/2014/main" id="{28CD2A26-ACF2-024C-8311-BDB917A14B59}"/>
                    </a:ext>
                  </a:extLst>
                </p:cNvPr>
                <p:cNvSpPr/>
                <p:nvPr/>
              </p:nvSpPr>
              <p:spPr>
                <a:xfrm>
                  <a:off x="5927524" y="2836038"/>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SaaS Backup</a:t>
                  </a:r>
                </a:p>
              </p:txBody>
            </p:sp>
            <p:sp>
              <p:nvSpPr>
                <p:cNvPr id="76" name="Rectangle 75">
                  <a:extLst>
                    <a:ext uri="{FF2B5EF4-FFF2-40B4-BE49-F238E27FC236}">
                      <a16:creationId xmlns:a16="http://schemas.microsoft.com/office/drawing/2014/main" id="{38AE3258-77FB-9D47-A983-0280EA858B95}"/>
                    </a:ext>
                  </a:extLst>
                </p:cNvPr>
                <p:cNvSpPr/>
                <p:nvPr/>
              </p:nvSpPr>
              <p:spPr>
                <a:xfrm>
                  <a:off x="8402123" y="2877670"/>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Backup Service</a:t>
                  </a:r>
                </a:p>
              </p:txBody>
            </p:sp>
          </p:grpSp>
        </p:grpSp>
      </p:grpSp>
    </p:spTree>
    <p:extLst>
      <p:ext uri="{BB962C8B-B14F-4D97-AF65-F5344CB8AC3E}">
        <p14:creationId xmlns:p14="http://schemas.microsoft.com/office/powerpoint/2010/main" val="256417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37" fill="hold" nodeType="withEffect">
                                  <p:stCondLst>
                                    <p:cond delay="0"/>
                                  </p:stCondLst>
                                  <p:childTnLst>
                                    <p:animEffect transition="out" filter="barn(outVertical)">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D5F1AB-BA6D-AD46-A26B-9CAC7B713634}"/>
              </a:ext>
            </a:extLst>
          </p:cNvPr>
          <p:cNvSpPr>
            <a:spLocks noGrp="1"/>
          </p:cNvSpPr>
          <p:nvPr>
            <p:ph type="sldNum" sz="quarter" idx="4"/>
          </p:nvPr>
        </p:nvSpPr>
        <p:spPr/>
        <p:txBody>
          <a:bodyPr/>
          <a:lstStyle/>
          <a:p>
            <a:fld id="{92978B7E-5EBE-134C-B481-E4E8CA36F800}" type="slidenum">
              <a:rPr lang="en-US" smtClean="0"/>
              <a:pPr/>
              <a:t>19</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Cloud Volumes ONTAP</a:t>
            </a:r>
          </a:p>
        </p:txBody>
      </p:sp>
      <p:sp>
        <p:nvSpPr>
          <p:cNvPr id="5" name="Text Placeholder 4">
            <a:extLst>
              <a:ext uri="{FF2B5EF4-FFF2-40B4-BE49-F238E27FC236}">
                <a16:creationId xmlns:a16="http://schemas.microsoft.com/office/drawing/2014/main" id="{F0519014-6565-8F48-8AD8-FD6C44727F82}"/>
              </a:ext>
            </a:extLst>
          </p:cNvPr>
          <p:cNvSpPr>
            <a:spLocks noGrp="1"/>
          </p:cNvSpPr>
          <p:nvPr>
            <p:ph type="body" sz="quarter" idx="10"/>
          </p:nvPr>
        </p:nvSpPr>
        <p:spPr/>
        <p:txBody>
          <a:bodyPr/>
          <a:lstStyle/>
          <a:p>
            <a:endParaRPr lang="en-US"/>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200575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p:txBody>
          <a:bodyPr/>
          <a:lstStyle/>
          <a:p>
            <a:r>
              <a:rPr lang="en-US"/>
              <a:t>© 2019 NetApp, Inc. All rights reserved. </a:t>
            </a:r>
            <a:endParaRPr lang="en-US" dirty="0"/>
          </a:p>
        </p:txBody>
      </p:sp>
      <p:sp>
        <p:nvSpPr>
          <p:cNvPr id="5" name="Content Placeholder 4"/>
          <p:cNvSpPr>
            <a:spLocks noGrp="1"/>
          </p:cNvSpPr>
          <p:nvPr>
            <p:ph sz="quarter" idx="10"/>
          </p:nvPr>
        </p:nvSpPr>
        <p:spPr/>
        <p:txBody>
          <a:bodyPr/>
          <a:lstStyle/>
          <a:p>
            <a:pPr marL="0" indent="0">
              <a:buNone/>
            </a:pPr>
            <a:r>
              <a:rPr lang="en-US" dirty="0"/>
              <a:t>This module focuses on enabling you to do the following:</a:t>
            </a:r>
          </a:p>
          <a:p>
            <a:r>
              <a:rPr lang="en-US" sz="1800" dirty="0"/>
              <a:t>Explain the value of the </a:t>
            </a:r>
            <a:r>
              <a:rPr lang="en-US" sz="1800" dirty="0">
                <a:solidFill>
                  <a:srgbClr val="000000"/>
                </a:solidFill>
              </a:rPr>
              <a:t>Data Fabric</a:t>
            </a:r>
            <a:r>
              <a:rPr lang="en-US" sz="1800" dirty="0"/>
              <a:t> solutions</a:t>
            </a:r>
          </a:p>
          <a:p>
            <a:r>
              <a:rPr lang="en-US" sz="1800" dirty="0"/>
              <a:t>Describe NetApp solutions for the hybrid cloud</a:t>
            </a:r>
          </a:p>
          <a:p>
            <a:r>
              <a:rPr lang="en-US" sz="1800" dirty="0"/>
              <a:t>Describe NetApp </a:t>
            </a:r>
            <a:r>
              <a:rPr lang="en-US" sz="1800" dirty="0">
                <a:solidFill>
                  <a:srgbClr val="000000"/>
                </a:solidFill>
              </a:rPr>
              <a:t>Cloud Data Services and how they enable customers to accelerate their cloud workloads</a:t>
            </a:r>
          </a:p>
          <a:p>
            <a:r>
              <a:rPr lang="en-US" sz="1800" dirty="0">
                <a:solidFill>
                  <a:srgbClr val="000000"/>
                </a:solidFill>
              </a:rPr>
              <a:t>Describe the tools and APIs for management of data in a hybrid cloud</a:t>
            </a:r>
            <a:endParaRPr lang="en-US" sz="1800" dirty="0"/>
          </a:p>
          <a:p>
            <a:r>
              <a:rPr lang="en-US" sz="1800" dirty="0"/>
              <a:t>Get started with Amazon Web Services (AWS) and Microsoft Azure environments: specifically, </a:t>
            </a:r>
            <a:r>
              <a:rPr lang="en-US" sz="1800" dirty="0">
                <a:solidFill>
                  <a:srgbClr val="000000"/>
                </a:solidFill>
              </a:rPr>
              <a:t>run</a:t>
            </a:r>
            <a:r>
              <a:rPr lang="en-US" sz="1800" dirty="0"/>
              <a:t> basic Windows </a:t>
            </a:r>
            <a:r>
              <a:rPr lang="en-US" sz="1800" dirty="0">
                <a:solidFill>
                  <a:srgbClr val="000000"/>
                </a:solidFill>
              </a:rPr>
              <a:t>PowerShell</a:t>
            </a:r>
            <a:r>
              <a:rPr lang="en-US" sz="1800" dirty="0"/>
              <a:t> commands for </a:t>
            </a:r>
            <a:r>
              <a:rPr lang="en-US" sz="1800" dirty="0">
                <a:solidFill>
                  <a:srgbClr val="000000"/>
                </a:solidFill>
              </a:rPr>
              <a:t>AWS, Azure, and</a:t>
            </a:r>
            <a:r>
              <a:rPr lang="en-US" sz="1800" dirty="0"/>
              <a:t> NetApp</a:t>
            </a:r>
          </a:p>
          <a:p>
            <a:pPr marL="0" indent="0">
              <a:buNone/>
            </a:pPr>
            <a:endParaRPr lang="en-US" dirty="0"/>
          </a:p>
        </p:txBody>
      </p:sp>
      <p:sp>
        <p:nvSpPr>
          <p:cNvPr id="2" name="Slide Number Placeholder 1">
            <a:extLst>
              <a:ext uri="{FF2B5EF4-FFF2-40B4-BE49-F238E27FC236}">
                <a16:creationId xmlns:a16="http://schemas.microsoft.com/office/drawing/2014/main" id="{DE212F01-409B-3A4C-B259-760BDABB5FCC}"/>
              </a:ext>
            </a:extLst>
          </p:cNvPr>
          <p:cNvSpPr>
            <a:spLocks noGrp="1"/>
          </p:cNvSpPr>
          <p:nvPr>
            <p:ph type="sldNum" sz="quarter" idx="4"/>
          </p:nvPr>
        </p:nvSpPr>
        <p:spPr/>
        <p:txBody>
          <a:bodyPr/>
          <a:lstStyle/>
          <a:p>
            <a:fld id="{92978B7E-5EBE-134C-B481-E4E8CA36F800}" type="slidenum">
              <a:rPr lang="en-US" smtClean="0"/>
              <a:pPr/>
              <a:t>2</a:t>
            </a:fld>
            <a:endParaRPr lang="en-US" dirty="0"/>
          </a:p>
        </p:txBody>
      </p:sp>
    </p:spTree>
    <p:extLst>
      <p:ext uri="{BB962C8B-B14F-4D97-AF65-F5344CB8AC3E}">
        <p14:creationId xmlns:p14="http://schemas.microsoft.com/office/powerpoint/2010/main" val="113416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FA3CB5-930A-0A48-8A89-485A7E41F79A}"/>
              </a:ext>
            </a:extLst>
          </p:cNvPr>
          <p:cNvSpPr/>
          <p:nvPr/>
        </p:nvSpPr>
        <p:spPr>
          <a:xfrm>
            <a:off x="0" y="-29138"/>
            <a:ext cx="9756775" cy="143940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 name="Slide Number Placeholder 3">
            <a:extLst>
              <a:ext uri="{FF2B5EF4-FFF2-40B4-BE49-F238E27FC236}">
                <a16:creationId xmlns:a16="http://schemas.microsoft.com/office/drawing/2014/main" id="{481D192E-BF9A-6A4F-9C86-9429B3DDCB83}"/>
              </a:ext>
            </a:extLst>
          </p:cNvPr>
          <p:cNvSpPr>
            <a:spLocks noGrp="1"/>
          </p:cNvSpPr>
          <p:nvPr>
            <p:ph type="sldNum" sz="quarter" idx="4"/>
          </p:nvPr>
        </p:nvSpPr>
        <p:spPr/>
        <p:txBody>
          <a:bodyPr/>
          <a:lstStyle/>
          <a:p>
            <a:fld id="{B071A5F3-A4FF-4CEE-8215-C08835B585C1}" type="slidenum">
              <a:rPr lang="en-US" smtClean="0">
                <a:solidFill>
                  <a:srgbClr val="898989"/>
                </a:solidFill>
              </a:rPr>
              <a:pPr/>
              <a:t>20</a:t>
            </a:fld>
            <a:endParaRPr lang="en-US" dirty="0">
              <a:solidFill>
                <a:srgbClr val="898989"/>
              </a:solidFill>
            </a:endParaRPr>
          </a:p>
        </p:txBody>
      </p:sp>
      <p:sp>
        <p:nvSpPr>
          <p:cNvPr id="8" name="Text Placeholder 7">
            <a:extLst>
              <a:ext uri="{FF2B5EF4-FFF2-40B4-BE49-F238E27FC236}">
                <a16:creationId xmlns:a16="http://schemas.microsoft.com/office/drawing/2014/main" id="{40049C61-5528-A548-B219-B10B711D0B84}"/>
              </a:ext>
            </a:extLst>
          </p:cNvPr>
          <p:cNvSpPr>
            <a:spLocks noGrp="1"/>
          </p:cNvSpPr>
          <p:nvPr>
            <p:ph type="body" sz="quarter" idx="16"/>
          </p:nvPr>
        </p:nvSpPr>
        <p:spPr/>
        <p:txBody>
          <a:bodyPr/>
          <a:lstStyle/>
          <a:p>
            <a:endParaRPr lang="en-US"/>
          </a:p>
        </p:txBody>
      </p:sp>
      <p:sp>
        <p:nvSpPr>
          <p:cNvPr id="72" name="Footer Placeholder 4">
            <a:extLst>
              <a:ext uri="{FF2B5EF4-FFF2-40B4-BE49-F238E27FC236}">
                <a16:creationId xmlns:a16="http://schemas.microsoft.com/office/drawing/2014/main" id="{7B397ADF-3C05-4DCF-B91F-2D49633D6279}"/>
              </a:ext>
            </a:extLst>
          </p:cNvPr>
          <p:cNvSpPr>
            <a:spLocks noGrp="1"/>
          </p:cNvSpPr>
          <p:nvPr>
            <p:ph type="ftr" sz="quarter" idx="3"/>
          </p:nvPr>
        </p:nvSpPr>
        <p:spPr/>
        <p:txBody>
          <a:bodyPr/>
          <a:lstStyle/>
          <a:p>
            <a:r>
              <a:rPr lang="en-US">
                <a:solidFill>
                  <a:srgbClr val="9EA2A2"/>
                </a:solidFill>
              </a:rPr>
              <a:t>© 2019 NetApp, Inc. All rights reserved. </a:t>
            </a:r>
            <a:endParaRPr lang="en-US" dirty="0"/>
          </a:p>
        </p:txBody>
      </p:sp>
      <p:sp>
        <p:nvSpPr>
          <p:cNvPr id="14" name="TextBox 13"/>
          <p:cNvSpPr txBox="1"/>
          <p:nvPr/>
        </p:nvSpPr>
        <p:spPr>
          <a:xfrm>
            <a:off x="350724" y="408672"/>
            <a:ext cx="1486618" cy="367368"/>
          </a:xfrm>
          <a:prstGeom prst="rect">
            <a:avLst/>
          </a:prstGeom>
        </p:spPr>
        <p:txBody>
          <a:bodyPr vert="horz" wrap="none" lIns="73114" tIns="36557" rIns="73114" bIns="36557" rtlCol="0" anchor="t">
            <a:noAutofit/>
          </a:bodyPr>
          <a:lstStyle/>
          <a:p>
            <a:pPr defTabSz="731082">
              <a:lnSpc>
                <a:spcPct val="95000"/>
              </a:lnSpc>
              <a:spcBef>
                <a:spcPts val="320"/>
              </a:spcBef>
              <a:spcAft>
                <a:spcPts val="160"/>
              </a:spcAft>
              <a:buClr>
                <a:srgbClr val="0067C5"/>
              </a:buClr>
              <a:defRPr/>
            </a:pPr>
            <a:endParaRPr lang="en-US" sz="2238" dirty="0">
              <a:solidFill>
                <a:prstClr val="white"/>
              </a:solidFill>
            </a:endParaRPr>
          </a:p>
        </p:txBody>
      </p:sp>
      <p:sp>
        <p:nvSpPr>
          <p:cNvPr id="29" name="Rectangle 28">
            <a:extLst>
              <a:ext uri="{FF2B5EF4-FFF2-40B4-BE49-F238E27FC236}">
                <a16:creationId xmlns:a16="http://schemas.microsoft.com/office/drawing/2014/main" id="{757DF1D7-93B1-4B86-A244-EF91A14B4499}"/>
              </a:ext>
            </a:extLst>
          </p:cNvPr>
          <p:cNvSpPr/>
          <p:nvPr/>
        </p:nvSpPr>
        <p:spPr>
          <a:xfrm>
            <a:off x="323950" y="1011420"/>
            <a:ext cx="1685667" cy="313612"/>
          </a:xfrm>
          <a:prstGeom prst="rect">
            <a:avLst/>
          </a:prstGeom>
        </p:spPr>
        <p:txBody>
          <a:bodyPr wrap="square">
            <a:spAutoFit/>
          </a:bodyPr>
          <a:lstStyle/>
          <a:p>
            <a:pPr lvl="0" algn="ctr">
              <a:defRPr/>
            </a:pPr>
            <a:endParaRPr lang="en-US" sz="1438" dirty="0">
              <a:solidFill>
                <a:prstClr val="black"/>
              </a:solidFill>
            </a:endParaRPr>
          </a:p>
        </p:txBody>
      </p:sp>
      <p:grpSp>
        <p:nvGrpSpPr>
          <p:cNvPr id="105" name="Group 104">
            <a:extLst>
              <a:ext uri="{FF2B5EF4-FFF2-40B4-BE49-F238E27FC236}">
                <a16:creationId xmlns:a16="http://schemas.microsoft.com/office/drawing/2014/main" id="{EA00D602-69B6-448D-AB5B-D51A473B1BC0}"/>
              </a:ext>
            </a:extLst>
          </p:cNvPr>
          <p:cNvGrpSpPr/>
          <p:nvPr/>
        </p:nvGrpSpPr>
        <p:grpSpPr>
          <a:xfrm>
            <a:off x="211138" y="407904"/>
            <a:ext cx="2421121" cy="4698755"/>
            <a:chOff x="659491" y="509120"/>
            <a:chExt cx="3027189" cy="5874974"/>
          </a:xfrm>
        </p:grpSpPr>
        <p:sp>
          <p:nvSpPr>
            <p:cNvPr id="2" name="Rectangle 1">
              <a:extLst>
                <a:ext uri="{FF2B5EF4-FFF2-40B4-BE49-F238E27FC236}">
                  <a16:creationId xmlns:a16="http://schemas.microsoft.com/office/drawing/2014/main" id="{C645A3C5-456C-418D-AF1C-75B025DE28A7}"/>
                </a:ext>
              </a:extLst>
            </p:cNvPr>
            <p:cNvSpPr/>
            <p:nvPr/>
          </p:nvSpPr>
          <p:spPr>
            <a:xfrm>
              <a:off x="659491" y="509120"/>
              <a:ext cx="3027189" cy="58749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219399" rIns="73133" bIns="36566" numCol="1" spcCol="0" rtlCol="0" fromWordArt="0" anchor="t" anchorCtr="0" forceAA="0" compatLnSpc="1">
              <a:prstTxWarp prst="textNoShape">
                <a:avLst/>
              </a:prstTxWarp>
              <a:noAutofit/>
            </a:bodyPr>
            <a:lstStyle/>
            <a:p>
              <a:pPr algn="ctr" defTabSz="731082">
                <a:lnSpc>
                  <a:spcPct val="95000"/>
                </a:lnSpc>
                <a:spcBef>
                  <a:spcPts val="320"/>
                </a:spcBef>
                <a:spcAft>
                  <a:spcPts val="160"/>
                </a:spcAft>
                <a:buClr>
                  <a:srgbClr val="0067C5"/>
                </a:buClr>
                <a:defRPr/>
              </a:pPr>
              <a:r>
                <a:rPr lang="en-US" sz="2559" dirty="0">
                  <a:solidFill>
                    <a:srgbClr val="0067C5"/>
                  </a:solidFill>
                </a:rPr>
                <a:t>Cloud Volumes ONTAP</a:t>
              </a:r>
              <a:endParaRPr lang="en-US" sz="2559" dirty="0">
                <a:solidFill>
                  <a:srgbClr val="0067C5"/>
                </a:solidFill>
                <a:latin typeface="Arial" panose="020B0604020202020204" pitchFamily="34" charset="0"/>
              </a:endParaRPr>
            </a:p>
          </p:txBody>
        </p:sp>
        <p:cxnSp>
          <p:nvCxnSpPr>
            <p:cNvPr id="111" name="Straight Connector 110">
              <a:extLst>
                <a:ext uri="{FF2B5EF4-FFF2-40B4-BE49-F238E27FC236}">
                  <a16:creationId xmlns:a16="http://schemas.microsoft.com/office/drawing/2014/main" id="{2C62BA04-7DE3-4064-97F9-942F91DCAF4B}"/>
                </a:ext>
              </a:extLst>
            </p:cNvPr>
            <p:cNvCxnSpPr>
              <a:cxnSpLocks/>
            </p:cNvCxnSpPr>
            <p:nvPr/>
          </p:nvCxnSpPr>
          <p:spPr>
            <a:xfrm flipH="1">
              <a:off x="1029787" y="1802132"/>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4E2257-EAA4-46B0-A3C8-3E4DDA356DDD}"/>
                </a:ext>
              </a:extLst>
            </p:cNvPr>
            <p:cNvSpPr/>
            <p:nvPr/>
          </p:nvSpPr>
          <p:spPr>
            <a:xfrm>
              <a:off x="851078" y="1977601"/>
              <a:ext cx="2647995" cy="1192944"/>
            </a:xfrm>
            <a:prstGeom prst="rect">
              <a:avLst/>
            </a:prstGeom>
          </p:spPr>
          <p:txBody>
            <a:bodyPr wrap="square">
              <a:spAutoFit/>
            </a:bodyPr>
            <a:lstStyle/>
            <a:p>
              <a:pPr lvl="0" algn="ctr">
                <a:defRPr/>
              </a:pPr>
              <a:r>
                <a:rPr lang="en-US" sz="1400" dirty="0">
                  <a:solidFill>
                    <a:schemeClr val="tx1">
                      <a:lumMod val="65000"/>
                      <a:lumOff val="35000"/>
                    </a:schemeClr>
                  </a:solidFill>
                </a:rPr>
                <a:t>Enterprise data and storage management running natively in </a:t>
              </a:r>
              <a:br>
                <a:rPr lang="en-US" sz="1400" dirty="0">
                  <a:solidFill>
                    <a:schemeClr val="tx1">
                      <a:lumMod val="65000"/>
                      <a:lumOff val="35000"/>
                    </a:schemeClr>
                  </a:solidFill>
                </a:rPr>
              </a:br>
              <a:r>
                <a:rPr lang="en-US" sz="1400" dirty="0">
                  <a:solidFill>
                    <a:schemeClr val="tx1">
                      <a:lumMod val="65000"/>
                      <a:lumOff val="35000"/>
                    </a:schemeClr>
                  </a:solidFill>
                </a:rPr>
                <a:t>the cloud</a:t>
              </a:r>
            </a:p>
          </p:txBody>
        </p:sp>
        <p:sp>
          <p:nvSpPr>
            <p:cNvPr id="51" name="TextBox 50">
              <a:extLst>
                <a:ext uri="{FF2B5EF4-FFF2-40B4-BE49-F238E27FC236}">
                  <a16:creationId xmlns:a16="http://schemas.microsoft.com/office/drawing/2014/main" id="{A5C89F7E-7CFA-417E-8E99-5AC8FE222E85}"/>
                </a:ext>
              </a:extLst>
            </p:cNvPr>
            <p:cNvSpPr txBox="1"/>
            <p:nvPr/>
          </p:nvSpPr>
          <p:spPr>
            <a:xfrm>
              <a:off x="734639" y="3652080"/>
              <a:ext cx="2952039" cy="2520882"/>
            </a:xfrm>
            <a:prstGeom prst="rect">
              <a:avLst/>
            </a:prstGeom>
          </p:spPr>
          <p:txBody>
            <a:bodyPr vert="horz" wrap="square" lIns="73133" tIns="36566" rIns="73133" bIns="36566" rtlCol="0" anchor="t">
              <a:noAutofit/>
            </a:bodyPr>
            <a:lstStyle/>
            <a:p>
              <a:pPr defTabSz="731301">
                <a:lnSpc>
                  <a:spcPct val="95000"/>
                </a:lnSpc>
                <a:spcBef>
                  <a:spcPts val="320"/>
                </a:spcBef>
                <a:spcAft>
                  <a:spcPts val="960"/>
                </a:spcAft>
                <a:buClr>
                  <a:schemeClr val="accent1"/>
                </a:buClr>
              </a:pPr>
              <a:r>
                <a:rPr lang="en-US" sz="1200" dirty="0">
                  <a:solidFill>
                    <a:schemeClr val="accent1"/>
                  </a:solidFill>
                </a:rPr>
                <a:t>Best for:</a:t>
              </a:r>
              <a:endParaRPr lang="en-US" sz="1200" dirty="0">
                <a:solidFill>
                  <a:sysClr val="windowText" lastClr="000000"/>
                </a:solidFill>
              </a:endParaRPr>
            </a:p>
            <a:p>
              <a:pPr marL="139658" indent="-139658" defTabSz="731301">
                <a:lnSpc>
                  <a:spcPct val="95000"/>
                </a:lnSpc>
                <a:spcAft>
                  <a:spcPts val="600"/>
                </a:spcAft>
                <a:buClr>
                  <a:srgbClr val="0067C5"/>
                </a:buClr>
                <a:buFont typeface="Wingdings" panose="05000000000000000000" pitchFamily="2" charset="2"/>
                <a:buChar char="§"/>
                <a:defRPr/>
              </a:pPr>
              <a:r>
                <a:rPr lang="en-US" sz="1100" dirty="0">
                  <a:solidFill>
                    <a:schemeClr val="tx1">
                      <a:lumMod val="65000"/>
                      <a:lumOff val="35000"/>
                    </a:schemeClr>
                  </a:solidFill>
                </a:rPr>
                <a:t>Moving applications to the cloud months or years faster</a:t>
              </a:r>
            </a:p>
            <a:p>
              <a:pPr marL="139658" indent="-139658" defTabSz="731301">
                <a:lnSpc>
                  <a:spcPct val="95000"/>
                </a:lnSpc>
                <a:spcAft>
                  <a:spcPts val="600"/>
                </a:spcAft>
                <a:buClr>
                  <a:srgbClr val="0067C5"/>
                </a:buClr>
                <a:buFont typeface="Wingdings" panose="05000000000000000000" pitchFamily="2" charset="2"/>
                <a:buChar char="§"/>
                <a:defRPr/>
              </a:pPr>
              <a:r>
                <a:rPr lang="en-US" sz="1100" dirty="0">
                  <a:solidFill>
                    <a:schemeClr val="tx1">
                      <a:lumMod val="65000"/>
                      <a:lumOff val="35000"/>
                    </a:schemeClr>
                  </a:solidFill>
                </a:rPr>
                <a:t>Automating development and testing for faster time to market</a:t>
              </a:r>
            </a:p>
            <a:p>
              <a:pPr marL="139658" indent="-139658" defTabSz="731301">
                <a:lnSpc>
                  <a:spcPct val="95000"/>
                </a:lnSpc>
                <a:spcAft>
                  <a:spcPts val="600"/>
                </a:spcAft>
                <a:buClr>
                  <a:srgbClr val="0067C5"/>
                </a:buClr>
                <a:buFont typeface="Wingdings" panose="05000000000000000000" pitchFamily="2" charset="2"/>
                <a:buChar char="§"/>
                <a:defRPr/>
              </a:pPr>
              <a:r>
                <a:rPr lang="en-US" sz="1100" dirty="0">
                  <a:solidFill>
                    <a:srgbClr val="595959"/>
                  </a:solidFill>
                </a:rPr>
                <a:t>Ensuring</a:t>
              </a:r>
              <a:r>
                <a:rPr lang="en-US" sz="1100" dirty="0">
                  <a:solidFill>
                    <a:schemeClr val="tx1">
                      <a:lumMod val="65000"/>
                      <a:lumOff val="35000"/>
                    </a:schemeClr>
                  </a:solidFill>
                </a:rPr>
                <a:t> business continuity across IT environments with a data center in the cloud</a:t>
              </a:r>
              <a:endParaRPr lang="en-US" sz="900" dirty="0">
                <a:solidFill>
                  <a:schemeClr val="tx1">
                    <a:lumMod val="65000"/>
                    <a:lumOff val="35000"/>
                  </a:schemeClr>
                </a:solidFill>
              </a:endParaRPr>
            </a:p>
          </p:txBody>
        </p:sp>
        <p:cxnSp>
          <p:nvCxnSpPr>
            <p:cNvPr id="73" name="Straight Connector 72">
              <a:extLst>
                <a:ext uri="{FF2B5EF4-FFF2-40B4-BE49-F238E27FC236}">
                  <a16:creationId xmlns:a16="http://schemas.microsoft.com/office/drawing/2014/main" id="{F66CE05A-5940-4A06-8172-D96597478165}"/>
                </a:ext>
              </a:extLst>
            </p:cNvPr>
            <p:cNvCxnSpPr>
              <a:cxnSpLocks/>
            </p:cNvCxnSpPr>
            <p:nvPr/>
          </p:nvCxnSpPr>
          <p:spPr>
            <a:xfrm flipH="1">
              <a:off x="1029787" y="3321225"/>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9" name="Graphic 8">
            <a:extLst>
              <a:ext uri="{FF2B5EF4-FFF2-40B4-BE49-F238E27FC236}">
                <a16:creationId xmlns:a16="http://schemas.microsoft.com/office/drawing/2014/main" id="{7A725EBC-020E-4198-951B-342FC411D6C5}"/>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8843"/>
          <a:stretch/>
        </p:blipFill>
        <p:spPr>
          <a:xfrm>
            <a:off x="2880705" y="3398989"/>
            <a:ext cx="380901" cy="338798"/>
          </a:xfrm>
          <a:prstGeom prst="rect">
            <a:avLst/>
          </a:prstGeom>
        </p:spPr>
      </p:pic>
      <p:sp>
        <p:nvSpPr>
          <p:cNvPr id="27" name="Rectangle 26">
            <a:extLst>
              <a:ext uri="{FF2B5EF4-FFF2-40B4-BE49-F238E27FC236}">
                <a16:creationId xmlns:a16="http://schemas.microsoft.com/office/drawing/2014/main" id="{008E8C0E-38EB-4E97-91DB-313DA2692DA8}"/>
              </a:ext>
            </a:extLst>
          </p:cNvPr>
          <p:cNvSpPr/>
          <p:nvPr/>
        </p:nvSpPr>
        <p:spPr>
          <a:xfrm>
            <a:off x="3298176" y="3367480"/>
            <a:ext cx="6309360" cy="480131"/>
          </a:xfrm>
          <a:prstGeom prst="rect">
            <a:avLst/>
          </a:prstGeom>
        </p:spPr>
        <p:txBody>
          <a:bodyPr wrap="square">
            <a:spAutoFit/>
          </a:bodyPr>
          <a:lstStyle/>
          <a:p>
            <a:pPr lvl="0">
              <a:defRPr/>
            </a:pPr>
            <a:r>
              <a:rPr lang="en-US" sz="1400" b="1" dirty="0"/>
              <a:t>Ability to synchronize and manage both in-cloud and on-premises data</a:t>
            </a:r>
          </a:p>
          <a:p>
            <a:pPr lvl="0">
              <a:defRPr/>
            </a:pPr>
            <a:r>
              <a:rPr lang="en-US" sz="1120" dirty="0">
                <a:solidFill>
                  <a:schemeClr val="tx1">
                    <a:lumMod val="50000"/>
                    <a:lumOff val="50000"/>
                  </a:schemeClr>
                </a:solidFill>
              </a:rPr>
              <a:t>Single management console</a:t>
            </a:r>
          </a:p>
        </p:txBody>
      </p:sp>
      <p:pic>
        <p:nvPicPr>
          <p:cNvPr id="15" name="Graphic 14">
            <a:extLst>
              <a:ext uri="{FF2B5EF4-FFF2-40B4-BE49-F238E27FC236}">
                <a16:creationId xmlns:a16="http://schemas.microsoft.com/office/drawing/2014/main" id="{B28788AD-7542-46BE-9CCB-A5014E5BB70A}"/>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18982"/>
          <a:stretch/>
        </p:blipFill>
        <p:spPr>
          <a:xfrm>
            <a:off x="2903885" y="4184354"/>
            <a:ext cx="334541" cy="338798"/>
          </a:xfrm>
          <a:prstGeom prst="rect">
            <a:avLst/>
          </a:prstGeom>
        </p:spPr>
      </p:pic>
      <p:sp>
        <p:nvSpPr>
          <p:cNvPr id="46" name="Rectangle 45">
            <a:extLst>
              <a:ext uri="{FF2B5EF4-FFF2-40B4-BE49-F238E27FC236}">
                <a16:creationId xmlns:a16="http://schemas.microsoft.com/office/drawing/2014/main" id="{EB7CE3BC-3FA5-4677-9932-FD4B8D20DA14}"/>
              </a:ext>
            </a:extLst>
          </p:cNvPr>
          <p:cNvSpPr/>
          <p:nvPr/>
        </p:nvSpPr>
        <p:spPr>
          <a:xfrm>
            <a:off x="3298176" y="4132211"/>
            <a:ext cx="6308897" cy="480131"/>
          </a:xfrm>
          <a:prstGeom prst="rect">
            <a:avLst/>
          </a:prstGeom>
        </p:spPr>
        <p:txBody>
          <a:bodyPr wrap="square">
            <a:spAutoFit/>
          </a:bodyPr>
          <a:lstStyle/>
          <a:p>
            <a:pPr lvl="0">
              <a:defRPr/>
            </a:pPr>
            <a:r>
              <a:rPr lang="en-US" sz="1400" b="1" dirty="0"/>
              <a:t>Multiple protocols that public clouds do not offer</a:t>
            </a:r>
          </a:p>
          <a:p>
            <a:pPr lvl="0">
              <a:defRPr/>
            </a:pPr>
            <a:r>
              <a:rPr lang="en-US" sz="1120" dirty="0">
                <a:solidFill>
                  <a:schemeClr val="tx1">
                    <a:lumMod val="50000"/>
                    <a:lumOff val="50000"/>
                  </a:schemeClr>
                </a:solidFill>
              </a:rPr>
              <a:t>NFS, SMB, and iSCSI</a:t>
            </a:r>
          </a:p>
        </p:txBody>
      </p:sp>
      <p:sp>
        <p:nvSpPr>
          <p:cNvPr id="67" name="Rectangle 66">
            <a:extLst>
              <a:ext uri="{FF2B5EF4-FFF2-40B4-BE49-F238E27FC236}">
                <a16:creationId xmlns:a16="http://schemas.microsoft.com/office/drawing/2014/main" id="{4685A808-BDAC-4509-8309-13E5FEC3474C}"/>
              </a:ext>
            </a:extLst>
          </p:cNvPr>
          <p:cNvSpPr/>
          <p:nvPr/>
        </p:nvSpPr>
        <p:spPr>
          <a:xfrm>
            <a:off x="3298176" y="2602740"/>
            <a:ext cx="6308897" cy="480131"/>
          </a:xfrm>
          <a:prstGeom prst="rect">
            <a:avLst/>
          </a:prstGeom>
        </p:spPr>
        <p:txBody>
          <a:bodyPr wrap="square">
            <a:spAutoFit/>
          </a:bodyPr>
          <a:lstStyle/>
          <a:p>
            <a:pPr>
              <a:defRPr/>
            </a:pPr>
            <a:r>
              <a:rPr lang="en-US" sz="1400" b="1" dirty="0"/>
              <a:t>Preconfigured to match your workload requirements</a:t>
            </a:r>
          </a:p>
          <a:p>
            <a:pPr>
              <a:defRPr/>
            </a:pPr>
            <a:r>
              <a:rPr lang="en-US" sz="1120" dirty="0">
                <a:solidFill>
                  <a:schemeClr val="tx1">
                    <a:lumMod val="50000"/>
                    <a:lumOff val="50000"/>
                  </a:schemeClr>
                </a:solidFill>
              </a:rPr>
              <a:t>Deduplication, compression, thin provisioning, and cloning</a:t>
            </a:r>
          </a:p>
        </p:txBody>
      </p:sp>
      <p:pic>
        <p:nvPicPr>
          <p:cNvPr id="89" name="Graphic 88">
            <a:extLst>
              <a:ext uri="{FF2B5EF4-FFF2-40B4-BE49-F238E27FC236}">
                <a16:creationId xmlns:a16="http://schemas.microsoft.com/office/drawing/2014/main" id="{B0BC5638-CBBB-4143-B00B-4CA189137848}"/>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12856"/>
          <a:stretch/>
        </p:blipFill>
        <p:spPr>
          <a:xfrm>
            <a:off x="2880705" y="2623470"/>
            <a:ext cx="380901" cy="414916"/>
          </a:xfrm>
          <a:prstGeom prst="rect">
            <a:avLst/>
          </a:prstGeom>
        </p:spPr>
      </p:pic>
      <p:sp>
        <p:nvSpPr>
          <p:cNvPr id="28" name="Rectangle 27">
            <a:extLst>
              <a:ext uri="{FF2B5EF4-FFF2-40B4-BE49-F238E27FC236}">
                <a16:creationId xmlns:a16="http://schemas.microsoft.com/office/drawing/2014/main" id="{B2848518-BFA1-427C-8DB9-AEB9DC402FA2}"/>
              </a:ext>
            </a:extLst>
          </p:cNvPr>
          <p:cNvSpPr/>
          <p:nvPr/>
        </p:nvSpPr>
        <p:spPr>
          <a:xfrm>
            <a:off x="3298176" y="1826768"/>
            <a:ext cx="6309360" cy="480131"/>
          </a:xfrm>
          <a:prstGeom prst="rect">
            <a:avLst/>
          </a:prstGeom>
        </p:spPr>
        <p:txBody>
          <a:bodyPr wrap="square">
            <a:spAutoFit/>
          </a:bodyPr>
          <a:lstStyle/>
          <a:p>
            <a:pPr>
              <a:defRPr/>
            </a:pPr>
            <a:r>
              <a:rPr lang="en-US" sz="1400" b="1" dirty="0"/>
              <a:t>Built-in storage efficiency to reduce costs</a:t>
            </a:r>
          </a:p>
          <a:p>
            <a:pPr>
              <a:defRPr/>
            </a:pPr>
            <a:r>
              <a:rPr lang="en-US" sz="1120" dirty="0">
                <a:solidFill>
                  <a:schemeClr val="tx1">
                    <a:lumMod val="50000"/>
                    <a:lumOff val="50000"/>
                  </a:schemeClr>
                </a:solidFill>
              </a:rPr>
              <a:t>Deduplication, compression, thin provisioning, and cloning</a:t>
            </a:r>
          </a:p>
        </p:txBody>
      </p:sp>
      <p:grpSp>
        <p:nvGrpSpPr>
          <p:cNvPr id="13" name="Group 12">
            <a:extLst>
              <a:ext uri="{FF2B5EF4-FFF2-40B4-BE49-F238E27FC236}">
                <a16:creationId xmlns:a16="http://schemas.microsoft.com/office/drawing/2014/main" id="{EE8031D0-9494-5340-A8BB-9FC52142694C}"/>
              </a:ext>
            </a:extLst>
          </p:cNvPr>
          <p:cNvGrpSpPr/>
          <p:nvPr/>
        </p:nvGrpSpPr>
        <p:grpSpPr>
          <a:xfrm>
            <a:off x="2852477" y="1881111"/>
            <a:ext cx="437357" cy="399979"/>
            <a:chOff x="3263092" y="1881111"/>
            <a:chExt cx="437357" cy="399979"/>
          </a:xfrm>
        </p:grpSpPr>
        <p:sp>
          <p:nvSpPr>
            <p:cNvPr id="85" name="Freeform: Shape 84">
              <a:extLst>
                <a:ext uri="{FF2B5EF4-FFF2-40B4-BE49-F238E27FC236}">
                  <a16:creationId xmlns:a16="http://schemas.microsoft.com/office/drawing/2014/main" id="{E05B0252-66A8-4EC6-8C55-B9A9E8BC19AB}"/>
                </a:ext>
              </a:extLst>
            </p:cNvPr>
            <p:cNvSpPr/>
            <p:nvPr/>
          </p:nvSpPr>
          <p:spPr>
            <a:xfrm>
              <a:off x="3532504" y="1984327"/>
              <a:ext cx="107128" cy="53564"/>
            </a:xfrm>
            <a:custGeom>
              <a:avLst/>
              <a:gdLst>
                <a:gd name="connsiteX0" fmla="*/ 128072 w 133945"/>
                <a:gd name="connsiteY0" fmla="*/ 19721 h 66972"/>
                <a:gd name="connsiteX1" fmla="*/ 65564 w 133945"/>
                <a:gd name="connsiteY1" fmla="*/ 45766 h 66972"/>
                <a:gd name="connsiteX2" fmla="*/ 42868 w 133945"/>
                <a:gd name="connsiteY2" fmla="*/ 66230 h 66972"/>
                <a:gd name="connsiteX3" fmla="*/ 3801 w 133945"/>
                <a:gd name="connsiteY3" fmla="*/ 42789 h 66972"/>
                <a:gd name="connsiteX4" fmla="*/ 27241 w 133945"/>
                <a:gd name="connsiteY4" fmla="*/ 3722 h 66972"/>
                <a:gd name="connsiteX5" fmla="*/ 56635 w 133945"/>
                <a:gd name="connsiteY5" fmla="*/ 11163 h 66972"/>
                <a:gd name="connsiteX6" fmla="*/ 123979 w 133945"/>
                <a:gd name="connsiteY6" fmla="*/ 4466 h 66972"/>
                <a:gd name="connsiteX7" fmla="*/ 132909 w 133945"/>
                <a:gd name="connsiteY7" fmla="*/ 11535 h 66972"/>
                <a:gd name="connsiteX8" fmla="*/ 128072 w 133945"/>
                <a:gd name="connsiteY8" fmla="*/ 19721 h 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945" h="66972">
                  <a:moveTo>
                    <a:pt x="128072" y="19721"/>
                  </a:moveTo>
                  <a:lnTo>
                    <a:pt x="65564" y="45766"/>
                  </a:lnTo>
                  <a:cubicBezTo>
                    <a:pt x="62216" y="55440"/>
                    <a:pt x="54030" y="63625"/>
                    <a:pt x="42868" y="66230"/>
                  </a:cubicBezTo>
                  <a:cubicBezTo>
                    <a:pt x="25753" y="70695"/>
                    <a:pt x="7893" y="59905"/>
                    <a:pt x="3801" y="42789"/>
                  </a:cubicBezTo>
                  <a:cubicBezTo>
                    <a:pt x="-664" y="25302"/>
                    <a:pt x="10126" y="7815"/>
                    <a:pt x="27241" y="3722"/>
                  </a:cubicBezTo>
                  <a:cubicBezTo>
                    <a:pt x="38031" y="1117"/>
                    <a:pt x="49193" y="4094"/>
                    <a:pt x="56635" y="11163"/>
                  </a:cubicBezTo>
                  <a:lnTo>
                    <a:pt x="123979" y="4466"/>
                  </a:lnTo>
                  <a:cubicBezTo>
                    <a:pt x="128444" y="4094"/>
                    <a:pt x="132165" y="7071"/>
                    <a:pt x="132909" y="11535"/>
                  </a:cubicBezTo>
                  <a:cubicBezTo>
                    <a:pt x="133281" y="14884"/>
                    <a:pt x="131049" y="18233"/>
                    <a:pt x="128072" y="19721"/>
                  </a:cubicBezTo>
                  <a:close/>
                </a:path>
              </a:pathLst>
            </a:custGeom>
            <a:solidFill>
              <a:schemeClr val="accent1"/>
            </a:solidFill>
            <a:ln w="9525" cap="flat">
              <a:noFill/>
              <a:prstDash val="solid"/>
              <a:miter/>
            </a:ln>
          </p:spPr>
          <p:txBody>
            <a:bodyPr rtlCol="0" anchor="ctr"/>
            <a:lstStyle/>
            <a:p>
              <a:endParaRPr lang="en-US" sz="1519" dirty="0"/>
            </a:p>
          </p:txBody>
        </p:sp>
        <p:grpSp>
          <p:nvGrpSpPr>
            <p:cNvPr id="90" name="Group 89">
              <a:extLst>
                <a:ext uri="{FF2B5EF4-FFF2-40B4-BE49-F238E27FC236}">
                  <a16:creationId xmlns:a16="http://schemas.microsoft.com/office/drawing/2014/main" id="{70731077-AB77-4DE5-B225-2AD311A1F03B}"/>
                </a:ext>
              </a:extLst>
            </p:cNvPr>
            <p:cNvGrpSpPr/>
            <p:nvPr/>
          </p:nvGrpSpPr>
          <p:grpSpPr>
            <a:xfrm>
              <a:off x="3263092" y="1881111"/>
              <a:ext cx="437357" cy="399979"/>
              <a:chOff x="4303112" y="2738884"/>
              <a:chExt cx="546838" cy="500104"/>
            </a:xfrm>
          </p:grpSpPr>
          <p:sp>
            <p:nvSpPr>
              <p:cNvPr id="86" name="Freeform: Shape 85">
                <a:extLst>
                  <a:ext uri="{FF2B5EF4-FFF2-40B4-BE49-F238E27FC236}">
                    <a16:creationId xmlns:a16="http://schemas.microsoft.com/office/drawing/2014/main" id="{FFBD3E9A-6E83-4F11-9B8F-334FD15599AF}"/>
                  </a:ext>
                </a:extLst>
              </p:cNvPr>
              <p:cNvSpPr/>
              <p:nvPr/>
            </p:nvSpPr>
            <p:spPr>
              <a:xfrm>
                <a:off x="4507645" y="2738884"/>
                <a:ext cx="342305" cy="338585"/>
              </a:xfrm>
              <a:custGeom>
                <a:avLst/>
                <a:gdLst>
                  <a:gd name="connsiteX0" fmla="*/ 170966 w 342304"/>
                  <a:gd name="connsiteY0" fmla="*/ 2791 h 338585"/>
                  <a:gd name="connsiteX1" fmla="*/ 2791 w 342304"/>
                  <a:gd name="connsiteY1" fmla="*/ 154968 h 338585"/>
                  <a:gd name="connsiteX2" fmla="*/ 8372 w 342304"/>
                  <a:gd name="connsiteY2" fmla="*/ 154224 h 338585"/>
                  <a:gd name="connsiteX3" fmla="*/ 34044 w 342304"/>
                  <a:gd name="connsiteY3" fmla="*/ 153480 h 338585"/>
                  <a:gd name="connsiteX4" fmla="*/ 170966 w 342304"/>
                  <a:gd name="connsiteY4" fmla="*/ 33672 h 338585"/>
                  <a:gd name="connsiteX5" fmla="*/ 309004 w 342304"/>
                  <a:gd name="connsiteY5" fmla="*/ 171711 h 338585"/>
                  <a:gd name="connsiteX6" fmla="*/ 191058 w 342304"/>
                  <a:gd name="connsiteY6" fmla="*/ 308261 h 338585"/>
                  <a:gd name="connsiteX7" fmla="*/ 189942 w 342304"/>
                  <a:gd name="connsiteY7" fmla="*/ 339515 h 338585"/>
                  <a:gd name="connsiteX8" fmla="*/ 340258 w 342304"/>
                  <a:gd name="connsiteY8" fmla="*/ 171711 h 338585"/>
                  <a:gd name="connsiteX9" fmla="*/ 170966 w 342304"/>
                  <a:gd name="connsiteY9" fmla="*/ 2791 h 33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304" h="338585">
                    <a:moveTo>
                      <a:pt x="170966" y="2791"/>
                    </a:moveTo>
                    <a:cubicBezTo>
                      <a:pt x="83530" y="2791"/>
                      <a:pt x="11348" y="69763"/>
                      <a:pt x="2791" y="154968"/>
                    </a:cubicBezTo>
                    <a:cubicBezTo>
                      <a:pt x="4651" y="154596"/>
                      <a:pt x="6511" y="154596"/>
                      <a:pt x="8372" y="154224"/>
                    </a:cubicBezTo>
                    <a:cubicBezTo>
                      <a:pt x="16929" y="153107"/>
                      <a:pt x="25487" y="153107"/>
                      <a:pt x="34044" y="153480"/>
                    </a:cubicBezTo>
                    <a:cubicBezTo>
                      <a:pt x="43346" y="85763"/>
                      <a:pt x="101389" y="33672"/>
                      <a:pt x="170966" y="33672"/>
                    </a:cubicBezTo>
                    <a:cubicBezTo>
                      <a:pt x="246869" y="33672"/>
                      <a:pt x="309004" y="95436"/>
                      <a:pt x="309004" y="171711"/>
                    </a:cubicBezTo>
                    <a:cubicBezTo>
                      <a:pt x="309004" y="240916"/>
                      <a:pt x="257659" y="298587"/>
                      <a:pt x="191058" y="308261"/>
                    </a:cubicBezTo>
                    <a:cubicBezTo>
                      <a:pt x="191802" y="318679"/>
                      <a:pt x="191058" y="329097"/>
                      <a:pt x="189942" y="339515"/>
                    </a:cubicBezTo>
                    <a:cubicBezTo>
                      <a:pt x="274402" y="330214"/>
                      <a:pt x="340258" y="258404"/>
                      <a:pt x="340258" y="171711"/>
                    </a:cubicBezTo>
                    <a:cubicBezTo>
                      <a:pt x="339886" y="78321"/>
                      <a:pt x="264356" y="2791"/>
                      <a:pt x="170966" y="2791"/>
                    </a:cubicBezTo>
                    <a:close/>
                  </a:path>
                </a:pathLst>
              </a:custGeom>
              <a:solidFill>
                <a:schemeClr val="accent1"/>
              </a:solidFill>
              <a:ln w="9525" cap="flat">
                <a:noFill/>
                <a:prstDash val="solid"/>
                <a:miter/>
              </a:ln>
            </p:spPr>
            <p:txBody>
              <a:bodyPr rtlCol="0" anchor="ctr"/>
              <a:lstStyle/>
              <a:p>
                <a:endParaRPr lang="en-US" sz="1519" dirty="0"/>
              </a:p>
            </p:txBody>
          </p:sp>
          <p:pic>
            <p:nvPicPr>
              <p:cNvPr id="94" name="Graphic 93">
                <a:extLst>
                  <a:ext uri="{FF2B5EF4-FFF2-40B4-BE49-F238E27FC236}">
                    <a16:creationId xmlns:a16="http://schemas.microsoft.com/office/drawing/2014/main" id="{AF390E23-94B4-438E-83F5-7C63E7542581}"/>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1" b="44154"/>
              <a:stretch/>
            </p:blipFill>
            <p:spPr>
              <a:xfrm>
                <a:off x="4303112" y="2906538"/>
                <a:ext cx="476250" cy="332450"/>
              </a:xfrm>
              <a:prstGeom prst="rect">
                <a:avLst/>
              </a:prstGeom>
            </p:spPr>
          </p:pic>
        </p:grpSp>
      </p:grpSp>
      <p:sp>
        <p:nvSpPr>
          <p:cNvPr id="18" name="Rectangle 17">
            <a:extLst>
              <a:ext uri="{FF2B5EF4-FFF2-40B4-BE49-F238E27FC236}">
                <a16:creationId xmlns:a16="http://schemas.microsoft.com/office/drawing/2014/main" id="{74497B14-46A3-4D30-BAE7-AE8B4D12313C}"/>
              </a:ext>
            </a:extLst>
          </p:cNvPr>
          <p:cNvSpPr/>
          <p:nvPr/>
        </p:nvSpPr>
        <p:spPr>
          <a:xfrm>
            <a:off x="3395513" y="645314"/>
            <a:ext cx="4875530" cy="326115"/>
          </a:xfrm>
          <a:prstGeom prst="rect">
            <a:avLst/>
          </a:prstGeom>
        </p:spPr>
        <p:txBody>
          <a:bodyPr>
            <a:spAutoFit/>
          </a:bodyPr>
          <a:lstStyle/>
          <a:p>
            <a:r>
              <a:rPr lang="en-US" sz="1519" dirty="0">
                <a:solidFill>
                  <a:srgbClr val="FFFFFF"/>
                </a:solidFill>
              </a:rPr>
              <a:t>Data Control</a:t>
            </a:r>
            <a:r>
              <a:rPr lang="en-US" sz="1519" dirty="0">
                <a:solidFill>
                  <a:schemeClr val="bg1"/>
                </a:solidFill>
              </a:rPr>
              <a:t>. Cost Efficiency. Business Continuity. </a:t>
            </a:r>
          </a:p>
        </p:txBody>
      </p:sp>
      <p:pic>
        <p:nvPicPr>
          <p:cNvPr id="45" name="Graphic 44">
            <a:extLst>
              <a:ext uri="{FF2B5EF4-FFF2-40B4-BE49-F238E27FC236}">
                <a16:creationId xmlns:a16="http://schemas.microsoft.com/office/drawing/2014/main" id="{077C5D38-B2EF-604A-AC29-C58D853CEF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24266" y="561481"/>
            <a:ext cx="493777" cy="493777"/>
          </a:xfrm>
          <a:prstGeom prst="rect">
            <a:avLst/>
          </a:prstGeom>
        </p:spPr>
      </p:pic>
    </p:spTree>
    <p:extLst>
      <p:ext uri="{BB962C8B-B14F-4D97-AF65-F5344CB8AC3E}">
        <p14:creationId xmlns:p14="http://schemas.microsoft.com/office/powerpoint/2010/main" val="210224425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CB82036-5ACB-214A-B347-9445814C2F01}"/>
              </a:ext>
            </a:extLst>
          </p:cNvPr>
          <p:cNvSpPr>
            <a:spLocks noGrp="1"/>
          </p:cNvSpPr>
          <p:nvPr>
            <p:ph sz="quarter" idx="15"/>
          </p:nvPr>
        </p:nvSpPr>
        <p:spPr/>
        <p:txBody>
          <a:bodyPr anchor="ctr"/>
          <a:lstStyle/>
          <a:p>
            <a:r>
              <a:rPr lang="en-US" dirty="0">
                <a:solidFill>
                  <a:srgbClr val="000000"/>
                </a:solidFill>
              </a:rPr>
              <a:t>Cloud Volumes ONTAP</a:t>
            </a:r>
            <a:r>
              <a:rPr lang="en-US" dirty="0"/>
              <a:t> is a full-fledged </a:t>
            </a:r>
            <a:r>
              <a:rPr lang="en-US" dirty="0">
                <a:solidFill>
                  <a:srgbClr val="000000"/>
                </a:solidFill>
              </a:rPr>
              <a:t>version</a:t>
            </a:r>
            <a:r>
              <a:rPr lang="en-US" dirty="0"/>
              <a:t> of ONTAP that is running natively in </a:t>
            </a:r>
            <a:r>
              <a:rPr lang="en-US" dirty="0">
                <a:solidFill>
                  <a:srgbClr val="000000"/>
                </a:solidFill>
              </a:rPr>
              <a:t>AWS</a:t>
            </a:r>
            <a:r>
              <a:rPr lang="en-US" dirty="0"/>
              <a:t> or Azure.</a:t>
            </a:r>
          </a:p>
          <a:p>
            <a:r>
              <a:rPr lang="en-US" dirty="0"/>
              <a:t>It consumes native cloud storage.</a:t>
            </a:r>
          </a:p>
          <a:p>
            <a:r>
              <a:rPr lang="en-US" dirty="0"/>
              <a:t>It enables a cloud-first strategy.</a:t>
            </a:r>
          </a:p>
          <a:p>
            <a:endParaRPr lang="en-US" dirty="0"/>
          </a:p>
        </p:txBody>
      </p:sp>
      <p:sp>
        <p:nvSpPr>
          <p:cNvPr id="4" name="Title 3"/>
          <p:cNvSpPr>
            <a:spLocks noGrp="1"/>
          </p:cNvSpPr>
          <p:nvPr>
            <p:ph type="title"/>
          </p:nvPr>
        </p:nvSpPr>
        <p:spPr/>
        <p:txBody>
          <a:bodyPr/>
          <a:lstStyle/>
          <a:p>
            <a:r>
              <a:rPr lang="en-US" dirty="0">
                <a:solidFill>
                  <a:srgbClr val="0067C5"/>
                </a:solidFill>
              </a:rPr>
              <a:t>Cloud Volumes ONTAP</a:t>
            </a:r>
            <a:endParaRPr lang="en-US" dirty="0">
              <a:solidFill>
                <a:srgbClr val="0067C5"/>
              </a:solidFill>
              <a:latin typeface="Arial" panose="020B0604020202020204" pitchFamily="34" charset="0"/>
            </a:endParaRPr>
          </a:p>
        </p:txBody>
      </p:sp>
      <p:sp>
        <p:nvSpPr>
          <p:cNvPr id="5" name="Text Placeholder 4"/>
          <p:cNvSpPr>
            <a:spLocks noGrp="1"/>
          </p:cNvSpPr>
          <p:nvPr>
            <p:ph type="body" idx="10"/>
          </p:nvPr>
        </p:nvSpPr>
        <p:spPr/>
        <p:txBody>
          <a:bodyPr/>
          <a:lstStyle/>
          <a:p>
            <a:r>
              <a:rPr lang="en-US" dirty="0"/>
              <a:t>What is it?</a:t>
            </a:r>
          </a:p>
        </p:txBody>
      </p:sp>
      <p:sp>
        <p:nvSpPr>
          <p:cNvPr id="3" name="Slide Number Placeholder 2">
            <a:extLst>
              <a:ext uri="{FF2B5EF4-FFF2-40B4-BE49-F238E27FC236}">
                <a16:creationId xmlns:a16="http://schemas.microsoft.com/office/drawing/2014/main" id="{7CB16F54-A155-9B4B-AADA-262561488C4F}"/>
              </a:ext>
            </a:extLst>
          </p:cNvPr>
          <p:cNvSpPr>
            <a:spLocks noGrp="1"/>
          </p:cNvSpPr>
          <p:nvPr>
            <p:ph type="sldNum" sz="quarter" idx="4"/>
          </p:nvPr>
        </p:nvSpPr>
        <p:spPr/>
        <p:txBody>
          <a:bodyPr/>
          <a:lstStyle/>
          <a:p>
            <a:fld id="{B071A5F3-A4FF-4CEE-8215-C08835B585C1}" type="slidenum">
              <a:rPr lang="en-US" smtClean="0"/>
              <a:pPr/>
              <a:t>21</a:t>
            </a:fld>
            <a:endParaRPr lang="en-US" dirty="0"/>
          </a:p>
        </p:txBody>
      </p:sp>
      <p:sp>
        <p:nvSpPr>
          <p:cNvPr id="15" name="Text Placeholder 14">
            <a:extLst>
              <a:ext uri="{FF2B5EF4-FFF2-40B4-BE49-F238E27FC236}">
                <a16:creationId xmlns:a16="http://schemas.microsoft.com/office/drawing/2014/main" id="{0F196E92-F684-CB45-97C2-489FD15F8A63}"/>
              </a:ext>
            </a:extLst>
          </p:cNvPr>
          <p:cNvSpPr>
            <a:spLocks noGrp="1"/>
          </p:cNvSpPr>
          <p:nvPr>
            <p:ph type="body" sz="quarter" idx="16"/>
          </p:nvPr>
        </p:nvSpPr>
        <p:spPr/>
        <p:txBody>
          <a:bodyPr/>
          <a:lstStyle/>
          <a:p>
            <a:endParaRPr lang="en-US"/>
          </a:p>
        </p:txBody>
      </p:sp>
      <p:sp>
        <p:nvSpPr>
          <p:cNvPr id="2" name="Footer Placeholder 1"/>
          <p:cNvSpPr>
            <a:spLocks noGrp="1"/>
          </p:cNvSpPr>
          <p:nvPr>
            <p:ph type="ftr" sz="quarter" idx="3"/>
          </p:nvPr>
        </p:nvSpPr>
        <p:spPr/>
        <p:txBody>
          <a:bodyPr/>
          <a:lstStyle/>
          <a:p>
            <a:r>
              <a:rPr lang="en-US"/>
              <a:t>© 2019 NetApp, Inc. All rights reserved. </a:t>
            </a:r>
            <a:endParaRPr lang="en-US" dirty="0"/>
          </a:p>
        </p:txBody>
      </p:sp>
      <p:pic>
        <p:nvPicPr>
          <p:cNvPr id="16" name="Picture 15">
            <a:extLst>
              <a:ext uri="{FF2B5EF4-FFF2-40B4-BE49-F238E27FC236}">
                <a16:creationId xmlns:a16="http://schemas.microsoft.com/office/drawing/2014/main" id="{D19B4FD3-9B4B-CB40-9FA7-DF3DFEEF3AF6}"/>
              </a:ext>
            </a:extLst>
          </p:cNvPr>
          <p:cNvPicPr>
            <a:picLocks noChangeAspect="1"/>
          </p:cNvPicPr>
          <p:nvPr/>
        </p:nvPicPr>
        <p:blipFill>
          <a:blip r:embed="rId3"/>
          <a:stretch>
            <a:fillRect/>
          </a:stretch>
        </p:blipFill>
        <p:spPr>
          <a:xfrm>
            <a:off x="5453285" y="3463598"/>
            <a:ext cx="2854850" cy="825052"/>
          </a:xfrm>
          <a:prstGeom prst="rect">
            <a:avLst/>
          </a:prstGeom>
        </p:spPr>
      </p:pic>
      <p:pic>
        <p:nvPicPr>
          <p:cNvPr id="17" name="Picture 16">
            <a:extLst>
              <a:ext uri="{FF2B5EF4-FFF2-40B4-BE49-F238E27FC236}">
                <a16:creationId xmlns:a16="http://schemas.microsoft.com/office/drawing/2014/main" id="{EE1203A8-FC32-C243-939E-F8C27FCAD313}"/>
              </a:ext>
            </a:extLst>
          </p:cNvPr>
          <p:cNvPicPr>
            <a:picLocks noChangeAspect="1"/>
          </p:cNvPicPr>
          <p:nvPr/>
        </p:nvPicPr>
        <p:blipFill>
          <a:blip r:embed="rId4"/>
          <a:stretch>
            <a:fillRect/>
          </a:stretch>
        </p:blipFill>
        <p:spPr>
          <a:xfrm>
            <a:off x="6012820" y="1867965"/>
            <a:ext cx="1735780" cy="1037997"/>
          </a:xfrm>
          <a:prstGeom prst="rect">
            <a:avLst/>
          </a:prstGeom>
        </p:spPr>
      </p:pic>
    </p:spTree>
    <p:extLst>
      <p:ext uri="{BB962C8B-B14F-4D97-AF65-F5344CB8AC3E}">
        <p14:creationId xmlns:p14="http://schemas.microsoft.com/office/powerpoint/2010/main" val="1949598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D931C2-FC95-F847-A50C-659A1EBABE48}"/>
              </a:ext>
            </a:extLst>
          </p:cNvPr>
          <p:cNvSpPr>
            <a:spLocks noGrp="1"/>
          </p:cNvSpPr>
          <p:nvPr>
            <p:ph type="sldNum" sz="quarter" idx="4"/>
          </p:nvPr>
        </p:nvSpPr>
        <p:spPr/>
        <p:txBody>
          <a:bodyPr/>
          <a:lstStyle/>
          <a:p>
            <a:fld id="{92978B7E-5EBE-134C-B481-E4E8CA36F800}" type="slidenum">
              <a:rPr lang="en-US" smtClean="0"/>
              <a:pPr/>
              <a:t>22</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Cloud Volumes Service</a:t>
            </a:r>
          </a:p>
        </p:txBody>
      </p:sp>
      <p:sp>
        <p:nvSpPr>
          <p:cNvPr id="5" name="Text Placeholder 4">
            <a:extLst>
              <a:ext uri="{FF2B5EF4-FFF2-40B4-BE49-F238E27FC236}">
                <a16:creationId xmlns:a16="http://schemas.microsoft.com/office/drawing/2014/main" id="{9837036D-F9C7-064F-98E8-0257261EBF8C}"/>
              </a:ext>
            </a:extLst>
          </p:cNvPr>
          <p:cNvSpPr>
            <a:spLocks noGrp="1"/>
          </p:cNvSpPr>
          <p:nvPr>
            <p:ph type="body" sz="quarter" idx="10"/>
          </p:nvPr>
        </p:nvSpPr>
        <p:spPr/>
        <p:txBody>
          <a:bodyPr/>
          <a:lstStyle/>
          <a:p>
            <a:endParaRPr lang="en-US"/>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669842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93593D-6FAE-544E-942D-8AE6B3A2DC2D}"/>
              </a:ext>
            </a:extLst>
          </p:cNvPr>
          <p:cNvSpPr>
            <a:spLocks noGrp="1"/>
          </p:cNvSpPr>
          <p:nvPr>
            <p:ph type="sldNum" sz="quarter" idx="4"/>
          </p:nvPr>
        </p:nvSpPr>
        <p:spPr/>
        <p:txBody>
          <a:bodyPr/>
          <a:lstStyle/>
          <a:p>
            <a:fld id="{B071A5F3-A4FF-4CEE-8215-C08835B585C1}" type="slidenum">
              <a:rPr lang="en-US" smtClean="0">
                <a:solidFill>
                  <a:srgbClr val="898989"/>
                </a:solidFill>
              </a:rPr>
              <a:pPr/>
              <a:t>23</a:t>
            </a:fld>
            <a:endParaRPr lang="en-US" dirty="0">
              <a:solidFill>
                <a:srgbClr val="898989"/>
              </a:solidFill>
            </a:endParaRPr>
          </a:p>
        </p:txBody>
      </p:sp>
      <p:sp>
        <p:nvSpPr>
          <p:cNvPr id="10" name="Text Placeholder 9">
            <a:extLst>
              <a:ext uri="{FF2B5EF4-FFF2-40B4-BE49-F238E27FC236}">
                <a16:creationId xmlns:a16="http://schemas.microsoft.com/office/drawing/2014/main" id="{0FFA71AB-6DB2-134A-8DC6-57AF4C3D42F3}"/>
              </a:ext>
            </a:extLst>
          </p:cNvPr>
          <p:cNvSpPr>
            <a:spLocks noGrp="1"/>
          </p:cNvSpPr>
          <p:nvPr>
            <p:ph type="body" sz="quarter" idx="16"/>
          </p:nvPr>
        </p:nvSpPr>
        <p:spPr/>
        <p:txBody>
          <a:bodyPr/>
          <a:lstStyle/>
          <a:p>
            <a:endParaRPr lang="en-US"/>
          </a:p>
        </p:txBody>
      </p:sp>
      <p:sp>
        <p:nvSpPr>
          <p:cNvPr id="72" name="Footer Placeholder 4">
            <a:extLst>
              <a:ext uri="{FF2B5EF4-FFF2-40B4-BE49-F238E27FC236}">
                <a16:creationId xmlns:a16="http://schemas.microsoft.com/office/drawing/2014/main" id="{7B397ADF-3C05-4DCF-B91F-2D49633D6279}"/>
              </a:ext>
            </a:extLst>
          </p:cNvPr>
          <p:cNvSpPr>
            <a:spLocks noGrp="1"/>
          </p:cNvSpPr>
          <p:nvPr>
            <p:ph type="ftr" sz="quarter" idx="3"/>
          </p:nvPr>
        </p:nvSpPr>
        <p:spPr/>
        <p:txBody>
          <a:bodyPr/>
          <a:lstStyle/>
          <a:p>
            <a:r>
              <a:rPr lang="en-US">
                <a:solidFill>
                  <a:srgbClr val="9EA2A2"/>
                </a:solidFill>
              </a:rPr>
              <a:t>© 2019 NetApp, Inc. All rights reserved. </a:t>
            </a:r>
            <a:endParaRPr lang="en-US" dirty="0"/>
          </a:p>
        </p:txBody>
      </p:sp>
      <p:pic>
        <p:nvPicPr>
          <p:cNvPr id="37" name="Graphic 36">
            <a:extLst>
              <a:ext uri="{FF2B5EF4-FFF2-40B4-BE49-F238E27FC236}">
                <a16:creationId xmlns:a16="http://schemas.microsoft.com/office/drawing/2014/main" id="{DF20CB94-5DF4-4C07-B123-C1186355809B}"/>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1200"/>
          <a:stretch/>
        </p:blipFill>
        <p:spPr>
          <a:xfrm>
            <a:off x="2895639" y="2635051"/>
            <a:ext cx="371230" cy="365665"/>
          </a:xfrm>
          <a:prstGeom prst="rect">
            <a:avLst/>
          </a:prstGeom>
        </p:spPr>
      </p:pic>
      <p:pic>
        <p:nvPicPr>
          <p:cNvPr id="38" name="Graphic 37">
            <a:extLst>
              <a:ext uri="{FF2B5EF4-FFF2-40B4-BE49-F238E27FC236}">
                <a16:creationId xmlns:a16="http://schemas.microsoft.com/office/drawing/2014/main" id="{6B84E98C-F9EC-4FB0-92C4-6F4782AB1CF1}"/>
              </a:ext>
            </a:extLst>
          </p:cNvPr>
          <p:cNvPicPr>
            <a:picLocks noChangeAspect="1"/>
          </p:cNvPicPr>
          <p:nvPr/>
        </p:nvPicPr>
        <p:blipFill rotWithShape="1">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rcRect b="21923"/>
          <a:stretch/>
        </p:blipFill>
        <p:spPr>
          <a:xfrm>
            <a:off x="2856454" y="3388146"/>
            <a:ext cx="449600" cy="438798"/>
          </a:xfrm>
          <a:prstGeom prst="rect">
            <a:avLst/>
          </a:prstGeom>
        </p:spPr>
      </p:pic>
      <p:grpSp>
        <p:nvGrpSpPr>
          <p:cNvPr id="11" name="Group 10">
            <a:extLst>
              <a:ext uri="{FF2B5EF4-FFF2-40B4-BE49-F238E27FC236}">
                <a16:creationId xmlns:a16="http://schemas.microsoft.com/office/drawing/2014/main" id="{6B6A0377-06C6-E045-AE7E-3187F751733D}"/>
              </a:ext>
            </a:extLst>
          </p:cNvPr>
          <p:cNvGrpSpPr/>
          <p:nvPr/>
        </p:nvGrpSpPr>
        <p:grpSpPr>
          <a:xfrm>
            <a:off x="2916236" y="1896617"/>
            <a:ext cx="330036" cy="339424"/>
            <a:chOff x="12959278" y="2570058"/>
            <a:chExt cx="365665" cy="376067"/>
          </a:xfrm>
        </p:grpSpPr>
        <p:sp>
          <p:nvSpPr>
            <p:cNvPr id="45" name="Freeform: Shape 44">
              <a:extLst>
                <a:ext uri="{FF2B5EF4-FFF2-40B4-BE49-F238E27FC236}">
                  <a16:creationId xmlns:a16="http://schemas.microsoft.com/office/drawing/2014/main" id="{1384C2DF-0089-4087-A23A-55150ADD05FC}"/>
                </a:ext>
              </a:extLst>
            </p:cNvPr>
            <p:cNvSpPr/>
            <p:nvPr/>
          </p:nvSpPr>
          <p:spPr>
            <a:xfrm>
              <a:off x="12959278" y="2580460"/>
              <a:ext cx="365665" cy="365665"/>
            </a:xfrm>
            <a:custGeom>
              <a:avLst/>
              <a:gdLst>
                <a:gd name="connsiteX0" fmla="*/ 233172 w 256031"/>
                <a:gd name="connsiteY0" fmla="*/ 108814 h 252374"/>
                <a:gd name="connsiteX1" fmla="*/ 233172 w 256031"/>
                <a:gd name="connsiteY1" fmla="*/ 229514 h 252374"/>
                <a:gd name="connsiteX2" fmla="*/ 68580 w 256031"/>
                <a:gd name="connsiteY2" fmla="*/ 229514 h 252374"/>
                <a:gd name="connsiteX3" fmla="*/ 68580 w 256031"/>
                <a:gd name="connsiteY3" fmla="*/ 211226 h 252374"/>
                <a:gd name="connsiteX4" fmla="*/ 211226 w 256031"/>
                <a:gd name="connsiteY4" fmla="*/ 211226 h 252374"/>
                <a:gd name="connsiteX5" fmla="*/ 211226 w 256031"/>
                <a:gd name="connsiteY5" fmla="*/ 68580 h 252374"/>
                <a:gd name="connsiteX6" fmla="*/ 189281 w 256031"/>
                <a:gd name="connsiteY6" fmla="*/ 68580 h 252374"/>
                <a:gd name="connsiteX7" fmla="*/ 189281 w 256031"/>
                <a:gd name="connsiteY7" fmla="*/ 189281 h 252374"/>
                <a:gd name="connsiteX8" fmla="*/ 24689 w 256031"/>
                <a:gd name="connsiteY8" fmla="*/ 189281 h 252374"/>
                <a:gd name="connsiteX9" fmla="*/ 24689 w 256031"/>
                <a:gd name="connsiteY9" fmla="*/ 24689 h 252374"/>
                <a:gd name="connsiteX10" fmla="*/ 145389 w 256031"/>
                <a:gd name="connsiteY10" fmla="*/ 24689 h 252374"/>
                <a:gd name="connsiteX11" fmla="*/ 145389 w 256031"/>
                <a:gd name="connsiteY11" fmla="*/ 2743 h 252374"/>
                <a:gd name="connsiteX12" fmla="*/ 2743 w 256031"/>
                <a:gd name="connsiteY12" fmla="*/ 2743 h 252374"/>
                <a:gd name="connsiteX13" fmla="*/ 2743 w 256031"/>
                <a:gd name="connsiteY13" fmla="*/ 211226 h 252374"/>
                <a:gd name="connsiteX14" fmla="*/ 46634 w 256031"/>
                <a:gd name="connsiteY14" fmla="*/ 211226 h 252374"/>
                <a:gd name="connsiteX15" fmla="*/ 46634 w 256031"/>
                <a:gd name="connsiteY15" fmla="*/ 251460 h 252374"/>
                <a:gd name="connsiteX16" fmla="*/ 255117 w 256031"/>
                <a:gd name="connsiteY16" fmla="*/ 251460 h 252374"/>
                <a:gd name="connsiteX17" fmla="*/ 255117 w 256031"/>
                <a:gd name="connsiteY17" fmla="*/ 108814 h 252374"/>
                <a:gd name="connsiteX18" fmla="*/ 233172 w 256031"/>
                <a:gd name="connsiteY18" fmla="*/ 108814 h 25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6031" h="252374">
                  <a:moveTo>
                    <a:pt x="233172" y="108814"/>
                  </a:moveTo>
                  <a:lnTo>
                    <a:pt x="233172" y="229514"/>
                  </a:lnTo>
                  <a:lnTo>
                    <a:pt x="68580" y="229514"/>
                  </a:lnTo>
                  <a:lnTo>
                    <a:pt x="68580" y="211226"/>
                  </a:lnTo>
                  <a:lnTo>
                    <a:pt x="211226" y="211226"/>
                  </a:lnTo>
                  <a:lnTo>
                    <a:pt x="211226" y="68580"/>
                  </a:lnTo>
                  <a:lnTo>
                    <a:pt x="189281" y="68580"/>
                  </a:lnTo>
                  <a:lnTo>
                    <a:pt x="189281" y="189281"/>
                  </a:lnTo>
                  <a:lnTo>
                    <a:pt x="24689" y="189281"/>
                  </a:lnTo>
                  <a:lnTo>
                    <a:pt x="24689" y="24689"/>
                  </a:lnTo>
                  <a:lnTo>
                    <a:pt x="145389" y="24689"/>
                  </a:lnTo>
                  <a:lnTo>
                    <a:pt x="145389" y="2743"/>
                  </a:lnTo>
                  <a:lnTo>
                    <a:pt x="2743" y="2743"/>
                  </a:lnTo>
                  <a:lnTo>
                    <a:pt x="2743" y="211226"/>
                  </a:lnTo>
                  <a:lnTo>
                    <a:pt x="46634" y="211226"/>
                  </a:lnTo>
                  <a:lnTo>
                    <a:pt x="46634" y="251460"/>
                  </a:lnTo>
                  <a:lnTo>
                    <a:pt x="255117" y="251460"/>
                  </a:lnTo>
                  <a:lnTo>
                    <a:pt x="255117" y="108814"/>
                  </a:lnTo>
                  <a:lnTo>
                    <a:pt x="233172" y="108814"/>
                  </a:lnTo>
                  <a:close/>
                </a:path>
              </a:pathLst>
            </a:custGeom>
            <a:solidFill>
              <a:schemeClr val="accent1"/>
            </a:solidFill>
            <a:ln w="9525" cap="flat">
              <a:noFill/>
              <a:prstDash val="solid"/>
              <a:miter/>
            </a:ln>
          </p:spPr>
          <p:txBody>
            <a:bodyPr rtlCol="0" anchor="ctr"/>
            <a:lstStyle/>
            <a:p>
              <a:endParaRPr lang="en-US" sz="1519" dirty="0"/>
            </a:p>
          </p:txBody>
        </p:sp>
        <p:sp>
          <p:nvSpPr>
            <p:cNvPr id="47" name="Freeform: Shape 46">
              <a:extLst>
                <a:ext uri="{FF2B5EF4-FFF2-40B4-BE49-F238E27FC236}">
                  <a16:creationId xmlns:a16="http://schemas.microsoft.com/office/drawing/2014/main" id="{5B813887-E85D-47AF-A547-4A6878BAE418}"/>
                </a:ext>
              </a:extLst>
            </p:cNvPr>
            <p:cNvSpPr/>
            <p:nvPr/>
          </p:nvSpPr>
          <p:spPr>
            <a:xfrm>
              <a:off x="13033660" y="2570058"/>
              <a:ext cx="219399" cy="219399"/>
            </a:xfrm>
            <a:custGeom>
              <a:avLst/>
              <a:gdLst>
                <a:gd name="connsiteX0" fmla="*/ 17703 w 171907"/>
                <a:gd name="connsiteY0" fmla="*/ 69056 h 142646"/>
                <a:gd name="connsiteX1" fmla="*/ 2743 w 171907"/>
                <a:gd name="connsiteY1" fmla="*/ 85112 h 142646"/>
                <a:gd name="connsiteX2" fmla="*/ 61960 w 171907"/>
                <a:gd name="connsiteY2" fmla="*/ 140342 h 142646"/>
                <a:gd name="connsiteX3" fmla="*/ 170846 w 171907"/>
                <a:gd name="connsiteY3" fmla="*/ 17300 h 142646"/>
                <a:gd name="connsiteX4" fmla="*/ 154424 w 171907"/>
                <a:gd name="connsiteY4" fmla="*/ 2743 h 142646"/>
                <a:gd name="connsiteX5" fmla="*/ 60460 w 171907"/>
                <a:gd name="connsiteY5" fmla="*/ 108923 h 142646"/>
                <a:gd name="connsiteX6" fmla="*/ 17703 w 171907"/>
                <a:gd name="connsiteY6" fmla="*/ 69056 h 142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907" h="142646">
                  <a:moveTo>
                    <a:pt x="17703" y="69056"/>
                  </a:moveTo>
                  <a:lnTo>
                    <a:pt x="2743" y="85112"/>
                  </a:lnTo>
                  <a:lnTo>
                    <a:pt x="61960" y="140342"/>
                  </a:lnTo>
                  <a:lnTo>
                    <a:pt x="170846" y="17300"/>
                  </a:lnTo>
                  <a:lnTo>
                    <a:pt x="154424" y="2743"/>
                  </a:lnTo>
                  <a:lnTo>
                    <a:pt x="60460" y="108923"/>
                  </a:lnTo>
                  <a:lnTo>
                    <a:pt x="17703" y="69056"/>
                  </a:lnTo>
                  <a:close/>
                </a:path>
              </a:pathLst>
            </a:custGeom>
            <a:solidFill>
              <a:schemeClr val="accent1"/>
            </a:solidFill>
            <a:ln w="9525" cap="flat">
              <a:noFill/>
              <a:prstDash val="solid"/>
              <a:miter/>
            </a:ln>
          </p:spPr>
          <p:txBody>
            <a:bodyPr rtlCol="0" anchor="ctr"/>
            <a:lstStyle/>
            <a:p>
              <a:endParaRPr lang="en-US" sz="1519" dirty="0"/>
            </a:p>
          </p:txBody>
        </p:sp>
      </p:grpSp>
      <p:sp>
        <p:nvSpPr>
          <p:cNvPr id="32" name="Rectangle 31">
            <a:extLst>
              <a:ext uri="{FF2B5EF4-FFF2-40B4-BE49-F238E27FC236}">
                <a16:creationId xmlns:a16="http://schemas.microsoft.com/office/drawing/2014/main" id="{68F7A89D-0BB8-2B4D-8364-72EEF526427B}"/>
              </a:ext>
            </a:extLst>
          </p:cNvPr>
          <p:cNvSpPr/>
          <p:nvPr/>
        </p:nvSpPr>
        <p:spPr>
          <a:xfrm>
            <a:off x="0" y="-29138"/>
            <a:ext cx="9756775" cy="143940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3" name="TextBox 32">
            <a:extLst>
              <a:ext uri="{FF2B5EF4-FFF2-40B4-BE49-F238E27FC236}">
                <a16:creationId xmlns:a16="http://schemas.microsoft.com/office/drawing/2014/main" id="{2E8B8540-EC54-DF4D-B47F-012D9508B403}"/>
              </a:ext>
            </a:extLst>
          </p:cNvPr>
          <p:cNvSpPr txBox="1"/>
          <p:nvPr/>
        </p:nvSpPr>
        <p:spPr>
          <a:xfrm>
            <a:off x="350724" y="408672"/>
            <a:ext cx="1486618" cy="367368"/>
          </a:xfrm>
          <a:prstGeom prst="rect">
            <a:avLst/>
          </a:prstGeom>
        </p:spPr>
        <p:txBody>
          <a:bodyPr vert="horz" wrap="none" lIns="73114" tIns="36557" rIns="73114" bIns="36557" rtlCol="0" anchor="t">
            <a:noAutofit/>
          </a:bodyPr>
          <a:lstStyle/>
          <a:p>
            <a:pPr defTabSz="731082">
              <a:lnSpc>
                <a:spcPct val="95000"/>
              </a:lnSpc>
              <a:spcBef>
                <a:spcPts val="320"/>
              </a:spcBef>
              <a:spcAft>
                <a:spcPts val="160"/>
              </a:spcAft>
              <a:buClr>
                <a:srgbClr val="0067C5"/>
              </a:buClr>
              <a:defRPr/>
            </a:pPr>
            <a:endParaRPr lang="en-US" sz="2238" dirty="0">
              <a:solidFill>
                <a:prstClr val="white"/>
              </a:solidFill>
            </a:endParaRPr>
          </a:p>
        </p:txBody>
      </p:sp>
      <p:sp>
        <p:nvSpPr>
          <p:cNvPr id="34" name="Rectangle 33">
            <a:extLst>
              <a:ext uri="{FF2B5EF4-FFF2-40B4-BE49-F238E27FC236}">
                <a16:creationId xmlns:a16="http://schemas.microsoft.com/office/drawing/2014/main" id="{97651E0C-4615-B140-B152-F7D5115B40F7}"/>
              </a:ext>
            </a:extLst>
          </p:cNvPr>
          <p:cNvSpPr/>
          <p:nvPr/>
        </p:nvSpPr>
        <p:spPr>
          <a:xfrm>
            <a:off x="323950" y="1011420"/>
            <a:ext cx="1685667" cy="313612"/>
          </a:xfrm>
          <a:prstGeom prst="rect">
            <a:avLst/>
          </a:prstGeom>
        </p:spPr>
        <p:txBody>
          <a:bodyPr wrap="square">
            <a:spAutoFit/>
          </a:bodyPr>
          <a:lstStyle/>
          <a:p>
            <a:pPr lvl="0" algn="ctr">
              <a:defRPr/>
            </a:pPr>
            <a:endParaRPr lang="en-US" sz="1438" dirty="0">
              <a:solidFill>
                <a:prstClr val="black"/>
              </a:solidFill>
            </a:endParaRPr>
          </a:p>
        </p:txBody>
      </p:sp>
      <p:grpSp>
        <p:nvGrpSpPr>
          <p:cNvPr id="35" name="Group 34">
            <a:extLst>
              <a:ext uri="{FF2B5EF4-FFF2-40B4-BE49-F238E27FC236}">
                <a16:creationId xmlns:a16="http://schemas.microsoft.com/office/drawing/2014/main" id="{AC608156-3608-EF4D-9DF2-E6162ED42AA4}"/>
              </a:ext>
            </a:extLst>
          </p:cNvPr>
          <p:cNvGrpSpPr/>
          <p:nvPr/>
        </p:nvGrpSpPr>
        <p:grpSpPr>
          <a:xfrm>
            <a:off x="211138" y="407904"/>
            <a:ext cx="2421121" cy="4698755"/>
            <a:chOff x="659491" y="509120"/>
            <a:chExt cx="3027189" cy="5874974"/>
          </a:xfrm>
        </p:grpSpPr>
        <p:sp>
          <p:nvSpPr>
            <p:cNvPr id="36" name="Rectangle 35">
              <a:extLst>
                <a:ext uri="{FF2B5EF4-FFF2-40B4-BE49-F238E27FC236}">
                  <a16:creationId xmlns:a16="http://schemas.microsoft.com/office/drawing/2014/main" id="{11A804A8-F939-4443-8E67-D9EB1ACF50B1}"/>
                </a:ext>
              </a:extLst>
            </p:cNvPr>
            <p:cNvSpPr/>
            <p:nvPr/>
          </p:nvSpPr>
          <p:spPr>
            <a:xfrm>
              <a:off x="659491" y="509120"/>
              <a:ext cx="3027189" cy="58749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219399" rIns="73133" bIns="36566" numCol="1" spcCol="0" rtlCol="0" fromWordArt="0" anchor="t" anchorCtr="0" forceAA="0" compatLnSpc="1">
              <a:prstTxWarp prst="textNoShape">
                <a:avLst/>
              </a:prstTxWarp>
              <a:noAutofit/>
            </a:bodyPr>
            <a:lstStyle/>
            <a:p>
              <a:pPr algn="ctr" defTabSz="731082">
                <a:lnSpc>
                  <a:spcPct val="95000"/>
                </a:lnSpc>
                <a:spcBef>
                  <a:spcPts val="320"/>
                </a:spcBef>
                <a:spcAft>
                  <a:spcPts val="160"/>
                </a:spcAft>
                <a:buClr>
                  <a:srgbClr val="0067C5"/>
                </a:buClr>
                <a:defRPr/>
              </a:pPr>
              <a:r>
                <a:rPr lang="en-US" sz="2559" dirty="0">
                  <a:solidFill>
                    <a:srgbClr val="0067C5"/>
                  </a:solidFill>
                </a:rPr>
                <a:t>Cloud Volumes Service</a:t>
              </a:r>
              <a:endParaRPr lang="en-US" sz="2559" dirty="0">
                <a:solidFill>
                  <a:srgbClr val="0067C5"/>
                </a:solidFill>
                <a:latin typeface="Arial" panose="020B0604020202020204" pitchFamily="34" charset="0"/>
              </a:endParaRPr>
            </a:p>
          </p:txBody>
        </p:sp>
        <p:cxnSp>
          <p:nvCxnSpPr>
            <p:cNvPr id="39" name="Straight Connector 38">
              <a:extLst>
                <a:ext uri="{FF2B5EF4-FFF2-40B4-BE49-F238E27FC236}">
                  <a16:creationId xmlns:a16="http://schemas.microsoft.com/office/drawing/2014/main" id="{47DB1026-961B-8F45-86AD-D2DC32CAA130}"/>
                </a:ext>
              </a:extLst>
            </p:cNvPr>
            <p:cNvCxnSpPr>
              <a:cxnSpLocks/>
            </p:cNvCxnSpPr>
            <p:nvPr/>
          </p:nvCxnSpPr>
          <p:spPr>
            <a:xfrm flipH="1">
              <a:off x="1029787" y="1802132"/>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488DA98-E509-1F41-80D3-082B9F481380}"/>
                </a:ext>
              </a:extLst>
            </p:cNvPr>
            <p:cNvSpPr/>
            <p:nvPr/>
          </p:nvSpPr>
          <p:spPr>
            <a:xfrm>
              <a:off x="851078" y="1926788"/>
              <a:ext cx="2647995" cy="2001069"/>
            </a:xfrm>
            <a:prstGeom prst="rect">
              <a:avLst/>
            </a:prstGeom>
          </p:spPr>
          <p:txBody>
            <a:bodyPr wrap="square">
              <a:spAutoFit/>
            </a:bodyPr>
            <a:lstStyle/>
            <a:p>
              <a:pPr lvl="0" algn="ctr">
                <a:defRPr/>
              </a:pPr>
              <a:r>
                <a:rPr lang="en-US" sz="1400" dirty="0">
                  <a:solidFill>
                    <a:schemeClr val="tx1">
                      <a:lumMod val="65000"/>
                      <a:lumOff val="35000"/>
                    </a:schemeClr>
                  </a:solidFill>
                </a:rPr>
                <a:t>A </a:t>
              </a:r>
              <a:r>
                <a:rPr lang="en-US" sz="1400" dirty="0">
                  <a:solidFill>
                    <a:srgbClr val="595959"/>
                  </a:solidFill>
                </a:rPr>
                <a:t>fully managed</a:t>
              </a:r>
              <a:r>
                <a:rPr lang="en-US" sz="1400" dirty="0">
                  <a:solidFill>
                    <a:schemeClr val="tx1">
                      <a:lumMod val="65000"/>
                      <a:lumOff val="35000"/>
                    </a:schemeClr>
                  </a:solidFill>
                </a:rPr>
                <a:t>, </a:t>
              </a:r>
              <a:r>
                <a:rPr lang="en-US" sz="1400" dirty="0">
                  <a:solidFill>
                    <a:srgbClr val="595959"/>
                  </a:solidFill>
                </a:rPr>
                <a:t>API-driven</a:t>
              </a:r>
              <a:r>
                <a:rPr lang="en-US" sz="1400" dirty="0">
                  <a:solidFill>
                    <a:schemeClr val="tx1">
                      <a:lumMod val="65000"/>
                      <a:lumOff val="35000"/>
                    </a:schemeClr>
                  </a:solidFill>
                </a:rPr>
                <a:t> cloud-native file storage service that enables application deployment in the cloud and speeds application development</a:t>
              </a:r>
            </a:p>
          </p:txBody>
        </p:sp>
        <p:sp>
          <p:nvSpPr>
            <p:cNvPr id="42" name="TextBox 41">
              <a:extLst>
                <a:ext uri="{FF2B5EF4-FFF2-40B4-BE49-F238E27FC236}">
                  <a16:creationId xmlns:a16="http://schemas.microsoft.com/office/drawing/2014/main" id="{075183FF-92C7-6245-9FA2-8BDEEFD14397}"/>
                </a:ext>
              </a:extLst>
            </p:cNvPr>
            <p:cNvSpPr txBox="1"/>
            <p:nvPr/>
          </p:nvSpPr>
          <p:spPr>
            <a:xfrm>
              <a:off x="734639" y="4209553"/>
              <a:ext cx="2952039" cy="1963408"/>
            </a:xfrm>
            <a:prstGeom prst="rect">
              <a:avLst/>
            </a:prstGeom>
          </p:spPr>
          <p:txBody>
            <a:bodyPr vert="horz" wrap="square" lIns="73133" tIns="36566" rIns="73133" bIns="36566" rtlCol="0" anchor="t">
              <a:noAutofit/>
            </a:bodyPr>
            <a:lstStyle/>
            <a:p>
              <a:pPr defTabSz="731301">
                <a:lnSpc>
                  <a:spcPct val="95000"/>
                </a:lnSpc>
                <a:spcBef>
                  <a:spcPts val="320"/>
                </a:spcBef>
                <a:spcAft>
                  <a:spcPts val="960"/>
                </a:spcAft>
                <a:buClr>
                  <a:schemeClr val="accent1"/>
                </a:buClr>
              </a:pPr>
              <a:r>
                <a:rPr lang="en-US" sz="1200" dirty="0">
                  <a:solidFill>
                    <a:schemeClr val="accent1"/>
                  </a:solidFill>
                </a:rPr>
                <a:t>Best for:</a:t>
              </a:r>
              <a:endParaRPr lang="en-US" sz="1200" dirty="0">
                <a:solidFill>
                  <a:sysClr val="windowText" lastClr="000000"/>
                </a:solidFill>
              </a:endParaRPr>
            </a:p>
            <a:p>
              <a:pPr marL="139658" indent="-139658" defTabSz="731301">
                <a:lnSpc>
                  <a:spcPct val="95000"/>
                </a:lnSpc>
                <a:spcAft>
                  <a:spcPts val="600"/>
                </a:spcAft>
                <a:buClr>
                  <a:srgbClr val="0067C5"/>
                </a:buClr>
                <a:buFont typeface="Wingdings" panose="05000000000000000000" pitchFamily="2" charset="2"/>
                <a:buChar char="§"/>
                <a:defRPr/>
              </a:pPr>
              <a:r>
                <a:rPr lang="en-US" sz="1100" dirty="0">
                  <a:solidFill>
                    <a:schemeClr val="tx1">
                      <a:lumMod val="65000"/>
                      <a:lumOff val="35000"/>
                    </a:schemeClr>
                  </a:solidFill>
                </a:rPr>
                <a:t>File-based workloads that benefit from cloud services</a:t>
              </a:r>
            </a:p>
            <a:p>
              <a:pPr marL="139658" indent="-139658" defTabSz="731301">
                <a:lnSpc>
                  <a:spcPct val="95000"/>
                </a:lnSpc>
                <a:spcAft>
                  <a:spcPts val="600"/>
                </a:spcAft>
                <a:buClr>
                  <a:srgbClr val="0067C5"/>
                </a:buClr>
                <a:buFont typeface="Wingdings" panose="05000000000000000000" pitchFamily="2" charset="2"/>
                <a:buChar char="§"/>
                <a:defRPr/>
              </a:pPr>
              <a:r>
                <a:rPr lang="en-US" sz="1100" dirty="0">
                  <a:solidFill>
                    <a:schemeClr val="tx1">
                      <a:lumMod val="65000"/>
                      <a:lumOff val="35000"/>
                    </a:schemeClr>
                  </a:solidFill>
                </a:rPr>
                <a:t>Legacy applications that have not been moved to the cloud because of cloud limits</a:t>
              </a:r>
            </a:p>
            <a:p>
              <a:pPr marL="139658" indent="-139658" defTabSz="731301">
                <a:lnSpc>
                  <a:spcPct val="95000"/>
                </a:lnSpc>
                <a:spcAft>
                  <a:spcPts val="600"/>
                </a:spcAft>
                <a:buClr>
                  <a:srgbClr val="0067C5"/>
                </a:buClr>
                <a:buFont typeface="Wingdings" panose="05000000000000000000" pitchFamily="2" charset="2"/>
                <a:buChar char="§"/>
                <a:defRPr/>
              </a:pPr>
              <a:r>
                <a:rPr lang="en-US" sz="1100" dirty="0">
                  <a:solidFill>
                    <a:schemeClr val="tx1">
                      <a:lumMod val="65000"/>
                      <a:lumOff val="35000"/>
                    </a:schemeClr>
                  </a:solidFill>
                </a:rPr>
                <a:t>Analytics workloads that require cloud storage</a:t>
              </a:r>
              <a:endParaRPr lang="en-US" sz="900" dirty="0">
                <a:solidFill>
                  <a:schemeClr val="tx1">
                    <a:lumMod val="65000"/>
                    <a:lumOff val="35000"/>
                  </a:schemeClr>
                </a:solidFill>
              </a:endParaRPr>
            </a:p>
          </p:txBody>
        </p:sp>
        <p:cxnSp>
          <p:nvCxnSpPr>
            <p:cNvPr id="46" name="Straight Connector 45">
              <a:extLst>
                <a:ext uri="{FF2B5EF4-FFF2-40B4-BE49-F238E27FC236}">
                  <a16:creationId xmlns:a16="http://schemas.microsoft.com/office/drawing/2014/main" id="{8543E17F-F0F1-A54C-B704-9E5C615F991B}"/>
                </a:ext>
              </a:extLst>
            </p:cNvPr>
            <p:cNvCxnSpPr>
              <a:cxnSpLocks/>
            </p:cNvCxnSpPr>
            <p:nvPr/>
          </p:nvCxnSpPr>
          <p:spPr>
            <a:xfrm flipH="1">
              <a:off x="1029787" y="4032296"/>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5756E1AF-F346-F049-A7E4-30B66F5A2D02}"/>
              </a:ext>
            </a:extLst>
          </p:cNvPr>
          <p:cNvSpPr/>
          <p:nvPr/>
        </p:nvSpPr>
        <p:spPr>
          <a:xfrm>
            <a:off x="3298176" y="3367480"/>
            <a:ext cx="6309360" cy="480131"/>
          </a:xfrm>
          <a:prstGeom prst="rect">
            <a:avLst/>
          </a:prstGeom>
        </p:spPr>
        <p:txBody>
          <a:bodyPr wrap="square">
            <a:spAutoFit/>
          </a:bodyPr>
          <a:lstStyle/>
          <a:p>
            <a:pPr lvl="0">
              <a:defRPr/>
            </a:pPr>
            <a:r>
              <a:rPr lang="en-US" sz="1400" b="1" dirty="0"/>
              <a:t>Secure and protect data</a:t>
            </a:r>
          </a:p>
          <a:p>
            <a:pPr lvl="0">
              <a:defRPr/>
            </a:pPr>
            <a:r>
              <a:rPr lang="en-US" sz="1120" dirty="0">
                <a:solidFill>
                  <a:schemeClr val="tx1">
                    <a:lumMod val="50000"/>
                    <a:lumOff val="50000"/>
                  </a:schemeClr>
                </a:solidFill>
              </a:rPr>
              <a:t>No application performance effect</a:t>
            </a:r>
          </a:p>
        </p:txBody>
      </p:sp>
      <p:sp>
        <p:nvSpPr>
          <p:cNvPr id="53" name="Rectangle 52">
            <a:extLst>
              <a:ext uri="{FF2B5EF4-FFF2-40B4-BE49-F238E27FC236}">
                <a16:creationId xmlns:a16="http://schemas.microsoft.com/office/drawing/2014/main" id="{163D9D7D-55D0-E24D-A6A7-C866E23DD1D8}"/>
              </a:ext>
            </a:extLst>
          </p:cNvPr>
          <p:cNvSpPr/>
          <p:nvPr/>
        </p:nvSpPr>
        <p:spPr>
          <a:xfrm>
            <a:off x="3298176" y="2602740"/>
            <a:ext cx="6308897" cy="480131"/>
          </a:xfrm>
          <a:prstGeom prst="rect">
            <a:avLst/>
          </a:prstGeom>
        </p:spPr>
        <p:txBody>
          <a:bodyPr wrap="square">
            <a:spAutoFit/>
          </a:bodyPr>
          <a:lstStyle/>
          <a:p>
            <a:pPr>
              <a:defRPr/>
            </a:pPr>
            <a:r>
              <a:rPr lang="en-US" sz="1400" b="1" dirty="0"/>
              <a:t>Acquire a subscription</a:t>
            </a:r>
          </a:p>
          <a:p>
            <a:pPr>
              <a:defRPr/>
            </a:pPr>
            <a:r>
              <a:rPr lang="en-US" sz="1120" dirty="0">
                <a:solidFill>
                  <a:schemeClr val="tx1">
                    <a:lumMod val="50000"/>
                    <a:lumOff val="50000"/>
                  </a:schemeClr>
                </a:solidFill>
              </a:rPr>
              <a:t>To shift expense from capital expenditures (capex) to operational expenditures (</a:t>
            </a:r>
            <a:r>
              <a:rPr lang="en-US" sz="1120" dirty="0" err="1">
                <a:solidFill>
                  <a:schemeClr val="tx1">
                    <a:lumMod val="50000"/>
                    <a:lumOff val="50000"/>
                  </a:schemeClr>
                </a:solidFill>
              </a:rPr>
              <a:t>opex</a:t>
            </a:r>
            <a:r>
              <a:rPr lang="en-US" sz="1120" dirty="0">
                <a:solidFill>
                  <a:schemeClr val="tx1">
                    <a:lumMod val="50000"/>
                    <a:lumOff val="50000"/>
                  </a:schemeClr>
                </a:solidFill>
              </a:rPr>
              <a:t>)</a:t>
            </a:r>
          </a:p>
        </p:txBody>
      </p:sp>
      <p:sp>
        <p:nvSpPr>
          <p:cNvPr id="55" name="Rectangle 54">
            <a:extLst>
              <a:ext uri="{FF2B5EF4-FFF2-40B4-BE49-F238E27FC236}">
                <a16:creationId xmlns:a16="http://schemas.microsoft.com/office/drawing/2014/main" id="{F39DE1BE-063E-784E-AB43-941DD1CE2135}"/>
              </a:ext>
            </a:extLst>
          </p:cNvPr>
          <p:cNvSpPr/>
          <p:nvPr/>
        </p:nvSpPr>
        <p:spPr>
          <a:xfrm>
            <a:off x="3298176" y="1826768"/>
            <a:ext cx="6309360" cy="480131"/>
          </a:xfrm>
          <a:prstGeom prst="rect">
            <a:avLst/>
          </a:prstGeom>
        </p:spPr>
        <p:txBody>
          <a:bodyPr wrap="square">
            <a:spAutoFit/>
          </a:bodyPr>
          <a:lstStyle/>
          <a:p>
            <a:pPr>
              <a:defRPr/>
            </a:pPr>
            <a:r>
              <a:rPr lang="en-US" sz="1400" b="1" dirty="0"/>
              <a:t>Deploy any workload that requires file services in the cloud</a:t>
            </a:r>
          </a:p>
          <a:p>
            <a:pPr>
              <a:defRPr/>
            </a:pPr>
            <a:r>
              <a:rPr lang="en-US" sz="1120" dirty="0">
                <a:solidFill>
                  <a:schemeClr val="tx1">
                    <a:lumMod val="50000"/>
                    <a:lumOff val="50000"/>
                  </a:schemeClr>
                </a:solidFill>
              </a:rPr>
              <a:t>Even legacy applications, maximum agility</a:t>
            </a:r>
          </a:p>
        </p:txBody>
      </p:sp>
      <p:sp>
        <p:nvSpPr>
          <p:cNvPr id="62" name="Rectangle 61">
            <a:extLst>
              <a:ext uri="{FF2B5EF4-FFF2-40B4-BE49-F238E27FC236}">
                <a16:creationId xmlns:a16="http://schemas.microsoft.com/office/drawing/2014/main" id="{E57A51F3-80A2-284F-B172-F6AF1126362A}"/>
              </a:ext>
            </a:extLst>
          </p:cNvPr>
          <p:cNvSpPr/>
          <p:nvPr/>
        </p:nvSpPr>
        <p:spPr>
          <a:xfrm>
            <a:off x="3395513" y="645314"/>
            <a:ext cx="4875530" cy="326115"/>
          </a:xfrm>
          <a:prstGeom prst="rect">
            <a:avLst/>
          </a:prstGeom>
        </p:spPr>
        <p:txBody>
          <a:bodyPr>
            <a:spAutoFit/>
          </a:bodyPr>
          <a:lstStyle/>
          <a:p>
            <a:r>
              <a:rPr lang="en-US" sz="1519" dirty="0">
                <a:solidFill>
                  <a:srgbClr val="FFFFFF"/>
                </a:solidFill>
              </a:rPr>
              <a:t>Cloud-Native File Services</a:t>
            </a:r>
            <a:endParaRPr lang="en-US" sz="1519" dirty="0">
              <a:solidFill>
                <a:schemeClr val="bg1"/>
              </a:solidFill>
            </a:endParaRPr>
          </a:p>
        </p:txBody>
      </p:sp>
      <p:pic>
        <p:nvPicPr>
          <p:cNvPr id="69" name="Graphic 68">
            <a:extLst>
              <a:ext uri="{FF2B5EF4-FFF2-40B4-BE49-F238E27FC236}">
                <a16:creationId xmlns:a16="http://schemas.microsoft.com/office/drawing/2014/main" id="{968FA81A-BD01-C745-A475-9A2267A7AA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3306" y="562540"/>
            <a:ext cx="493776" cy="493776"/>
          </a:xfrm>
          <a:prstGeom prst="rect">
            <a:avLst/>
          </a:prstGeom>
        </p:spPr>
      </p:pic>
    </p:spTree>
    <p:extLst>
      <p:ext uri="{BB962C8B-B14F-4D97-AF65-F5344CB8AC3E}">
        <p14:creationId xmlns:p14="http://schemas.microsoft.com/office/powerpoint/2010/main" val="37297808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67C5"/>
                </a:solidFill>
              </a:rPr>
              <a:t>Cloud Volumes Service</a:t>
            </a:r>
            <a:endParaRPr lang="en-US" dirty="0">
              <a:solidFill>
                <a:srgbClr val="0067C5"/>
              </a:solidFill>
              <a:latin typeface="Arial" panose="020B0604020202020204" pitchFamily="34" charset="0"/>
            </a:endParaRPr>
          </a:p>
        </p:txBody>
      </p:sp>
      <p:sp>
        <p:nvSpPr>
          <p:cNvPr id="5" name="Text Placeholder 4"/>
          <p:cNvSpPr>
            <a:spLocks noGrp="1"/>
          </p:cNvSpPr>
          <p:nvPr>
            <p:ph type="body" idx="10"/>
          </p:nvPr>
        </p:nvSpPr>
        <p:spPr/>
        <p:txBody>
          <a:bodyPr/>
          <a:lstStyle/>
          <a:p>
            <a:r>
              <a:rPr lang="en-US" dirty="0"/>
              <a:t>Available in major hyperscalers</a:t>
            </a:r>
          </a:p>
        </p:txBody>
      </p:sp>
      <p:sp>
        <p:nvSpPr>
          <p:cNvPr id="3" name="Slide Number Placeholder 2">
            <a:extLst>
              <a:ext uri="{FF2B5EF4-FFF2-40B4-BE49-F238E27FC236}">
                <a16:creationId xmlns:a16="http://schemas.microsoft.com/office/drawing/2014/main" id="{5820B405-E512-1846-BBD0-63B71A670723}"/>
              </a:ext>
            </a:extLst>
          </p:cNvPr>
          <p:cNvSpPr>
            <a:spLocks noGrp="1"/>
          </p:cNvSpPr>
          <p:nvPr>
            <p:ph type="sldNum" sz="quarter" idx="4"/>
          </p:nvPr>
        </p:nvSpPr>
        <p:spPr/>
        <p:txBody>
          <a:bodyPr/>
          <a:lstStyle/>
          <a:p>
            <a:fld id="{B071A5F3-A4FF-4CEE-8215-C08835B585C1}" type="slidenum">
              <a:rPr lang="en-US" smtClean="0"/>
              <a:pPr/>
              <a:t>24</a:t>
            </a:fld>
            <a:endParaRPr lang="en-US" dirty="0"/>
          </a:p>
        </p:txBody>
      </p:sp>
      <p:sp>
        <p:nvSpPr>
          <p:cNvPr id="9" name="Text Placeholder 8">
            <a:extLst>
              <a:ext uri="{FF2B5EF4-FFF2-40B4-BE49-F238E27FC236}">
                <a16:creationId xmlns:a16="http://schemas.microsoft.com/office/drawing/2014/main" id="{2E096C56-623B-604E-AF2B-EAFAA8C725B5}"/>
              </a:ext>
            </a:extLst>
          </p:cNvPr>
          <p:cNvSpPr>
            <a:spLocks noGrp="1"/>
          </p:cNvSpPr>
          <p:nvPr>
            <p:ph type="body" sz="quarter" idx="16"/>
          </p:nvPr>
        </p:nvSpPr>
        <p:spPr/>
        <p:txBody>
          <a:bodyPr/>
          <a:lstStyle/>
          <a:p>
            <a:endParaRPr lang="en-US"/>
          </a:p>
        </p:txBody>
      </p:sp>
      <p:sp>
        <p:nvSpPr>
          <p:cNvPr id="2" name="Footer Placeholder 1"/>
          <p:cNvSpPr>
            <a:spLocks noGrp="1"/>
          </p:cNvSpPr>
          <p:nvPr>
            <p:ph type="ftr" sz="quarter" idx="3"/>
          </p:nvPr>
        </p:nvSpPr>
        <p:spPr/>
        <p:txBody>
          <a:bodyPr/>
          <a:lstStyle/>
          <a:p>
            <a:r>
              <a:rPr lang="en-US"/>
              <a:t>© 2019 NetApp, Inc. All rights reserved. </a:t>
            </a:r>
            <a:endParaRPr lang="en-US" dirty="0"/>
          </a:p>
        </p:txBody>
      </p:sp>
      <p:grpSp>
        <p:nvGrpSpPr>
          <p:cNvPr id="20" name="Group 19">
            <a:extLst>
              <a:ext uri="{FF2B5EF4-FFF2-40B4-BE49-F238E27FC236}">
                <a16:creationId xmlns:a16="http://schemas.microsoft.com/office/drawing/2014/main" id="{76F8C2B0-1468-224B-8E36-6A58A472C91B}"/>
              </a:ext>
            </a:extLst>
          </p:cNvPr>
          <p:cNvGrpSpPr/>
          <p:nvPr/>
        </p:nvGrpSpPr>
        <p:grpSpPr>
          <a:xfrm>
            <a:off x="5280091" y="1537044"/>
            <a:ext cx="3045682" cy="3172088"/>
            <a:chOff x="5280091" y="1879982"/>
            <a:chExt cx="3045682" cy="3172088"/>
          </a:xfrm>
        </p:grpSpPr>
        <p:sp>
          <p:nvSpPr>
            <p:cNvPr id="14" name="TextBox 13">
              <a:extLst>
                <a:ext uri="{FF2B5EF4-FFF2-40B4-BE49-F238E27FC236}">
                  <a16:creationId xmlns:a16="http://schemas.microsoft.com/office/drawing/2014/main" id="{E052FDED-07EF-412F-BA01-6B5F1BF4ABB4}"/>
                </a:ext>
              </a:extLst>
            </p:cNvPr>
            <p:cNvSpPr txBox="1"/>
            <p:nvPr/>
          </p:nvSpPr>
          <p:spPr>
            <a:xfrm>
              <a:off x="5499652" y="3765715"/>
              <a:ext cx="2584173" cy="1286355"/>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800" b="0" i="0" u="none" strike="noStrike" kern="1200" cap="none" spc="0" normalizeH="0" baseline="0" noProof="0" dirty="0">
                  <a:ln>
                    <a:noFill/>
                  </a:ln>
                  <a:solidFill>
                    <a:sysClr val="windowText" lastClr="000000"/>
                  </a:solidFill>
                  <a:effectLst/>
                  <a:uLnTx/>
                  <a:uFillTx/>
                  <a:latin typeface="+mn-lt"/>
                </a:rPr>
                <a:t>NetApp Cloud Volumes Service for Google Cloud Platform</a:t>
              </a:r>
            </a:p>
          </p:txBody>
        </p:sp>
        <p:pic>
          <p:nvPicPr>
            <p:cNvPr id="10" name="Picture 9">
              <a:extLst>
                <a:ext uri="{FF2B5EF4-FFF2-40B4-BE49-F238E27FC236}">
                  <a16:creationId xmlns:a16="http://schemas.microsoft.com/office/drawing/2014/main" id="{7598DA3F-3581-0E4B-A381-2269C0C2536D}"/>
                </a:ext>
              </a:extLst>
            </p:cNvPr>
            <p:cNvPicPr>
              <a:picLocks noChangeAspect="1"/>
            </p:cNvPicPr>
            <p:nvPr/>
          </p:nvPicPr>
          <p:blipFill>
            <a:blip r:embed="rId3"/>
            <a:stretch>
              <a:fillRect/>
            </a:stretch>
          </p:blipFill>
          <p:spPr>
            <a:xfrm>
              <a:off x="5280091" y="1879982"/>
              <a:ext cx="3045682" cy="1880708"/>
            </a:xfrm>
            <a:prstGeom prst="rect">
              <a:avLst/>
            </a:prstGeom>
          </p:spPr>
        </p:pic>
        <p:cxnSp>
          <p:nvCxnSpPr>
            <p:cNvPr id="12" name="Straight Connector 11">
              <a:extLst>
                <a:ext uri="{FF2B5EF4-FFF2-40B4-BE49-F238E27FC236}">
                  <a16:creationId xmlns:a16="http://schemas.microsoft.com/office/drawing/2014/main" id="{A5917AFE-C0E0-6345-83C0-E005C273053A}"/>
                </a:ext>
              </a:extLst>
            </p:cNvPr>
            <p:cNvCxnSpPr/>
            <p:nvPr/>
          </p:nvCxnSpPr>
          <p:spPr>
            <a:xfrm>
              <a:off x="5499652" y="3760690"/>
              <a:ext cx="2597426" cy="0"/>
            </a:xfrm>
            <a:prstGeom prst="line">
              <a:avLst/>
            </a:prstGeom>
            <a:ln>
              <a:solidFill>
                <a:schemeClr val="bg2">
                  <a:lumMod val="40000"/>
                  <a:lumOff val="60000"/>
                </a:schemeClr>
              </a:solidFill>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86F5FF65-0182-5B4D-AB25-D32267754DCA}"/>
              </a:ext>
            </a:extLst>
          </p:cNvPr>
          <p:cNvGrpSpPr/>
          <p:nvPr/>
        </p:nvGrpSpPr>
        <p:grpSpPr>
          <a:xfrm>
            <a:off x="1113183" y="1958399"/>
            <a:ext cx="2610678" cy="2750733"/>
            <a:chOff x="1113183" y="2301337"/>
            <a:chExt cx="2610678" cy="2750733"/>
          </a:xfrm>
        </p:grpSpPr>
        <p:pic>
          <p:nvPicPr>
            <p:cNvPr id="16" name="Picture 15">
              <a:extLst>
                <a:ext uri="{FF2B5EF4-FFF2-40B4-BE49-F238E27FC236}">
                  <a16:creationId xmlns:a16="http://schemas.microsoft.com/office/drawing/2014/main" id="{8F1AFFE2-B108-3F46-8412-F0A20D56B8E0}"/>
                </a:ext>
              </a:extLst>
            </p:cNvPr>
            <p:cNvPicPr>
              <a:picLocks noChangeAspect="1"/>
            </p:cNvPicPr>
            <p:nvPr/>
          </p:nvPicPr>
          <p:blipFill>
            <a:blip r:embed="rId4"/>
            <a:stretch>
              <a:fillRect/>
            </a:stretch>
          </p:blipFill>
          <p:spPr>
            <a:xfrm>
              <a:off x="1512578" y="2301337"/>
              <a:ext cx="1735780" cy="1037997"/>
            </a:xfrm>
            <a:prstGeom prst="rect">
              <a:avLst/>
            </a:prstGeom>
          </p:spPr>
        </p:pic>
        <p:cxnSp>
          <p:nvCxnSpPr>
            <p:cNvPr id="18" name="Straight Connector 17">
              <a:extLst>
                <a:ext uri="{FF2B5EF4-FFF2-40B4-BE49-F238E27FC236}">
                  <a16:creationId xmlns:a16="http://schemas.microsoft.com/office/drawing/2014/main" id="{FF6A5790-E9AF-7049-982F-BA8196B7AA31}"/>
                </a:ext>
              </a:extLst>
            </p:cNvPr>
            <p:cNvCxnSpPr/>
            <p:nvPr/>
          </p:nvCxnSpPr>
          <p:spPr>
            <a:xfrm>
              <a:off x="1126435" y="3760690"/>
              <a:ext cx="2597426" cy="0"/>
            </a:xfrm>
            <a:prstGeom prst="line">
              <a:avLst/>
            </a:prstGeom>
            <a:ln>
              <a:solidFill>
                <a:schemeClr val="bg2">
                  <a:lumMod val="40000"/>
                  <a:lumOff val="60000"/>
                </a:schemeClr>
              </a:solidFill>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2BF49B75-75CE-6A41-9E30-73449525C2C6}"/>
                </a:ext>
              </a:extLst>
            </p:cNvPr>
            <p:cNvSpPr txBox="1"/>
            <p:nvPr/>
          </p:nvSpPr>
          <p:spPr>
            <a:xfrm>
              <a:off x="1113183" y="3765715"/>
              <a:ext cx="2584173" cy="1286355"/>
            </a:xfrm>
            <a:prstGeom prst="rect">
              <a:avLst/>
            </a:prstGeom>
          </p:spPr>
          <p:txBody>
            <a:bodyPr vert="horz" wrap="square" lIns="91440" tIns="45720" rIns="91440" bIns="45720" rtlCol="0" anchor="ctr">
              <a:noAutofit/>
            </a:bodyPr>
            <a:lstStyle/>
            <a:p>
              <a:pPr algn="ctr">
                <a:lnSpc>
                  <a:spcPct val="95000"/>
                </a:lnSpc>
                <a:spcBef>
                  <a:spcPts val="400"/>
                </a:spcBef>
                <a:spcAft>
                  <a:spcPts val="200"/>
                </a:spcAft>
              </a:pPr>
              <a:r>
                <a:rPr lang="en-US" dirty="0">
                  <a:solidFill>
                    <a:sysClr val="windowText" lastClr="000000"/>
                  </a:solidFill>
                </a:rPr>
                <a:t>NetApp Cloud Volumes Service </a:t>
              </a:r>
              <a:r>
                <a:rPr lang="en-US" dirty="0">
                  <a:solidFill>
                    <a:srgbClr val="000000"/>
                  </a:solidFill>
                </a:rPr>
                <a:t>for</a:t>
              </a:r>
              <a:r>
                <a:rPr lang="en-US" dirty="0">
                  <a:solidFill>
                    <a:sysClr val="windowText" lastClr="000000"/>
                  </a:solidFill>
                </a:rPr>
                <a:t> </a:t>
              </a:r>
              <a:r>
                <a:rPr lang="en-US" dirty="0">
                  <a:solidFill>
                    <a:srgbClr val="000000"/>
                  </a:solidFill>
                </a:rPr>
                <a:t>AWS</a:t>
              </a:r>
              <a:endParaRPr lang="en-US" dirty="0">
                <a:solidFill>
                  <a:srgbClr val="000000"/>
                </a:solidFill>
                <a:latin typeface="Arial" panose="020B0604020202020204" pitchFamily="34" charset="0"/>
              </a:endParaRPr>
            </a:p>
          </p:txBody>
        </p:sp>
      </p:grpSp>
    </p:spTree>
    <p:extLst>
      <p:ext uri="{BB962C8B-B14F-4D97-AF65-F5344CB8AC3E}">
        <p14:creationId xmlns:p14="http://schemas.microsoft.com/office/powerpoint/2010/main" val="718755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File Services</a:t>
            </a:r>
          </a:p>
        </p:txBody>
      </p:sp>
      <p:sp>
        <p:nvSpPr>
          <p:cNvPr id="5" name="Text Placeholder 4"/>
          <p:cNvSpPr>
            <a:spLocks noGrp="1"/>
          </p:cNvSpPr>
          <p:nvPr>
            <p:ph type="body" idx="10"/>
          </p:nvPr>
        </p:nvSpPr>
        <p:spPr/>
        <p:txBody>
          <a:bodyPr/>
          <a:lstStyle/>
          <a:p>
            <a:r>
              <a:rPr lang="en-US" dirty="0"/>
              <a:t>In Microsoft Azure</a:t>
            </a:r>
          </a:p>
        </p:txBody>
      </p:sp>
      <p:sp>
        <p:nvSpPr>
          <p:cNvPr id="6" name="Slide Number Placeholder 5">
            <a:extLst>
              <a:ext uri="{FF2B5EF4-FFF2-40B4-BE49-F238E27FC236}">
                <a16:creationId xmlns:a16="http://schemas.microsoft.com/office/drawing/2014/main" id="{4AAF7E3A-56D5-3B4F-AB7F-75C1B454EEA4}"/>
              </a:ext>
            </a:extLst>
          </p:cNvPr>
          <p:cNvSpPr>
            <a:spLocks noGrp="1"/>
          </p:cNvSpPr>
          <p:nvPr>
            <p:ph type="sldNum" sz="quarter" idx="4"/>
          </p:nvPr>
        </p:nvSpPr>
        <p:spPr/>
        <p:txBody>
          <a:bodyPr/>
          <a:lstStyle/>
          <a:p>
            <a:fld id="{B071A5F3-A4FF-4CEE-8215-C08835B585C1}" type="slidenum">
              <a:rPr lang="en-US" smtClean="0"/>
              <a:pPr/>
              <a:t>25</a:t>
            </a:fld>
            <a:endParaRPr lang="en-US" dirty="0"/>
          </a:p>
        </p:txBody>
      </p:sp>
      <p:sp>
        <p:nvSpPr>
          <p:cNvPr id="9" name="Text Placeholder 8">
            <a:extLst>
              <a:ext uri="{FF2B5EF4-FFF2-40B4-BE49-F238E27FC236}">
                <a16:creationId xmlns:a16="http://schemas.microsoft.com/office/drawing/2014/main" id="{23A50A82-E173-BF40-8447-918296D57C74}"/>
              </a:ext>
            </a:extLst>
          </p:cNvPr>
          <p:cNvSpPr>
            <a:spLocks noGrp="1"/>
          </p:cNvSpPr>
          <p:nvPr>
            <p:ph type="body" sz="quarter" idx="16"/>
          </p:nvPr>
        </p:nvSpPr>
        <p:spPr/>
        <p:txBody>
          <a:bodyPr/>
          <a:lstStyle/>
          <a:p>
            <a:endParaRPr lang="en-US"/>
          </a:p>
        </p:txBody>
      </p:sp>
      <p:sp>
        <p:nvSpPr>
          <p:cNvPr id="2" name="Footer Placeholder 1"/>
          <p:cNvSpPr>
            <a:spLocks noGrp="1"/>
          </p:cNvSpPr>
          <p:nvPr>
            <p:ph type="ftr" sz="quarter" idx="3"/>
          </p:nvPr>
        </p:nvSpPr>
        <p:spPr/>
        <p:txBody>
          <a:bodyPr/>
          <a:lstStyle/>
          <a:p>
            <a:r>
              <a:rPr lang="en-US"/>
              <a:t>© 2019 NetApp, Inc. All rights reserved. </a:t>
            </a:r>
            <a:endParaRPr lang="en-US" dirty="0"/>
          </a:p>
        </p:txBody>
      </p:sp>
      <p:grpSp>
        <p:nvGrpSpPr>
          <p:cNvPr id="16" name="Group 15">
            <a:extLst>
              <a:ext uri="{FF2B5EF4-FFF2-40B4-BE49-F238E27FC236}">
                <a16:creationId xmlns:a16="http://schemas.microsoft.com/office/drawing/2014/main" id="{626C1037-9376-5F49-A0CE-30E4AEF82C66}"/>
              </a:ext>
            </a:extLst>
          </p:cNvPr>
          <p:cNvGrpSpPr/>
          <p:nvPr/>
        </p:nvGrpSpPr>
        <p:grpSpPr>
          <a:xfrm>
            <a:off x="3450962" y="2060753"/>
            <a:ext cx="2854850" cy="1796593"/>
            <a:chOff x="5364313" y="2352301"/>
            <a:chExt cx="2854850" cy="1796593"/>
          </a:xfrm>
        </p:grpSpPr>
        <p:pic>
          <p:nvPicPr>
            <p:cNvPr id="11" name="Picture 10">
              <a:extLst>
                <a:ext uri="{FF2B5EF4-FFF2-40B4-BE49-F238E27FC236}">
                  <a16:creationId xmlns:a16="http://schemas.microsoft.com/office/drawing/2014/main" id="{9799C42B-BEBB-0E40-B531-1193253AE0E1}"/>
                </a:ext>
              </a:extLst>
            </p:cNvPr>
            <p:cNvPicPr>
              <a:picLocks noChangeAspect="1"/>
            </p:cNvPicPr>
            <p:nvPr/>
          </p:nvPicPr>
          <p:blipFill>
            <a:blip r:embed="rId3"/>
            <a:stretch>
              <a:fillRect/>
            </a:stretch>
          </p:blipFill>
          <p:spPr>
            <a:xfrm>
              <a:off x="5364313" y="2352301"/>
              <a:ext cx="2854850" cy="825052"/>
            </a:xfrm>
            <a:prstGeom prst="rect">
              <a:avLst/>
            </a:prstGeom>
          </p:spPr>
        </p:pic>
        <p:grpSp>
          <p:nvGrpSpPr>
            <p:cNvPr id="12" name="Group 11">
              <a:extLst>
                <a:ext uri="{FF2B5EF4-FFF2-40B4-BE49-F238E27FC236}">
                  <a16:creationId xmlns:a16="http://schemas.microsoft.com/office/drawing/2014/main" id="{5545BD0E-C6FC-1444-B0D1-802F0C00BBA8}"/>
                </a:ext>
              </a:extLst>
            </p:cNvPr>
            <p:cNvGrpSpPr/>
            <p:nvPr/>
          </p:nvGrpSpPr>
          <p:grpSpPr>
            <a:xfrm>
              <a:off x="5499652" y="3417752"/>
              <a:ext cx="2597426" cy="731142"/>
              <a:chOff x="5499652" y="3760690"/>
              <a:chExt cx="2597426" cy="731142"/>
            </a:xfrm>
          </p:grpSpPr>
          <p:sp>
            <p:nvSpPr>
              <p:cNvPr id="13" name="TextBox 12">
                <a:extLst>
                  <a:ext uri="{FF2B5EF4-FFF2-40B4-BE49-F238E27FC236}">
                    <a16:creationId xmlns:a16="http://schemas.microsoft.com/office/drawing/2014/main" id="{CE8E862F-F85A-5A41-9C2A-95C45BE718A0}"/>
                  </a:ext>
                </a:extLst>
              </p:cNvPr>
              <p:cNvSpPr txBox="1"/>
              <p:nvPr/>
            </p:nvSpPr>
            <p:spPr>
              <a:xfrm>
                <a:off x="5499652" y="3765716"/>
                <a:ext cx="2584173" cy="726116"/>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800" b="0" i="0" u="none" strike="noStrike" kern="1200" cap="none" spc="0" normalizeH="0" baseline="0" noProof="0" dirty="0">
                    <a:ln>
                      <a:noFill/>
                    </a:ln>
                    <a:solidFill>
                      <a:sysClr val="windowText" lastClr="000000"/>
                    </a:solidFill>
                    <a:effectLst/>
                    <a:uLnTx/>
                    <a:uFillTx/>
                    <a:latin typeface="+mn-lt"/>
                  </a:rPr>
                  <a:t>Azure NetApp Files</a:t>
                </a:r>
              </a:p>
            </p:txBody>
          </p:sp>
          <p:cxnSp>
            <p:nvCxnSpPr>
              <p:cNvPr id="15" name="Straight Connector 14">
                <a:extLst>
                  <a:ext uri="{FF2B5EF4-FFF2-40B4-BE49-F238E27FC236}">
                    <a16:creationId xmlns:a16="http://schemas.microsoft.com/office/drawing/2014/main" id="{B1134421-24FE-394A-9834-D0BA86FA868A}"/>
                  </a:ext>
                </a:extLst>
              </p:cNvPr>
              <p:cNvCxnSpPr/>
              <p:nvPr/>
            </p:nvCxnSpPr>
            <p:spPr>
              <a:xfrm>
                <a:off x="5499652" y="3760690"/>
                <a:ext cx="2597426" cy="0"/>
              </a:xfrm>
              <a:prstGeom prst="line">
                <a:avLst/>
              </a:prstGeom>
              <a:ln>
                <a:solidFill>
                  <a:schemeClr val="bg2">
                    <a:lumMod val="40000"/>
                    <a:lumOff val="60000"/>
                  </a:schemeClr>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04303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29ED9-2851-4383-AF47-41B8AC7F5CFF}"/>
              </a:ext>
            </a:extLst>
          </p:cNvPr>
          <p:cNvSpPr>
            <a:spLocks noGrp="1"/>
          </p:cNvSpPr>
          <p:nvPr>
            <p:ph type="title"/>
          </p:nvPr>
        </p:nvSpPr>
        <p:spPr/>
        <p:txBody>
          <a:bodyPr/>
          <a:lstStyle/>
          <a:p>
            <a:r>
              <a:rPr lang="en-US" dirty="0"/>
              <a:t>Managing Cloud Storage </a:t>
            </a:r>
          </a:p>
        </p:txBody>
      </p:sp>
      <p:sp>
        <p:nvSpPr>
          <p:cNvPr id="5" name="Text Placeholder 4">
            <a:extLst>
              <a:ext uri="{FF2B5EF4-FFF2-40B4-BE49-F238E27FC236}">
                <a16:creationId xmlns:a16="http://schemas.microsoft.com/office/drawing/2014/main" id="{938FA70D-01D6-4C2C-8550-42F38DB86959}"/>
              </a:ext>
            </a:extLst>
          </p:cNvPr>
          <p:cNvSpPr>
            <a:spLocks noGrp="1"/>
          </p:cNvSpPr>
          <p:nvPr>
            <p:ph type="body" idx="10"/>
          </p:nvPr>
        </p:nvSpPr>
        <p:spPr/>
        <p:txBody>
          <a:bodyPr/>
          <a:lstStyle/>
          <a:p>
            <a:r>
              <a:rPr lang="en-US" dirty="0">
                <a:solidFill>
                  <a:srgbClr val="0067C5"/>
                </a:solidFill>
              </a:rPr>
              <a:t>Cloud Volumes ONTAP</a:t>
            </a:r>
            <a:r>
              <a:rPr lang="en-US" dirty="0"/>
              <a:t> versus </a:t>
            </a:r>
            <a:r>
              <a:rPr lang="en-US" dirty="0">
                <a:solidFill>
                  <a:srgbClr val="0067C5"/>
                </a:solidFill>
              </a:rPr>
              <a:t>Cloud Volumes Service</a:t>
            </a:r>
            <a:endParaRPr lang="en-US" dirty="0">
              <a:solidFill>
                <a:srgbClr val="0067C5"/>
              </a:solidFill>
              <a:latin typeface="Arial" panose="020B0604020202020204" pitchFamily="34" charset="0"/>
            </a:endParaRPr>
          </a:p>
        </p:txBody>
      </p:sp>
      <p:sp>
        <p:nvSpPr>
          <p:cNvPr id="30" name="Text Placeholder 29">
            <a:extLst>
              <a:ext uri="{FF2B5EF4-FFF2-40B4-BE49-F238E27FC236}">
                <a16:creationId xmlns:a16="http://schemas.microsoft.com/office/drawing/2014/main" id="{6177BBF1-0987-934F-8E79-A6EA228B93D4}"/>
              </a:ext>
            </a:extLst>
          </p:cNvPr>
          <p:cNvSpPr>
            <a:spLocks noGrp="1"/>
          </p:cNvSpPr>
          <p:nvPr>
            <p:ph type="body" sz="quarter" idx="16"/>
          </p:nvPr>
        </p:nvSpPr>
        <p:spPr/>
        <p:txBody>
          <a:bodyPr/>
          <a:lstStyle/>
          <a:p>
            <a:endParaRPr lang="en-US"/>
          </a:p>
        </p:txBody>
      </p:sp>
      <p:sp>
        <p:nvSpPr>
          <p:cNvPr id="19" name="Content Placeholder 5">
            <a:extLst>
              <a:ext uri="{FF2B5EF4-FFF2-40B4-BE49-F238E27FC236}">
                <a16:creationId xmlns:a16="http://schemas.microsoft.com/office/drawing/2014/main" id="{B09669C0-5C2B-2D40-8BB1-1A5A97C47314}"/>
              </a:ext>
            </a:extLst>
          </p:cNvPr>
          <p:cNvSpPr txBox="1">
            <a:spLocks/>
          </p:cNvSpPr>
          <p:nvPr/>
        </p:nvSpPr>
        <p:spPr>
          <a:xfrm>
            <a:off x="210495" y="1915128"/>
            <a:ext cx="4483120" cy="3136944"/>
          </a:xfrm>
          <a:prstGeom prst="rect">
            <a:avLst/>
          </a:prstGeom>
          <a:solidFill>
            <a:schemeClr val="bg2">
              <a:lumMod val="20000"/>
              <a:lumOff val="80000"/>
            </a:schemeClr>
          </a:solidFill>
        </p:spPr>
        <p:txBody>
          <a:bodyPr vert="horz" wrap="square" lIns="73244" tIns="36623" rIns="73244" bIns="36623" rtlCol="0">
            <a:noAutofit/>
          </a:bodyPr>
          <a:lstStyle>
            <a:lvl1pPr marL="188198" indent="-188198" algn="l" defTabSz="732447" rtl="0" eaLnBrk="1" latinLnBrk="0" hangingPunct="1">
              <a:lnSpc>
                <a:spcPct val="100000"/>
              </a:lnSpc>
              <a:spcBef>
                <a:spcPts val="1000"/>
              </a:spcBef>
              <a:spcAft>
                <a:spcPts val="200"/>
              </a:spcAft>
              <a:buClr>
                <a:schemeClr val="accent1"/>
              </a:buClr>
              <a:buFont typeface="Wingdings" panose="05000000000000000000" pitchFamily="2" charset="2"/>
              <a:buChar char="§"/>
              <a:defRPr sz="2000" kern="1200">
                <a:solidFill>
                  <a:schemeClr val="tx1"/>
                </a:solidFill>
                <a:latin typeface="+mn-lt"/>
                <a:ea typeface="+mn-ea"/>
                <a:cs typeface="+mn-cs"/>
              </a:defRPr>
            </a:lvl1pPr>
            <a:lvl2pPr marL="384048" indent="-17303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600" kern="1200">
                <a:solidFill>
                  <a:schemeClr val="tx1"/>
                </a:solidFill>
                <a:latin typeface="+mn-lt"/>
                <a:ea typeface="+mn-ea"/>
                <a:cs typeface="+mn-cs"/>
              </a:defRPr>
            </a:lvl2pPr>
            <a:lvl3pPr marL="574675" indent="-17303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3pPr>
            <a:lvl4pPr marL="731520" indent="-16668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4pPr>
            <a:lvl5pPr marL="914400" marR="0" indent="-173038" algn="l" defTabSz="732447" rtl="0" eaLnBrk="1" fontAlgn="auto" latinLnBrk="0" hangingPunct="1">
              <a:lnSpc>
                <a:spcPct val="100000"/>
              </a:lnSpc>
              <a:spcBef>
                <a:spcPts val="0"/>
              </a:spcBef>
              <a:spcAft>
                <a:spcPts val="200"/>
              </a:spcAft>
              <a:buClr>
                <a:schemeClr val="tx1">
                  <a:lumMod val="65000"/>
                  <a:lumOff val="35000"/>
                </a:schemeClr>
              </a:buClr>
              <a:buSzTx/>
              <a:buFont typeface="Wingdings" panose="05000000000000000000" pitchFamily="2" charset="2"/>
              <a:buChar char="§"/>
              <a:tabLst/>
              <a:defRPr lang="en-US" sz="1400" kern="1200">
                <a:solidFill>
                  <a:schemeClr val="tx1"/>
                </a:solidFill>
                <a:latin typeface="+mn-lt"/>
                <a:ea typeface="+mn-ea"/>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800"/>
          </a:p>
        </p:txBody>
      </p:sp>
      <p:sp>
        <p:nvSpPr>
          <p:cNvPr id="20" name="Content Placeholder 7">
            <a:extLst>
              <a:ext uri="{FF2B5EF4-FFF2-40B4-BE49-F238E27FC236}">
                <a16:creationId xmlns:a16="http://schemas.microsoft.com/office/drawing/2014/main" id="{A31D5152-26D8-5849-9C88-13B45CC7C9E5}"/>
              </a:ext>
            </a:extLst>
          </p:cNvPr>
          <p:cNvSpPr txBox="1">
            <a:spLocks/>
          </p:cNvSpPr>
          <p:nvPr/>
        </p:nvSpPr>
        <p:spPr>
          <a:xfrm>
            <a:off x="4992669" y="1915126"/>
            <a:ext cx="4483120" cy="3136945"/>
          </a:xfrm>
          <a:prstGeom prst="rect">
            <a:avLst/>
          </a:prstGeom>
          <a:solidFill>
            <a:schemeClr val="bg2">
              <a:lumMod val="20000"/>
              <a:lumOff val="80000"/>
            </a:schemeClr>
          </a:solidFill>
        </p:spPr>
        <p:txBody>
          <a:bodyPr vert="horz" wrap="square" lIns="73244" tIns="36623" rIns="73244" bIns="36623" rtlCol="0">
            <a:noAutofit/>
          </a:bodyPr>
          <a:lstStyle>
            <a:lvl1pPr marL="188198" indent="-188198" algn="l" defTabSz="732447" rtl="0" eaLnBrk="1" latinLnBrk="0" hangingPunct="1">
              <a:lnSpc>
                <a:spcPct val="100000"/>
              </a:lnSpc>
              <a:spcBef>
                <a:spcPts val="1000"/>
              </a:spcBef>
              <a:spcAft>
                <a:spcPts val="200"/>
              </a:spcAft>
              <a:buClr>
                <a:schemeClr val="accent1"/>
              </a:buClr>
              <a:buFont typeface="Wingdings" panose="05000000000000000000" pitchFamily="2" charset="2"/>
              <a:buChar char="§"/>
              <a:defRPr sz="2000" kern="1200">
                <a:solidFill>
                  <a:schemeClr val="tx1"/>
                </a:solidFill>
                <a:latin typeface="+mn-lt"/>
                <a:ea typeface="+mn-ea"/>
                <a:cs typeface="+mn-cs"/>
              </a:defRPr>
            </a:lvl1pPr>
            <a:lvl2pPr marL="384048" indent="-17303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600" kern="1200">
                <a:solidFill>
                  <a:schemeClr val="tx1"/>
                </a:solidFill>
                <a:latin typeface="+mn-lt"/>
                <a:ea typeface="+mn-ea"/>
                <a:cs typeface="+mn-cs"/>
              </a:defRPr>
            </a:lvl2pPr>
            <a:lvl3pPr marL="574675" indent="-17303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3pPr>
            <a:lvl4pPr marL="731520" indent="-16668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4pPr>
            <a:lvl5pPr marL="914400" marR="0" indent="-173038" algn="l" defTabSz="732447" rtl="0" eaLnBrk="1" fontAlgn="auto" latinLnBrk="0" hangingPunct="1">
              <a:lnSpc>
                <a:spcPct val="100000"/>
              </a:lnSpc>
              <a:spcBef>
                <a:spcPts val="0"/>
              </a:spcBef>
              <a:spcAft>
                <a:spcPts val="200"/>
              </a:spcAft>
              <a:buClr>
                <a:schemeClr val="tx1">
                  <a:lumMod val="65000"/>
                  <a:lumOff val="35000"/>
                </a:schemeClr>
              </a:buClr>
              <a:buSzTx/>
              <a:buFont typeface="Wingdings" panose="05000000000000000000" pitchFamily="2" charset="2"/>
              <a:buChar char="§"/>
              <a:tabLst/>
              <a:defRPr lang="en-US" sz="1400" kern="1200">
                <a:solidFill>
                  <a:schemeClr val="tx1"/>
                </a:solidFill>
                <a:latin typeface="+mn-lt"/>
                <a:ea typeface="+mn-ea"/>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800"/>
          </a:p>
        </p:txBody>
      </p:sp>
      <p:sp>
        <p:nvSpPr>
          <p:cNvPr id="21" name="Content Placeholder 5">
            <a:extLst>
              <a:ext uri="{FF2B5EF4-FFF2-40B4-BE49-F238E27FC236}">
                <a16:creationId xmlns:a16="http://schemas.microsoft.com/office/drawing/2014/main" id="{56FB1358-1B05-054D-82AC-71F7E7D78669}"/>
              </a:ext>
            </a:extLst>
          </p:cNvPr>
          <p:cNvSpPr txBox="1">
            <a:spLocks/>
          </p:cNvSpPr>
          <p:nvPr/>
        </p:nvSpPr>
        <p:spPr bwMode="auto">
          <a:xfrm>
            <a:off x="210495" y="1339716"/>
            <a:ext cx="4483120" cy="57540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ctr" anchorCtr="0" compatLnSpc="1">
            <a:prstTxWarp prst="textNoShape">
              <a:avLst/>
            </a:prstTxWarp>
            <a:noAutofit/>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84048" indent="-173038"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74675" indent="-173038"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520" indent="-166688"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73038" algn="l" defTabSz="731838" rtl="0" eaLnBrk="0" fontAlgn="base" hangingPunct="0">
              <a:lnSpc>
                <a:spcPct val="100000"/>
              </a:lnSpc>
              <a:spcBef>
                <a:spcPts val="0"/>
              </a:spcBef>
              <a:spcAft>
                <a:spcPts val="2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bg1"/>
                </a:solidFill>
              </a:rPr>
              <a:t>Provider Managed</a:t>
            </a:r>
          </a:p>
        </p:txBody>
      </p:sp>
      <p:sp>
        <p:nvSpPr>
          <p:cNvPr id="22" name="Content Placeholder 7">
            <a:extLst>
              <a:ext uri="{FF2B5EF4-FFF2-40B4-BE49-F238E27FC236}">
                <a16:creationId xmlns:a16="http://schemas.microsoft.com/office/drawing/2014/main" id="{A57C4917-D5CC-D747-8257-69078B3873F5}"/>
              </a:ext>
            </a:extLst>
          </p:cNvPr>
          <p:cNvSpPr txBox="1">
            <a:spLocks/>
          </p:cNvSpPr>
          <p:nvPr/>
        </p:nvSpPr>
        <p:spPr bwMode="auto">
          <a:xfrm>
            <a:off x="4992669" y="1339716"/>
            <a:ext cx="4483120" cy="57540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ctr" anchorCtr="0" compatLnSpc="1">
            <a:prstTxWarp prst="textNoShape">
              <a:avLst/>
            </a:prstTxWarp>
            <a:noAutofit/>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84048" indent="-173038"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74675" indent="-173038"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520" indent="-166688"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73038" algn="l" defTabSz="731838" rtl="0" eaLnBrk="0" fontAlgn="base" hangingPunct="0">
              <a:lnSpc>
                <a:spcPct val="100000"/>
              </a:lnSpc>
              <a:spcBef>
                <a:spcPts val="0"/>
              </a:spcBef>
              <a:spcAft>
                <a:spcPts val="2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pPr>
            <a:r>
              <a:rPr lang="en-US" dirty="0">
                <a:solidFill>
                  <a:schemeClr val="bg1"/>
                </a:solidFill>
              </a:rPr>
              <a:t>Customer Managed </a:t>
            </a:r>
          </a:p>
        </p:txBody>
      </p:sp>
      <p:pic>
        <p:nvPicPr>
          <p:cNvPr id="23" name="Graphic 22">
            <a:extLst>
              <a:ext uri="{FF2B5EF4-FFF2-40B4-BE49-F238E27FC236}">
                <a16:creationId xmlns:a16="http://schemas.microsoft.com/office/drawing/2014/main" id="{FCA6D632-FDE5-F04D-9839-4869A7FD8D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97184" y="3868790"/>
            <a:ext cx="865060" cy="865060"/>
          </a:xfrm>
          <a:prstGeom prst="rect">
            <a:avLst/>
          </a:prstGeom>
        </p:spPr>
      </p:pic>
      <p:pic>
        <p:nvPicPr>
          <p:cNvPr id="24" name="Graphic 23">
            <a:extLst>
              <a:ext uri="{FF2B5EF4-FFF2-40B4-BE49-F238E27FC236}">
                <a16:creationId xmlns:a16="http://schemas.microsoft.com/office/drawing/2014/main" id="{F1B812CA-72A8-A345-ADA3-6239B9B242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8606" y="3868790"/>
            <a:ext cx="865060" cy="865060"/>
          </a:xfrm>
          <a:prstGeom prst="rect">
            <a:avLst/>
          </a:prstGeom>
        </p:spPr>
      </p:pic>
      <p:pic>
        <p:nvPicPr>
          <p:cNvPr id="25" name="Graphic 24">
            <a:extLst>
              <a:ext uri="{FF2B5EF4-FFF2-40B4-BE49-F238E27FC236}">
                <a16:creationId xmlns:a16="http://schemas.microsoft.com/office/drawing/2014/main" id="{8C151AA0-C6DB-A340-90DF-D32A208847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96983" y="3912245"/>
            <a:ext cx="865060" cy="865060"/>
          </a:xfrm>
          <a:prstGeom prst="rect">
            <a:avLst/>
          </a:prstGeom>
        </p:spPr>
      </p:pic>
      <p:sp>
        <p:nvSpPr>
          <p:cNvPr id="26" name="Content Placeholder 5">
            <a:extLst>
              <a:ext uri="{FF2B5EF4-FFF2-40B4-BE49-F238E27FC236}">
                <a16:creationId xmlns:a16="http://schemas.microsoft.com/office/drawing/2014/main" id="{D4377A9A-20A6-8A45-BB60-09C43CD7AFF0}"/>
              </a:ext>
            </a:extLst>
          </p:cNvPr>
          <p:cNvSpPr txBox="1">
            <a:spLocks/>
          </p:cNvSpPr>
          <p:nvPr/>
        </p:nvSpPr>
        <p:spPr>
          <a:xfrm>
            <a:off x="362895" y="2213113"/>
            <a:ext cx="4330720" cy="1699130"/>
          </a:xfrm>
          <a:prstGeom prst="rect">
            <a:avLst/>
          </a:prstGeom>
          <a:noFill/>
        </p:spPr>
        <p:txBody>
          <a:bodyPr vert="horz" wrap="square" lIns="73244" tIns="36623" rIns="73244" bIns="36623" rtlCol="0" anchor="t">
            <a:noAutofit/>
          </a:bodyPr>
          <a:lstStyle>
            <a:lvl1pPr marL="188198" indent="-188198" algn="l" defTabSz="732447" rtl="0" eaLnBrk="1" latinLnBrk="0" hangingPunct="1">
              <a:lnSpc>
                <a:spcPct val="100000"/>
              </a:lnSpc>
              <a:spcBef>
                <a:spcPts val="1000"/>
              </a:spcBef>
              <a:spcAft>
                <a:spcPts val="200"/>
              </a:spcAft>
              <a:buClr>
                <a:schemeClr val="accent1"/>
              </a:buClr>
              <a:buFont typeface="Wingdings" panose="05000000000000000000" pitchFamily="2" charset="2"/>
              <a:buChar char="§"/>
              <a:defRPr sz="2000" kern="1200">
                <a:solidFill>
                  <a:schemeClr val="tx1"/>
                </a:solidFill>
                <a:latin typeface="+mn-lt"/>
                <a:ea typeface="+mn-ea"/>
                <a:cs typeface="+mn-cs"/>
              </a:defRPr>
            </a:lvl1pPr>
            <a:lvl2pPr marL="384048" indent="-17303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600" kern="1200">
                <a:solidFill>
                  <a:schemeClr val="tx1"/>
                </a:solidFill>
                <a:latin typeface="+mn-lt"/>
                <a:ea typeface="+mn-ea"/>
                <a:cs typeface="+mn-cs"/>
              </a:defRPr>
            </a:lvl2pPr>
            <a:lvl3pPr marL="574675" indent="-17303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3pPr>
            <a:lvl4pPr marL="731520" indent="-16668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4pPr>
            <a:lvl5pPr marL="914400" marR="0" indent="-173038" algn="l" defTabSz="732447" rtl="0" eaLnBrk="1" fontAlgn="auto" latinLnBrk="0" hangingPunct="1">
              <a:lnSpc>
                <a:spcPct val="100000"/>
              </a:lnSpc>
              <a:spcBef>
                <a:spcPts val="0"/>
              </a:spcBef>
              <a:spcAft>
                <a:spcPts val="200"/>
              </a:spcAft>
              <a:buClr>
                <a:schemeClr val="tx1">
                  <a:lumMod val="65000"/>
                  <a:lumOff val="35000"/>
                </a:schemeClr>
              </a:buClr>
              <a:buSzTx/>
              <a:buFont typeface="Wingdings" panose="05000000000000000000" pitchFamily="2" charset="2"/>
              <a:buChar char="§"/>
              <a:tabLst/>
              <a:defRPr lang="en-US" sz="1400" kern="1200">
                <a:solidFill>
                  <a:schemeClr val="tx1"/>
                </a:solidFill>
                <a:latin typeface="+mn-lt"/>
                <a:ea typeface="+mn-ea"/>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sz="1800" dirty="0"/>
              <a:t>Provides fully managed cloud services powered by NetApp</a:t>
            </a:r>
          </a:p>
          <a:p>
            <a:r>
              <a:rPr lang="en-US" sz="1800" dirty="0"/>
              <a:t>Requires </a:t>
            </a:r>
            <a:r>
              <a:rPr lang="en-US" sz="1800" dirty="0">
                <a:solidFill>
                  <a:srgbClr val="000000"/>
                </a:solidFill>
              </a:rPr>
              <a:t>little</a:t>
            </a:r>
            <a:r>
              <a:rPr lang="en-US" sz="1800" dirty="0"/>
              <a:t> storage management knowledge</a:t>
            </a:r>
          </a:p>
        </p:txBody>
      </p:sp>
      <p:sp>
        <p:nvSpPr>
          <p:cNvPr id="27" name="Content Placeholder 7">
            <a:extLst>
              <a:ext uri="{FF2B5EF4-FFF2-40B4-BE49-F238E27FC236}">
                <a16:creationId xmlns:a16="http://schemas.microsoft.com/office/drawing/2014/main" id="{5433AB40-6CE9-A643-9508-6C43BF990D3A}"/>
              </a:ext>
            </a:extLst>
          </p:cNvPr>
          <p:cNvSpPr txBox="1">
            <a:spLocks/>
          </p:cNvSpPr>
          <p:nvPr/>
        </p:nvSpPr>
        <p:spPr>
          <a:xfrm>
            <a:off x="5145069" y="2213113"/>
            <a:ext cx="4330720" cy="1699130"/>
          </a:xfrm>
          <a:prstGeom prst="rect">
            <a:avLst/>
          </a:prstGeom>
          <a:noFill/>
        </p:spPr>
        <p:txBody>
          <a:bodyPr vert="horz" wrap="square" lIns="73244" tIns="36623" rIns="73244" bIns="36623" rtlCol="0" anchor="t">
            <a:noAutofit/>
          </a:bodyPr>
          <a:lstStyle>
            <a:lvl1pPr marL="188198" indent="-188198" algn="l" defTabSz="732447" rtl="0" eaLnBrk="1" latinLnBrk="0" hangingPunct="1">
              <a:lnSpc>
                <a:spcPct val="100000"/>
              </a:lnSpc>
              <a:spcBef>
                <a:spcPts val="1000"/>
              </a:spcBef>
              <a:spcAft>
                <a:spcPts val="200"/>
              </a:spcAft>
              <a:buClr>
                <a:schemeClr val="accent1"/>
              </a:buClr>
              <a:buFont typeface="Wingdings" panose="05000000000000000000" pitchFamily="2" charset="2"/>
              <a:buChar char="§"/>
              <a:defRPr sz="2000" kern="1200">
                <a:solidFill>
                  <a:schemeClr val="tx1"/>
                </a:solidFill>
                <a:latin typeface="+mn-lt"/>
                <a:ea typeface="+mn-ea"/>
                <a:cs typeface="+mn-cs"/>
              </a:defRPr>
            </a:lvl1pPr>
            <a:lvl2pPr marL="384048" indent="-17303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600" kern="1200">
                <a:solidFill>
                  <a:schemeClr val="tx1"/>
                </a:solidFill>
                <a:latin typeface="+mn-lt"/>
                <a:ea typeface="+mn-ea"/>
                <a:cs typeface="+mn-cs"/>
              </a:defRPr>
            </a:lvl2pPr>
            <a:lvl3pPr marL="574675" indent="-17303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3pPr>
            <a:lvl4pPr marL="731520" indent="-166688" algn="l" defTabSz="732447" rtl="0" eaLnBrk="1" latinLnBrk="0" hangingPunct="1">
              <a:lnSpc>
                <a:spcPct val="100000"/>
              </a:lnSpc>
              <a:spcBef>
                <a:spcPts val="0"/>
              </a:spcBef>
              <a:spcAft>
                <a:spcPts val="200"/>
              </a:spcAft>
              <a:buClr>
                <a:schemeClr val="tx1">
                  <a:lumMod val="65000"/>
                  <a:lumOff val="35000"/>
                </a:schemeClr>
              </a:buClr>
              <a:buFont typeface="Wingdings" panose="05000000000000000000" pitchFamily="2" charset="2"/>
              <a:buChar char="§"/>
              <a:defRPr sz="1400" kern="1200">
                <a:solidFill>
                  <a:schemeClr val="tx1"/>
                </a:solidFill>
                <a:latin typeface="+mn-lt"/>
                <a:ea typeface="+mn-ea"/>
                <a:cs typeface="+mn-cs"/>
              </a:defRPr>
            </a:lvl4pPr>
            <a:lvl5pPr marL="914400" marR="0" indent="-173038" algn="l" defTabSz="732447" rtl="0" eaLnBrk="1" fontAlgn="auto" latinLnBrk="0" hangingPunct="1">
              <a:lnSpc>
                <a:spcPct val="100000"/>
              </a:lnSpc>
              <a:spcBef>
                <a:spcPts val="0"/>
              </a:spcBef>
              <a:spcAft>
                <a:spcPts val="200"/>
              </a:spcAft>
              <a:buClr>
                <a:schemeClr val="tx1">
                  <a:lumMod val="65000"/>
                  <a:lumOff val="35000"/>
                </a:schemeClr>
              </a:buClr>
              <a:buSzTx/>
              <a:buFont typeface="Wingdings" panose="05000000000000000000" pitchFamily="2" charset="2"/>
              <a:buChar char="§"/>
              <a:tabLst/>
              <a:defRPr lang="en-US" sz="1400" kern="1200">
                <a:solidFill>
                  <a:schemeClr val="tx1"/>
                </a:solidFill>
                <a:latin typeface="+mn-lt"/>
                <a:ea typeface="+mn-ea"/>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buClr>
                <a:schemeClr val="tx2"/>
              </a:buClr>
            </a:pPr>
            <a:r>
              <a:rPr lang="en-US" sz="1800" dirty="0"/>
              <a:t>Provides cloud services that use familiar and reliable data management software</a:t>
            </a:r>
          </a:p>
          <a:p>
            <a:pPr>
              <a:buClr>
                <a:schemeClr val="tx2"/>
              </a:buClr>
            </a:pPr>
            <a:r>
              <a:rPr lang="en-US" sz="1800" dirty="0"/>
              <a:t>Requires some basic ONTAP storage management knowledge</a:t>
            </a:r>
          </a:p>
        </p:txBody>
      </p:sp>
      <p:sp>
        <p:nvSpPr>
          <p:cNvPr id="36" name="Footer Placeholder 35">
            <a:extLst>
              <a:ext uri="{FF2B5EF4-FFF2-40B4-BE49-F238E27FC236}">
                <a16:creationId xmlns:a16="http://schemas.microsoft.com/office/drawing/2014/main" id="{0495ABDD-B8F3-3E4F-8AE3-2031535CB6CA}"/>
              </a:ext>
            </a:extLst>
          </p:cNvPr>
          <p:cNvSpPr>
            <a:spLocks noGrp="1"/>
          </p:cNvSpPr>
          <p:nvPr>
            <p:ph type="ftr" sz="quarter" idx="3"/>
          </p:nvPr>
        </p:nvSpPr>
        <p:spPr/>
        <p:txBody>
          <a:bodyPr/>
          <a:lstStyle/>
          <a:p>
            <a:pPr>
              <a:defRPr/>
            </a:pPr>
            <a:r>
              <a:rPr lang="en-US" dirty="0"/>
              <a:t>© 2019 NetApp, Inc. All rights reserved. </a:t>
            </a:r>
          </a:p>
        </p:txBody>
      </p:sp>
      <p:sp>
        <p:nvSpPr>
          <p:cNvPr id="37" name="Slide Number Placeholder 36">
            <a:extLst>
              <a:ext uri="{FF2B5EF4-FFF2-40B4-BE49-F238E27FC236}">
                <a16:creationId xmlns:a16="http://schemas.microsoft.com/office/drawing/2014/main" id="{C3BFDB76-1C6D-EE47-A361-A531CF547A5E}"/>
              </a:ext>
            </a:extLst>
          </p:cNvPr>
          <p:cNvSpPr>
            <a:spLocks noGrp="1"/>
          </p:cNvSpPr>
          <p:nvPr>
            <p:ph type="sldNum" sz="quarter" idx="4"/>
          </p:nvPr>
        </p:nvSpPr>
        <p:spPr/>
        <p:txBody>
          <a:bodyPr/>
          <a:lstStyle/>
          <a:p>
            <a:fld id="{92978B7E-5EBE-134C-B481-E4E8CA36F800}" type="slidenum">
              <a:rPr lang="en-US" smtClean="0"/>
              <a:pPr/>
              <a:t>26</a:t>
            </a:fld>
            <a:endParaRPr lang="en-US" dirty="0"/>
          </a:p>
        </p:txBody>
      </p:sp>
    </p:spTree>
    <p:extLst>
      <p:ext uri="{BB962C8B-B14F-4D97-AF65-F5344CB8AC3E}">
        <p14:creationId xmlns:p14="http://schemas.microsoft.com/office/powerpoint/2010/main" val="116776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28D81BF-5A60-4E60-9152-778E174BDA3D}"/>
              </a:ext>
            </a:extLst>
          </p:cNvPr>
          <p:cNvSpPr>
            <a:spLocks noGrp="1"/>
          </p:cNvSpPr>
          <p:nvPr>
            <p:ph type="title"/>
          </p:nvPr>
        </p:nvSpPr>
        <p:spPr>
          <a:xfrm>
            <a:off x="211139" y="319853"/>
            <a:ext cx="9336302" cy="214512"/>
          </a:xfrm>
        </p:spPr>
        <p:txBody>
          <a:bodyPr/>
          <a:lstStyle/>
          <a:p>
            <a:r>
              <a:rPr lang="en-US" dirty="0"/>
              <a:t>Moving to simplify and scale management tasks</a:t>
            </a:r>
          </a:p>
        </p:txBody>
      </p:sp>
      <p:sp>
        <p:nvSpPr>
          <p:cNvPr id="5" name="Slide Number Placeholder 4">
            <a:extLst>
              <a:ext uri="{FF2B5EF4-FFF2-40B4-BE49-F238E27FC236}">
                <a16:creationId xmlns:a16="http://schemas.microsoft.com/office/drawing/2014/main" id="{C482292E-DBCD-4503-8E6E-8938D96BDAF4}"/>
              </a:ext>
            </a:extLst>
          </p:cNvPr>
          <p:cNvSpPr>
            <a:spLocks noGrp="1"/>
          </p:cNvSpPr>
          <p:nvPr>
            <p:ph type="sldNum" sz="quarter" idx="4"/>
          </p:nvPr>
        </p:nvSpPr>
        <p:spPr/>
        <p:txBody>
          <a:bodyPr/>
          <a:lstStyle/>
          <a:p>
            <a:fld id="{92978B7E-5EBE-134C-B481-E4E8CA36F800}" type="slidenum">
              <a:rPr lang="en-US" smtClean="0"/>
              <a:pPr/>
              <a:t>27</a:t>
            </a:fld>
            <a:endParaRPr lang="en-US" dirty="0"/>
          </a:p>
        </p:txBody>
      </p:sp>
      <p:sp>
        <p:nvSpPr>
          <p:cNvPr id="7" name="Footer Placeholder 6">
            <a:extLst>
              <a:ext uri="{FF2B5EF4-FFF2-40B4-BE49-F238E27FC236}">
                <a16:creationId xmlns:a16="http://schemas.microsoft.com/office/drawing/2014/main" id="{02B96775-95DC-4A75-BE9A-657ED66CE86D}"/>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12" name="Rounded Rectangle 3">
            <a:extLst>
              <a:ext uri="{FF2B5EF4-FFF2-40B4-BE49-F238E27FC236}">
                <a16:creationId xmlns:a16="http://schemas.microsoft.com/office/drawing/2014/main" id="{649612B2-D5D6-48A9-AFFA-19208C47FE17}"/>
              </a:ext>
            </a:extLst>
          </p:cNvPr>
          <p:cNvSpPr/>
          <p:nvPr/>
        </p:nvSpPr>
        <p:spPr>
          <a:xfrm>
            <a:off x="869262" y="569626"/>
            <a:ext cx="1797007" cy="4454040"/>
          </a:xfrm>
          <a:prstGeom prst="roundRect">
            <a:avLst>
              <a:gd name="adj" fmla="val 3267"/>
            </a:avLst>
          </a:prstGeom>
          <a:solidFill>
            <a:schemeClr val="bg1">
              <a:lumMod val="8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endParaRPr lang="en-US" sz="1519" dirty="0" err="1"/>
          </a:p>
        </p:txBody>
      </p:sp>
      <p:sp>
        <p:nvSpPr>
          <p:cNvPr id="13" name="Rounded Rectangle 8">
            <a:extLst>
              <a:ext uri="{FF2B5EF4-FFF2-40B4-BE49-F238E27FC236}">
                <a16:creationId xmlns:a16="http://schemas.microsoft.com/office/drawing/2014/main" id="{01759E36-1FC7-4FFC-8271-B1E4411689A6}"/>
              </a:ext>
            </a:extLst>
          </p:cNvPr>
          <p:cNvSpPr/>
          <p:nvPr/>
        </p:nvSpPr>
        <p:spPr>
          <a:xfrm>
            <a:off x="923465" y="3156616"/>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Place Order</a:t>
            </a:r>
            <a:endParaRPr lang="en-US" sz="1120" dirty="0" err="1"/>
          </a:p>
        </p:txBody>
      </p:sp>
      <p:sp>
        <p:nvSpPr>
          <p:cNvPr id="14" name="Rounded Rectangle 9">
            <a:extLst>
              <a:ext uri="{FF2B5EF4-FFF2-40B4-BE49-F238E27FC236}">
                <a16:creationId xmlns:a16="http://schemas.microsoft.com/office/drawing/2014/main" id="{3F52E0FE-96F5-4642-A383-643BD7B9F860}"/>
              </a:ext>
            </a:extLst>
          </p:cNvPr>
          <p:cNvSpPr/>
          <p:nvPr/>
        </p:nvSpPr>
        <p:spPr>
          <a:xfrm>
            <a:off x="923465" y="2872783"/>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Receive System</a:t>
            </a:r>
            <a:endParaRPr lang="en-US" sz="1120" dirty="0"/>
          </a:p>
        </p:txBody>
      </p:sp>
      <p:sp>
        <p:nvSpPr>
          <p:cNvPr id="15" name="Rounded Rectangle 10">
            <a:extLst>
              <a:ext uri="{FF2B5EF4-FFF2-40B4-BE49-F238E27FC236}">
                <a16:creationId xmlns:a16="http://schemas.microsoft.com/office/drawing/2014/main" id="{D81C274D-A765-4870-B196-26033C972383}"/>
              </a:ext>
            </a:extLst>
          </p:cNvPr>
          <p:cNvSpPr/>
          <p:nvPr/>
        </p:nvSpPr>
        <p:spPr>
          <a:xfrm>
            <a:off x="923464" y="2582644"/>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Rack System</a:t>
            </a:r>
          </a:p>
        </p:txBody>
      </p:sp>
      <p:sp>
        <p:nvSpPr>
          <p:cNvPr id="16" name="Rounded Rectangle 11">
            <a:extLst>
              <a:ext uri="{FF2B5EF4-FFF2-40B4-BE49-F238E27FC236}">
                <a16:creationId xmlns:a16="http://schemas.microsoft.com/office/drawing/2014/main" id="{32CE8037-A84E-45C8-B7FF-21286DC2373C}"/>
              </a:ext>
            </a:extLst>
          </p:cNvPr>
          <p:cNvSpPr/>
          <p:nvPr/>
        </p:nvSpPr>
        <p:spPr>
          <a:xfrm>
            <a:off x="923463" y="2292015"/>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Configure Cluster</a:t>
            </a:r>
          </a:p>
        </p:txBody>
      </p:sp>
      <p:sp>
        <p:nvSpPr>
          <p:cNvPr id="17" name="Rounded Rectangle 12">
            <a:extLst>
              <a:ext uri="{FF2B5EF4-FFF2-40B4-BE49-F238E27FC236}">
                <a16:creationId xmlns:a16="http://schemas.microsoft.com/office/drawing/2014/main" id="{40A47414-DFBC-4638-9B78-360A48D31DF9}"/>
              </a:ext>
            </a:extLst>
          </p:cNvPr>
          <p:cNvSpPr/>
          <p:nvPr/>
        </p:nvSpPr>
        <p:spPr>
          <a:xfrm>
            <a:off x="923462" y="1917299"/>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Provision Aggregates</a:t>
            </a:r>
            <a:endParaRPr lang="en-US" sz="1120" dirty="0"/>
          </a:p>
        </p:txBody>
      </p:sp>
      <p:sp>
        <p:nvSpPr>
          <p:cNvPr id="18" name="Rounded Rectangle 13">
            <a:extLst>
              <a:ext uri="{FF2B5EF4-FFF2-40B4-BE49-F238E27FC236}">
                <a16:creationId xmlns:a16="http://schemas.microsoft.com/office/drawing/2014/main" id="{CF3D48BB-672A-4C65-9699-AFFD964C1F64}"/>
              </a:ext>
            </a:extLst>
          </p:cNvPr>
          <p:cNvSpPr/>
          <p:nvPr/>
        </p:nvSpPr>
        <p:spPr>
          <a:xfrm>
            <a:off x="923461" y="1631234"/>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Provision Multi-tenancy</a:t>
            </a:r>
          </a:p>
        </p:txBody>
      </p:sp>
      <p:sp>
        <p:nvSpPr>
          <p:cNvPr id="19" name="Rounded Rectangle 14">
            <a:extLst>
              <a:ext uri="{FF2B5EF4-FFF2-40B4-BE49-F238E27FC236}">
                <a16:creationId xmlns:a16="http://schemas.microsoft.com/office/drawing/2014/main" id="{74C304B2-6D9E-471D-9804-EB9447210697}"/>
              </a:ext>
            </a:extLst>
          </p:cNvPr>
          <p:cNvSpPr/>
          <p:nvPr/>
        </p:nvSpPr>
        <p:spPr>
          <a:xfrm>
            <a:off x="923461" y="1348001"/>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Provision Volumes</a:t>
            </a:r>
            <a:endParaRPr lang="en-US" sz="1120" dirty="0"/>
          </a:p>
        </p:txBody>
      </p:sp>
      <p:sp>
        <p:nvSpPr>
          <p:cNvPr id="20" name="Rounded Rectangle 15">
            <a:extLst>
              <a:ext uri="{FF2B5EF4-FFF2-40B4-BE49-F238E27FC236}">
                <a16:creationId xmlns:a16="http://schemas.microsoft.com/office/drawing/2014/main" id="{B2C6D17F-6CBC-4B4B-99AE-C95CFD16B93D}"/>
              </a:ext>
            </a:extLst>
          </p:cNvPr>
          <p:cNvSpPr/>
          <p:nvPr/>
        </p:nvSpPr>
        <p:spPr>
          <a:xfrm>
            <a:off x="923461" y="1064059"/>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Mount Volumes</a:t>
            </a:r>
          </a:p>
        </p:txBody>
      </p:sp>
      <p:sp>
        <p:nvSpPr>
          <p:cNvPr id="21" name="Rounded Rectangle 17">
            <a:extLst>
              <a:ext uri="{FF2B5EF4-FFF2-40B4-BE49-F238E27FC236}">
                <a16:creationId xmlns:a16="http://schemas.microsoft.com/office/drawing/2014/main" id="{29F94015-58AE-4E40-B715-FEB63FB824A9}"/>
              </a:ext>
            </a:extLst>
          </p:cNvPr>
          <p:cNvSpPr/>
          <p:nvPr/>
        </p:nvSpPr>
        <p:spPr>
          <a:xfrm>
            <a:off x="923466" y="3813506"/>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Manage Performance</a:t>
            </a:r>
          </a:p>
        </p:txBody>
      </p:sp>
      <p:sp>
        <p:nvSpPr>
          <p:cNvPr id="22" name="TextBox 21">
            <a:extLst>
              <a:ext uri="{FF2B5EF4-FFF2-40B4-BE49-F238E27FC236}">
                <a16:creationId xmlns:a16="http://schemas.microsoft.com/office/drawing/2014/main" id="{566E089D-942D-49AF-A3F9-3CAEDE144753}"/>
              </a:ext>
            </a:extLst>
          </p:cNvPr>
          <p:cNvSpPr txBox="1"/>
          <p:nvPr/>
        </p:nvSpPr>
        <p:spPr>
          <a:xfrm>
            <a:off x="990830" y="673571"/>
            <a:ext cx="1582878" cy="317342"/>
          </a:xfrm>
          <a:prstGeom prst="rect">
            <a:avLst/>
          </a:prstGeom>
        </p:spPr>
        <p:txBody>
          <a:bodyPr vert="horz" wrap="none" lIns="73133" tIns="36566" rIns="73133" bIns="36566" rtlCol="0" anchor="t">
            <a:noAutofit/>
          </a:bodyPr>
          <a:lstStyle/>
          <a:p>
            <a:pPr algn="ctr">
              <a:lnSpc>
                <a:spcPct val="95000"/>
              </a:lnSpc>
              <a:spcBef>
                <a:spcPts val="320"/>
              </a:spcBef>
              <a:spcAft>
                <a:spcPts val="160"/>
              </a:spcAft>
              <a:buClr>
                <a:schemeClr val="accent1"/>
              </a:buClr>
            </a:pPr>
            <a:r>
              <a:rPr lang="en-US" sz="1519" b="1" dirty="0">
                <a:solidFill>
                  <a:sysClr val="windowText" lastClr="000000"/>
                </a:solidFill>
              </a:rPr>
              <a:t>ONTAP FAS/AFF</a:t>
            </a:r>
          </a:p>
        </p:txBody>
      </p:sp>
      <p:sp>
        <p:nvSpPr>
          <p:cNvPr id="23" name="Rounded Rectangle 55">
            <a:extLst>
              <a:ext uri="{FF2B5EF4-FFF2-40B4-BE49-F238E27FC236}">
                <a16:creationId xmlns:a16="http://schemas.microsoft.com/office/drawing/2014/main" id="{0E57EB47-10F2-4616-B5AF-D197A54CDA90}"/>
              </a:ext>
            </a:extLst>
          </p:cNvPr>
          <p:cNvSpPr/>
          <p:nvPr/>
        </p:nvSpPr>
        <p:spPr>
          <a:xfrm>
            <a:off x="923467" y="4102340"/>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t>Manage ONTAP Upgrades</a:t>
            </a:r>
          </a:p>
        </p:txBody>
      </p:sp>
      <p:sp>
        <p:nvSpPr>
          <p:cNvPr id="24" name="Rounded Rectangle 59">
            <a:extLst>
              <a:ext uri="{FF2B5EF4-FFF2-40B4-BE49-F238E27FC236}">
                <a16:creationId xmlns:a16="http://schemas.microsoft.com/office/drawing/2014/main" id="{562712AE-3E90-4A37-895C-B47D2FBD8574}"/>
              </a:ext>
            </a:extLst>
          </p:cNvPr>
          <p:cNvSpPr/>
          <p:nvPr/>
        </p:nvSpPr>
        <p:spPr>
          <a:xfrm>
            <a:off x="923467" y="4393567"/>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t>Manage Hardware FRU</a:t>
            </a:r>
          </a:p>
        </p:txBody>
      </p:sp>
      <p:sp>
        <p:nvSpPr>
          <p:cNvPr id="25" name="Rounded Rectangle 60">
            <a:extLst>
              <a:ext uri="{FF2B5EF4-FFF2-40B4-BE49-F238E27FC236}">
                <a16:creationId xmlns:a16="http://schemas.microsoft.com/office/drawing/2014/main" id="{21FA88F3-81F7-45C7-BB5A-F0CF9AC7EF0C}"/>
              </a:ext>
            </a:extLst>
          </p:cNvPr>
          <p:cNvSpPr/>
          <p:nvPr/>
        </p:nvSpPr>
        <p:spPr>
          <a:xfrm>
            <a:off x="923461" y="3527441"/>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Plan Capacity</a:t>
            </a:r>
          </a:p>
        </p:txBody>
      </p:sp>
      <p:sp>
        <p:nvSpPr>
          <p:cNvPr id="26" name="Rounded Rectangle 104">
            <a:extLst>
              <a:ext uri="{FF2B5EF4-FFF2-40B4-BE49-F238E27FC236}">
                <a16:creationId xmlns:a16="http://schemas.microsoft.com/office/drawing/2014/main" id="{B34D62D8-0630-4278-9B68-D615744D8451}"/>
              </a:ext>
            </a:extLst>
          </p:cNvPr>
          <p:cNvSpPr/>
          <p:nvPr/>
        </p:nvSpPr>
        <p:spPr>
          <a:xfrm>
            <a:off x="2879005" y="569627"/>
            <a:ext cx="1797007" cy="4454039"/>
          </a:xfrm>
          <a:prstGeom prst="roundRect">
            <a:avLst>
              <a:gd name="adj" fmla="val 3267"/>
            </a:avLst>
          </a:prstGeom>
          <a:solidFill>
            <a:schemeClr val="bg1">
              <a:lumMod val="85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endParaRPr lang="en-US" sz="1519" dirty="0" err="1"/>
          </a:p>
        </p:txBody>
      </p:sp>
      <p:sp>
        <p:nvSpPr>
          <p:cNvPr id="27" name="Rounded Rectangle 105">
            <a:extLst>
              <a:ext uri="{FF2B5EF4-FFF2-40B4-BE49-F238E27FC236}">
                <a16:creationId xmlns:a16="http://schemas.microsoft.com/office/drawing/2014/main" id="{A242B7DB-4B5B-4DBF-AA73-16A7C2B9C57D}"/>
              </a:ext>
            </a:extLst>
          </p:cNvPr>
          <p:cNvSpPr/>
          <p:nvPr/>
        </p:nvSpPr>
        <p:spPr>
          <a:xfrm>
            <a:off x="2933208" y="3156616"/>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Place Order</a:t>
            </a:r>
            <a:endParaRPr lang="en-US" sz="1120" dirty="0" err="1"/>
          </a:p>
        </p:txBody>
      </p:sp>
      <p:sp>
        <p:nvSpPr>
          <p:cNvPr id="28" name="Rounded Rectangle 106">
            <a:extLst>
              <a:ext uri="{FF2B5EF4-FFF2-40B4-BE49-F238E27FC236}">
                <a16:creationId xmlns:a16="http://schemas.microsoft.com/office/drawing/2014/main" id="{BE6A0EBD-B568-4DF2-87C1-864F11F45618}"/>
              </a:ext>
            </a:extLst>
          </p:cNvPr>
          <p:cNvSpPr/>
          <p:nvPr/>
        </p:nvSpPr>
        <p:spPr>
          <a:xfrm>
            <a:off x="2933208" y="2872783"/>
            <a:ext cx="1699829" cy="255966"/>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solidFill>
                  <a:schemeClr val="bg1">
                    <a:lumMod val="50000"/>
                  </a:schemeClr>
                </a:solidFill>
              </a:rPr>
              <a:t>Receive System</a:t>
            </a:r>
            <a:endParaRPr lang="en-US" sz="1120" dirty="0">
              <a:solidFill>
                <a:schemeClr val="bg1">
                  <a:lumMod val="50000"/>
                </a:schemeClr>
              </a:solidFill>
            </a:endParaRPr>
          </a:p>
        </p:txBody>
      </p:sp>
      <p:sp>
        <p:nvSpPr>
          <p:cNvPr id="29" name="Rounded Rectangle 107">
            <a:extLst>
              <a:ext uri="{FF2B5EF4-FFF2-40B4-BE49-F238E27FC236}">
                <a16:creationId xmlns:a16="http://schemas.microsoft.com/office/drawing/2014/main" id="{29AAB56C-D8A1-4D29-B818-AE307BE936FB}"/>
              </a:ext>
            </a:extLst>
          </p:cNvPr>
          <p:cNvSpPr/>
          <p:nvPr/>
        </p:nvSpPr>
        <p:spPr>
          <a:xfrm>
            <a:off x="2933207" y="2582644"/>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Install Software</a:t>
            </a:r>
          </a:p>
        </p:txBody>
      </p:sp>
      <p:sp>
        <p:nvSpPr>
          <p:cNvPr id="30" name="Rounded Rectangle 108">
            <a:extLst>
              <a:ext uri="{FF2B5EF4-FFF2-40B4-BE49-F238E27FC236}">
                <a16:creationId xmlns:a16="http://schemas.microsoft.com/office/drawing/2014/main" id="{F9E244DA-82E7-4A1F-A30A-5A95BA372EC9}"/>
              </a:ext>
            </a:extLst>
          </p:cNvPr>
          <p:cNvSpPr/>
          <p:nvPr/>
        </p:nvSpPr>
        <p:spPr>
          <a:xfrm>
            <a:off x="2933206" y="2292015"/>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Configure Cluster</a:t>
            </a:r>
          </a:p>
        </p:txBody>
      </p:sp>
      <p:sp>
        <p:nvSpPr>
          <p:cNvPr id="31" name="Rounded Rectangle 109">
            <a:extLst>
              <a:ext uri="{FF2B5EF4-FFF2-40B4-BE49-F238E27FC236}">
                <a16:creationId xmlns:a16="http://schemas.microsoft.com/office/drawing/2014/main" id="{E862619F-1A38-44C2-9367-705762855FC8}"/>
              </a:ext>
            </a:extLst>
          </p:cNvPr>
          <p:cNvSpPr/>
          <p:nvPr/>
        </p:nvSpPr>
        <p:spPr>
          <a:xfrm>
            <a:off x="2933205" y="1917299"/>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Provision Aggregates</a:t>
            </a:r>
            <a:endParaRPr lang="en-US" sz="1120" dirty="0"/>
          </a:p>
        </p:txBody>
      </p:sp>
      <p:sp>
        <p:nvSpPr>
          <p:cNvPr id="32" name="Rounded Rectangle 110">
            <a:extLst>
              <a:ext uri="{FF2B5EF4-FFF2-40B4-BE49-F238E27FC236}">
                <a16:creationId xmlns:a16="http://schemas.microsoft.com/office/drawing/2014/main" id="{274AA7F3-86AF-4C87-BB5F-1941608DCB7D}"/>
              </a:ext>
            </a:extLst>
          </p:cNvPr>
          <p:cNvSpPr/>
          <p:nvPr/>
        </p:nvSpPr>
        <p:spPr>
          <a:xfrm>
            <a:off x="2933205" y="1631234"/>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Provision Tenant</a:t>
            </a:r>
          </a:p>
        </p:txBody>
      </p:sp>
      <p:sp>
        <p:nvSpPr>
          <p:cNvPr id="33" name="Rounded Rectangle 111">
            <a:extLst>
              <a:ext uri="{FF2B5EF4-FFF2-40B4-BE49-F238E27FC236}">
                <a16:creationId xmlns:a16="http://schemas.microsoft.com/office/drawing/2014/main" id="{D2EF5BF9-3BD4-4835-A3B7-CD62370114C6}"/>
              </a:ext>
            </a:extLst>
          </p:cNvPr>
          <p:cNvSpPr/>
          <p:nvPr/>
        </p:nvSpPr>
        <p:spPr>
          <a:xfrm>
            <a:off x="2933205" y="1348001"/>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Provision Volumes</a:t>
            </a:r>
            <a:endParaRPr lang="en-US" sz="1120" dirty="0"/>
          </a:p>
        </p:txBody>
      </p:sp>
      <p:sp>
        <p:nvSpPr>
          <p:cNvPr id="34" name="Rounded Rectangle 112">
            <a:extLst>
              <a:ext uri="{FF2B5EF4-FFF2-40B4-BE49-F238E27FC236}">
                <a16:creationId xmlns:a16="http://schemas.microsoft.com/office/drawing/2014/main" id="{5625C640-C9CC-43D1-B4E8-0437AB747E57}"/>
              </a:ext>
            </a:extLst>
          </p:cNvPr>
          <p:cNvSpPr/>
          <p:nvPr/>
        </p:nvSpPr>
        <p:spPr>
          <a:xfrm>
            <a:off x="2933205" y="1064059"/>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Mount Volumes</a:t>
            </a:r>
          </a:p>
        </p:txBody>
      </p:sp>
      <p:sp>
        <p:nvSpPr>
          <p:cNvPr id="35" name="Rounded Rectangle 113">
            <a:extLst>
              <a:ext uri="{FF2B5EF4-FFF2-40B4-BE49-F238E27FC236}">
                <a16:creationId xmlns:a16="http://schemas.microsoft.com/office/drawing/2014/main" id="{78A25671-1B80-4B81-A9C6-FEDA4F431285}"/>
              </a:ext>
            </a:extLst>
          </p:cNvPr>
          <p:cNvSpPr/>
          <p:nvPr/>
        </p:nvSpPr>
        <p:spPr>
          <a:xfrm>
            <a:off x="2933209" y="3813506"/>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Manage Performance</a:t>
            </a:r>
          </a:p>
        </p:txBody>
      </p:sp>
      <p:sp>
        <p:nvSpPr>
          <p:cNvPr id="36" name="TextBox 35">
            <a:extLst>
              <a:ext uri="{FF2B5EF4-FFF2-40B4-BE49-F238E27FC236}">
                <a16:creationId xmlns:a16="http://schemas.microsoft.com/office/drawing/2014/main" id="{E32394F7-367E-41FE-9872-FB52E1C64A88}"/>
              </a:ext>
            </a:extLst>
          </p:cNvPr>
          <p:cNvSpPr txBox="1"/>
          <p:nvPr/>
        </p:nvSpPr>
        <p:spPr>
          <a:xfrm>
            <a:off x="3000573" y="673571"/>
            <a:ext cx="1582878" cy="317342"/>
          </a:xfrm>
          <a:prstGeom prst="rect">
            <a:avLst/>
          </a:prstGeom>
        </p:spPr>
        <p:txBody>
          <a:bodyPr vert="horz" wrap="none" lIns="73133" tIns="36566" rIns="73133" bIns="36566" rtlCol="0" anchor="t">
            <a:noAutofit/>
          </a:bodyPr>
          <a:lstStyle/>
          <a:p>
            <a:pPr algn="ctr">
              <a:lnSpc>
                <a:spcPct val="95000"/>
              </a:lnSpc>
              <a:spcBef>
                <a:spcPts val="320"/>
              </a:spcBef>
              <a:spcAft>
                <a:spcPts val="160"/>
              </a:spcAft>
              <a:buClr>
                <a:schemeClr val="accent1"/>
              </a:buClr>
            </a:pPr>
            <a:r>
              <a:rPr lang="en-US" sz="1519" b="1" dirty="0">
                <a:solidFill>
                  <a:sysClr val="windowText" lastClr="000000"/>
                </a:solidFill>
              </a:rPr>
              <a:t>ONTAP Select</a:t>
            </a:r>
          </a:p>
        </p:txBody>
      </p:sp>
      <p:sp>
        <p:nvSpPr>
          <p:cNvPr id="37" name="Rounded Rectangle 115">
            <a:extLst>
              <a:ext uri="{FF2B5EF4-FFF2-40B4-BE49-F238E27FC236}">
                <a16:creationId xmlns:a16="http://schemas.microsoft.com/office/drawing/2014/main" id="{2D94CE9E-4F92-4CBE-B671-352FC4377AD5}"/>
              </a:ext>
            </a:extLst>
          </p:cNvPr>
          <p:cNvSpPr/>
          <p:nvPr/>
        </p:nvSpPr>
        <p:spPr>
          <a:xfrm>
            <a:off x="2933210" y="4102340"/>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t>Manage ONTAP Upgrades</a:t>
            </a:r>
          </a:p>
        </p:txBody>
      </p:sp>
      <p:sp>
        <p:nvSpPr>
          <p:cNvPr id="38" name="Rounded Rectangle 116">
            <a:extLst>
              <a:ext uri="{FF2B5EF4-FFF2-40B4-BE49-F238E27FC236}">
                <a16:creationId xmlns:a16="http://schemas.microsoft.com/office/drawing/2014/main" id="{ECC8B2AF-B0D5-465D-8845-A2DAECE67110}"/>
              </a:ext>
            </a:extLst>
          </p:cNvPr>
          <p:cNvSpPr/>
          <p:nvPr/>
        </p:nvSpPr>
        <p:spPr>
          <a:xfrm>
            <a:off x="2933210" y="4393567"/>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t>Manage Hardware FRU</a:t>
            </a:r>
          </a:p>
        </p:txBody>
      </p:sp>
      <p:sp>
        <p:nvSpPr>
          <p:cNvPr id="39" name="Rounded Rectangle 117">
            <a:extLst>
              <a:ext uri="{FF2B5EF4-FFF2-40B4-BE49-F238E27FC236}">
                <a16:creationId xmlns:a16="http://schemas.microsoft.com/office/drawing/2014/main" id="{AFB9803C-802C-41D2-8D63-A144BA4458BD}"/>
              </a:ext>
            </a:extLst>
          </p:cNvPr>
          <p:cNvSpPr/>
          <p:nvPr/>
        </p:nvSpPr>
        <p:spPr>
          <a:xfrm>
            <a:off x="2933204" y="3527441"/>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Plan Capacity</a:t>
            </a:r>
          </a:p>
        </p:txBody>
      </p:sp>
      <p:sp>
        <p:nvSpPr>
          <p:cNvPr id="40" name="Rounded Rectangle 119">
            <a:extLst>
              <a:ext uri="{FF2B5EF4-FFF2-40B4-BE49-F238E27FC236}">
                <a16:creationId xmlns:a16="http://schemas.microsoft.com/office/drawing/2014/main" id="{FC82B410-C19C-4938-A33A-B85B4336D087}"/>
              </a:ext>
            </a:extLst>
          </p:cNvPr>
          <p:cNvSpPr/>
          <p:nvPr/>
        </p:nvSpPr>
        <p:spPr>
          <a:xfrm>
            <a:off x="4873824" y="569627"/>
            <a:ext cx="1797007" cy="4454039"/>
          </a:xfrm>
          <a:prstGeom prst="roundRect">
            <a:avLst>
              <a:gd name="adj" fmla="val 3267"/>
            </a:avLst>
          </a:prstGeom>
          <a:solidFill>
            <a:schemeClr val="accent2">
              <a:lumMod val="60000"/>
              <a:lumOff val="4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endParaRPr lang="en-US" sz="1519" dirty="0" err="1"/>
          </a:p>
        </p:txBody>
      </p:sp>
      <p:sp>
        <p:nvSpPr>
          <p:cNvPr id="41" name="Rounded Rectangle 120">
            <a:extLst>
              <a:ext uri="{FF2B5EF4-FFF2-40B4-BE49-F238E27FC236}">
                <a16:creationId xmlns:a16="http://schemas.microsoft.com/office/drawing/2014/main" id="{F8F24129-5401-4D7F-A95B-290A2CDA2FDC}"/>
              </a:ext>
            </a:extLst>
          </p:cNvPr>
          <p:cNvSpPr/>
          <p:nvPr/>
        </p:nvSpPr>
        <p:spPr>
          <a:xfrm>
            <a:off x="4928026" y="3156616"/>
            <a:ext cx="1699829" cy="255966"/>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solidFill>
                  <a:schemeClr val="bg1">
                    <a:lumMod val="50000"/>
                  </a:schemeClr>
                </a:solidFill>
              </a:rPr>
              <a:t>Place Order</a:t>
            </a:r>
            <a:endParaRPr lang="en-US" sz="1120" dirty="0" err="1">
              <a:solidFill>
                <a:schemeClr val="bg1">
                  <a:lumMod val="50000"/>
                </a:schemeClr>
              </a:solidFill>
            </a:endParaRPr>
          </a:p>
        </p:txBody>
      </p:sp>
      <p:sp>
        <p:nvSpPr>
          <p:cNvPr id="42" name="Rounded Rectangle 121">
            <a:extLst>
              <a:ext uri="{FF2B5EF4-FFF2-40B4-BE49-F238E27FC236}">
                <a16:creationId xmlns:a16="http://schemas.microsoft.com/office/drawing/2014/main" id="{27E27423-11A9-443D-8EBC-35293C415780}"/>
              </a:ext>
            </a:extLst>
          </p:cNvPr>
          <p:cNvSpPr/>
          <p:nvPr/>
        </p:nvSpPr>
        <p:spPr>
          <a:xfrm>
            <a:off x="4928026" y="2872783"/>
            <a:ext cx="1699829" cy="255966"/>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solidFill>
                  <a:schemeClr val="bg1">
                    <a:lumMod val="50000"/>
                  </a:schemeClr>
                </a:solidFill>
              </a:rPr>
              <a:t>Receive System</a:t>
            </a:r>
            <a:endParaRPr lang="en-US" sz="1120" dirty="0">
              <a:solidFill>
                <a:schemeClr val="bg1">
                  <a:lumMod val="50000"/>
                </a:schemeClr>
              </a:solidFill>
            </a:endParaRPr>
          </a:p>
        </p:txBody>
      </p:sp>
      <p:sp>
        <p:nvSpPr>
          <p:cNvPr id="43" name="Rounded Rectangle 122">
            <a:extLst>
              <a:ext uri="{FF2B5EF4-FFF2-40B4-BE49-F238E27FC236}">
                <a16:creationId xmlns:a16="http://schemas.microsoft.com/office/drawing/2014/main" id="{767DB209-9051-475A-8B33-59808FB51295}"/>
              </a:ext>
            </a:extLst>
          </p:cNvPr>
          <p:cNvSpPr/>
          <p:nvPr/>
        </p:nvSpPr>
        <p:spPr>
          <a:xfrm>
            <a:off x="4928025" y="2582644"/>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Deploy Software</a:t>
            </a:r>
          </a:p>
        </p:txBody>
      </p:sp>
      <p:sp>
        <p:nvSpPr>
          <p:cNvPr id="44" name="Rounded Rectangle 123">
            <a:extLst>
              <a:ext uri="{FF2B5EF4-FFF2-40B4-BE49-F238E27FC236}">
                <a16:creationId xmlns:a16="http://schemas.microsoft.com/office/drawing/2014/main" id="{97A6020E-A801-45CF-85EA-7CF28F67FD60}"/>
              </a:ext>
            </a:extLst>
          </p:cNvPr>
          <p:cNvSpPr/>
          <p:nvPr/>
        </p:nvSpPr>
        <p:spPr>
          <a:xfrm>
            <a:off x="4928025" y="2292015"/>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Configure Cluster</a:t>
            </a:r>
          </a:p>
        </p:txBody>
      </p:sp>
      <p:sp>
        <p:nvSpPr>
          <p:cNvPr id="45" name="Rounded Rectangle 124">
            <a:extLst>
              <a:ext uri="{FF2B5EF4-FFF2-40B4-BE49-F238E27FC236}">
                <a16:creationId xmlns:a16="http://schemas.microsoft.com/office/drawing/2014/main" id="{CF7EB7B4-A70C-4C22-9485-18E616BFD452}"/>
              </a:ext>
            </a:extLst>
          </p:cNvPr>
          <p:cNvSpPr/>
          <p:nvPr/>
        </p:nvSpPr>
        <p:spPr>
          <a:xfrm>
            <a:off x="4928024" y="1917299"/>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Provision Aggregates</a:t>
            </a:r>
            <a:endParaRPr lang="en-US" sz="1120" dirty="0"/>
          </a:p>
        </p:txBody>
      </p:sp>
      <p:sp>
        <p:nvSpPr>
          <p:cNvPr id="46" name="Rounded Rectangle 125">
            <a:extLst>
              <a:ext uri="{FF2B5EF4-FFF2-40B4-BE49-F238E27FC236}">
                <a16:creationId xmlns:a16="http://schemas.microsoft.com/office/drawing/2014/main" id="{486FE647-7F3B-467B-AC87-4B4B2BBB9A71}"/>
              </a:ext>
            </a:extLst>
          </p:cNvPr>
          <p:cNvSpPr/>
          <p:nvPr/>
        </p:nvSpPr>
        <p:spPr>
          <a:xfrm>
            <a:off x="4928023" y="1631234"/>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Provision Tenant</a:t>
            </a:r>
          </a:p>
        </p:txBody>
      </p:sp>
      <p:sp>
        <p:nvSpPr>
          <p:cNvPr id="47" name="Rounded Rectangle 126">
            <a:extLst>
              <a:ext uri="{FF2B5EF4-FFF2-40B4-BE49-F238E27FC236}">
                <a16:creationId xmlns:a16="http://schemas.microsoft.com/office/drawing/2014/main" id="{E91FB79D-83ED-4335-8F5B-83AB4ECAA671}"/>
              </a:ext>
            </a:extLst>
          </p:cNvPr>
          <p:cNvSpPr/>
          <p:nvPr/>
        </p:nvSpPr>
        <p:spPr>
          <a:xfrm>
            <a:off x="4928023" y="1348001"/>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Provision Volumes</a:t>
            </a:r>
            <a:endParaRPr lang="en-US" sz="1120" dirty="0"/>
          </a:p>
        </p:txBody>
      </p:sp>
      <p:sp>
        <p:nvSpPr>
          <p:cNvPr id="48" name="Rounded Rectangle 127">
            <a:extLst>
              <a:ext uri="{FF2B5EF4-FFF2-40B4-BE49-F238E27FC236}">
                <a16:creationId xmlns:a16="http://schemas.microsoft.com/office/drawing/2014/main" id="{0B8EE29E-AC22-4F39-8423-5376163ED5FC}"/>
              </a:ext>
            </a:extLst>
          </p:cNvPr>
          <p:cNvSpPr/>
          <p:nvPr/>
        </p:nvSpPr>
        <p:spPr>
          <a:xfrm>
            <a:off x="4928023" y="1065560"/>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Mount Volumes</a:t>
            </a:r>
          </a:p>
        </p:txBody>
      </p:sp>
      <p:sp>
        <p:nvSpPr>
          <p:cNvPr id="49" name="Rounded Rectangle 128">
            <a:extLst>
              <a:ext uri="{FF2B5EF4-FFF2-40B4-BE49-F238E27FC236}">
                <a16:creationId xmlns:a16="http://schemas.microsoft.com/office/drawing/2014/main" id="{4292E487-F117-4BA8-9A6C-5691BAE36A38}"/>
              </a:ext>
            </a:extLst>
          </p:cNvPr>
          <p:cNvSpPr/>
          <p:nvPr/>
        </p:nvSpPr>
        <p:spPr>
          <a:xfrm>
            <a:off x="4928028" y="3813506"/>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Manage Performance</a:t>
            </a:r>
          </a:p>
        </p:txBody>
      </p:sp>
      <p:sp>
        <p:nvSpPr>
          <p:cNvPr id="50" name="TextBox 49">
            <a:extLst>
              <a:ext uri="{FF2B5EF4-FFF2-40B4-BE49-F238E27FC236}">
                <a16:creationId xmlns:a16="http://schemas.microsoft.com/office/drawing/2014/main" id="{18ACE68D-7C11-4ABC-A378-A70B624073A7}"/>
              </a:ext>
            </a:extLst>
          </p:cNvPr>
          <p:cNvSpPr txBox="1"/>
          <p:nvPr/>
        </p:nvSpPr>
        <p:spPr>
          <a:xfrm>
            <a:off x="4995392" y="571158"/>
            <a:ext cx="1582878" cy="317342"/>
          </a:xfrm>
          <a:prstGeom prst="rect">
            <a:avLst/>
          </a:prstGeom>
        </p:spPr>
        <p:txBody>
          <a:bodyPr vert="horz" wrap="none" lIns="73133" tIns="36566" rIns="73133" bIns="36566" rtlCol="0" anchor="t">
            <a:noAutofit/>
          </a:bodyPr>
          <a:lstStyle/>
          <a:p>
            <a:pPr algn="ctr">
              <a:lnSpc>
                <a:spcPct val="95000"/>
              </a:lnSpc>
              <a:spcBef>
                <a:spcPts val="320"/>
              </a:spcBef>
              <a:spcAft>
                <a:spcPts val="160"/>
              </a:spcAft>
              <a:buClr>
                <a:schemeClr val="accent1"/>
              </a:buClr>
            </a:pPr>
            <a:r>
              <a:rPr lang="en-US" sz="1519" b="1" dirty="0">
                <a:solidFill>
                  <a:sysClr val="windowText" lastClr="000000"/>
                </a:solidFill>
              </a:rPr>
              <a:t>Cloud Volumes</a:t>
            </a:r>
            <a:br>
              <a:rPr lang="en-US" sz="1519" b="1" dirty="0">
                <a:solidFill>
                  <a:sysClr val="windowText" lastClr="000000"/>
                </a:solidFill>
              </a:rPr>
            </a:br>
            <a:r>
              <a:rPr lang="en-US" sz="1519" b="1" dirty="0">
                <a:solidFill>
                  <a:sysClr val="windowText" lastClr="000000"/>
                </a:solidFill>
              </a:rPr>
              <a:t>ONTAP</a:t>
            </a:r>
          </a:p>
        </p:txBody>
      </p:sp>
      <p:sp>
        <p:nvSpPr>
          <p:cNvPr id="51" name="Rounded Rectangle 130">
            <a:extLst>
              <a:ext uri="{FF2B5EF4-FFF2-40B4-BE49-F238E27FC236}">
                <a16:creationId xmlns:a16="http://schemas.microsoft.com/office/drawing/2014/main" id="{668EFE7D-CB9A-48A3-964A-94C5A4E7E2FD}"/>
              </a:ext>
            </a:extLst>
          </p:cNvPr>
          <p:cNvSpPr/>
          <p:nvPr/>
        </p:nvSpPr>
        <p:spPr>
          <a:xfrm>
            <a:off x="4928029" y="4102340"/>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solidFill>
                  <a:schemeClr val="bg1"/>
                </a:solidFill>
              </a:rPr>
              <a:t>Manage ONTAP Upgrades</a:t>
            </a:r>
          </a:p>
        </p:txBody>
      </p:sp>
      <p:sp>
        <p:nvSpPr>
          <p:cNvPr id="52" name="Rounded Rectangle 131">
            <a:extLst>
              <a:ext uri="{FF2B5EF4-FFF2-40B4-BE49-F238E27FC236}">
                <a16:creationId xmlns:a16="http://schemas.microsoft.com/office/drawing/2014/main" id="{2EEA7F57-7C65-4350-9A4B-F0F6D9316A5C}"/>
              </a:ext>
            </a:extLst>
          </p:cNvPr>
          <p:cNvSpPr/>
          <p:nvPr/>
        </p:nvSpPr>
        <p:spPr>
          <a:xfrm>
            <a:off x="4928029" y="4393567"/>
            <a:ext cx="1699829" cy="255966"/>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solidFill>
                  <a:schemeClr val="bg1">
                    <a:lumMod val="50000"/>
                  </a:schemeClr>
                </a:solidFill>
              </a:rPr>
              <a:t>Manage Hardware FRU</a:t>
            </a:r>
          </a:p>
        </p:txBody>
      </p:sp>
      <p:sp>
        <p:nvSpPr>
          <p:cNvPr id="53" name="Rounded Rectangle 132">
            <a:extLst>
              <a:ext uri="{FF2B5EF4-FFF2-40B4-BE49-F238E27FC236}">
                <a16:creationId xmlns:a16="http://schemas.microsoft.com/office/drawing/2014/main" id="{415E2670-3535-4149-8B74-0181D87BE2F5}"/>
              </a:ext>
            </a:extLst>
          </p:cNvPr>
          <p:cNvSpPr/>
          <p:nvPr/>
        </p:nvSpPr>
        <p:spPr>
          <a:xfrm>
            <a:off x="4928022" y="3527441"/>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Plan Capacity</a:t>
            </a:r>
          </a:p>
        </p:txBody>
      </p:sp>
      <p:sp>
        <p:nvSpPr>
          <p:cNvPr id="54" name="Rounded Rectangle 134">
            <a:extLst>
              <a:ext uri="{FF2B5EF4-FFF2-40B4-BE49-F238E27FC236}">
                <a16:creationId xmlns:a16="http://schemas.microsoft.com/office/drawing/2014/main" id="{5C3ECEB8-390A-4A2B-A985-CF8C33C9BB18}"/>
              </a:ext>
            </a:extLst>
          </p:cNvPr>
          <p:cNvSpPr/>
          <p:nvPr/>
        </p:nvSpPr>
        <p:spPr>
          <a:xfrm>
            <a:off x="6868643" y="569627"/>
            <a:ext cx="1797007" cy="4454039"/>
          </a:xfrm>
          <a:prstGeom prst="roundRect">
            <a:avLst>
              <a:gd name="adj" fmla="val 3267"/>
            </a:avLst>
          </a:prstGeom>
          <a:solidFill>
            <a:schemeClr val="accent2">
              <a:lumMod val="60000"/>
              <a:lumOff val="40000"/>
            </a:schemeClr>
          </a:solidFill>
          <a:ln w="127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endParaRPr lang="en-US" sz="1519" dirty="0" err="1"/>
          </a:p>
        </p:txBody>
      </p:sp>
      <p:sp>
        <p:nvSpPr>
          <p:cNvPr id="55" name="Rounded Rectangle 135">
            <a:extLst>
              <a:ext uri="{FF2B5EF4-FFF2-40B4-BE49-F238E27FC236}">
                <a16:creationId xmlns:a16="http://schemas.microsoft.com/office/drawing/2014/main" id="{5C3913EA-5C29-45F3-B306-700C88E33E95}"/>
              </a:ext>
            </a:extLst>
          </p:cNvPr>
          <p:cNvSpPr/>
          <p:nvPr/>
        </p:nvSpPr>
        <p:spPr>
          <a:xfrm>
            <a:off x="6922845" y="3156616"/>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Place Order</a:t>
            </a:r>
            <a:endParaRPr lang="en-US" sz="1120" dirty="0" err="1"/>
          </a:p>
        </p:txBody>
      </p:sp>
      <p:sp>
        <p:nvSpPr>
          <p:cNvPr id="56" name="Rounded Rectangle 136">
            <a:extLst>
              <a:ext uri="{FF2B5EF4-FFF2-40B4-BE49-F238E27FC236}">
                <a16:creationId xmlns:a16="http://schemas.microsoft.com/office/drawing/2014/main" id="{600388CE-9322-4EDC-AC0E-E7C1B5213D96}"/>
              </a:ext>
            </a:extLst>
          </p:cNvPr>
          <p:cNvSpPr/>
          <p:nvPr/>
        </p:nvSpPr>
        <p:spPr>
          <a:xfrm>
            <a:off x="6922845" y="2872783"/>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Receive System</a:t>
            </a:r>
            <a:endParaRPr lang="en-US" sz="1120" dirty="0"/>
          </a:p>
        </p:txBody>
      </p:sp>
      <p:sp>
        <p:nvSpPr>
          <p:cNvPr id="57" name="Rounded Rectangle 137">
            <a:extLst>
              <a:ext uri="{FF2B5EF4-FFF2-40B4-BE49-F238E27FC236}">
                <a16:creationId xmlns:a16="http://schemas.microsoft.com/office/drawing/2014/main" id="{77614741-2C05-4B6D-9B29-4F67D0DB2F2A}"/>
              </a:ext>
            </a:extLst>
          </p:cNvPr>
          <p:cNvSpPr/>
          <p:nvPr/>
        </p:nvSpPr>
        <p:spPr>
          <a:xfrm>
            <a:off x="6922845" y="2582644"/>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Rack System</a:t>
            </a:r>
          </a:p>
        </p:txBody>
      </p:sp>
      <p:sp>
        <p:nvSpPr>
          <p:cNvPr id="58" name="Rounded Rectangle 138">
            <a:extLst>
              <a:ext uri="{FF2B5EF4-FFF2-40B4-BE49-F238E27FC236}">
                <a16:creationId xmlns:a16="http://schemas.microsoft.com/office/drawing/2014/main" id="{D965DCD4-4E2A-4187-A19F-E0E848294313}"/>
              </a:ext>
            </a:extLst>
          </p:cNvPr>
          <p:cNvSpPr/>
          <p:nvPr/>
        </p:nvSpPr>
        <p:spPr>
          <a:xfrm>
            <a:off x="6922844" y="2292015"/>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Configure Cluster</a:t>
            </a:r>
          </a:p>
        </p:txBody>
      </p:sp>
      <p:sp>
        <p:nvSpPr>
          <p:cNvPr id="59" name="Rounded Rectangle 139">
            <a:extLst>
              <a:ext uri="{FF2B5EF4-FFF2-40B4-BE49-F238E27FC236}">
                <a16:creationId xmlns:a16="http://schemas.microsoft.com/office/drawing/2014/main" id="{569539CC-C43C-4DEF-B371-30953B8565DE}"/>
              </a:ext>
            </a:extLst>
          </p:cNvPr>
          <p:cNvSpPr/>
          <p:nvPr/>
        </p:nvSpPr>
        <p:spPr>
          <a:xfrm>
            <a:off x="6922843" y="1917299"/>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Provision Aggregates</a:t>
            </a:r>
            <a:endParaRPr lang="en-US" sz="1120" dirty="0"/>
          </a:p>
        </p:txBody>
      </p:sp>
      <p:sp>
        <p:nvSpPr>
          <p:cNvPr id="60" name="Rounded Rectangle 140">
            <a:extLst>
              <a:ext uri="{FF2B5EF4-FFF2-40B4-BE49-F238E27FC236}">
                <a16:creationId xmlns:a16="http://schemas.microsoft.com/office/drawing/2014/main" id="{DC4FF8CB-01FE-4B4B-9139-39DAC066B608}"/>
              </a:ext>
            </a:extLst>
          </p:cNvPr>
          <p:cNvSpPr/>
          <p:nvPr/>
        </p:nvSpPr>
        <p:spPr>
          <a:xfrm>
            <a:off x="6922842" y="1631234"/>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Provision Multi-tenancy</a:t>
            </a:r>
          </a:p>
        </p:txBody>
      </p:sp>
      <p:sp>
        <p:nvSpPr>
          <p:cNvPr id="61" name="Rounded Rectangle 141">
            <a:extLst>
              <a:ext uri="{FF2B5EF4-FFF2-40B4-BE49-F238E27FC236}">
                <a16:creationId xmlns:a16="http://schemas.microsoft.com/office/drawing/2014/main" id="{87D90EE3-B1BE-4F3C-B367-25AEDD5837C1}"/>
              </a:ext>
            </a:extLst>
          </p:cNvPr>
          <p:cNvSpPr/>
          <p:nvPr/>
        </p:nvSpPr>
        <p:spPr>
          <a:xfrm>
            <a:off x="6922842" y="1348001"/>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a:t>Provision Volumes</a:t>
            </a:r>
            <a:endParaRPr lang="en-US" sz="1120" dirty="0"/>
          </a:p>
        </p:txBody>
      </p:sp>
      <p:sp>
        <p:nvSpPr>
          <p:cNvPr id="62" name="Rounded Rectangle 142">
            <a:extLst>
              <a:ext uri="{FF2B5EF4-FFF2-40B4-BE49-F238E27FC236}">
                <a16:creationId xmlns:a16="http://schemas.microsoft.com/office/drawing/2014/main" id="{548B1F97-8881-4B72-A5D8-15362D75AABF}"/>
              </a:ext>
            </a:extLst>
          </p:cNvPr>
          <p:cNvSpPr/>
          <p:nvPr/>
        </p:nvSpPr>
        <p:spPr>
          <a:xfrm>
            <a:off x="6922842" y="1065560"/>
            <a:ext cx="1699829" cy="255966"/>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Mount Volumes</a:t>
            </a:r>
          </a:p>
        </p:txBody>
      </p:sp>
      <p:sp>
        <p:nvSpPr>
          <p:cNvPr id="63" name="Rounded Rectangle 143">
            <a:extLst>
              <a:ext uri="{FF2B5EF4-FFF2-40B4-BE49-F238E27FC236}">
                <a16:creationId xmlns:a16="http://schemas.microsoft.com/office/drawing/2014/main" id="{FA6B153E-A7E0-4D72-B93D-492E505004CB}"/>
              </a:ext>
            </a:extLst>
          </p:cNvPr>
          <p:cNvSpPr/>
          <p:nvPr/>
        </p:nvSpPr>
        <p:spPr>
          <a:xfrm>
            <a:off x="6922847" y="3813506"/>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Manage Performance</a:t>
            </a:r>
          </a:p>
        </p:txBody>
      </p:sp>
      <p:sp>
        <p:nvSpPr>
          <p:cNvPr id="64" name="TextBox 63">
            <a:extLst>
              <a:ext uri="{FF2B5EF4-FFF2-40B4-BE49-F238E27FC236}">
                <a16:creationId xmlns:a16="http://schemas.microsoft.com/office/drawing/2014/main" id="{7CB5D0CF-6B05-4A17-B0AA-AA48804DE10A}"/>
              </a:ext>
            </a:extLst>
          </p:cNvPr>
          <p:cNvSpPr txBox="1"/>
          <p:nvPr/>
        </p:nvSpPr>
        <p:spPr>
          <a:xfrm>
            <a:off x="6990210" y="571158"/>
            <a:ext cx="1582878" cy="317342"/>
          </a:xfrm>
          <a:prstGeom prst="rect">
            <a:avLst/>
          </a:prstGeom>
        </p:spPr>
        <p:txBody>
          <a:bodyPr vert="horz" wrap="none" lIns="73133" tIns="36566" rIns="73133" bIns="36566" rtlCol="0" anchor="t">
            <a:noAutofit/>
          </a:bodyPr>
          <a:lstStyle/>
          <a:p>
            <a:pPr algn="ctr">
              <a:lnSpc>
                <a:spcPct val="95000"/>
              </a:lnSpc>
              <a:spcBef>
                <a:spcPts val="320"/>
              </a:spcBef>
              <a:spcAft>
                <a:spcPts val="160"/>
              </a:spcAft>
              <a:buClr>
                <a:schemeClr val="accent1"/>
              </a:buClr>
            </a:pPr>
            <a:r>
              <a:rPr lang="en-US" sz="1519" b="1" dirty="0">
                <a:solidFill>
                  <a:sysClr val="windowText" lastClr="000000"/>
                </a:solidFill>
              </a:rPr>
              <a:t>Cloud Volumes</a:t>
            </a:r>
            <a:br>
              <a:rPr lang="en-US" sz="1519" b="1" dirty="0">
                <a:solidFill>
                  <a:sysClr val="windowText" lastClr="000000"/>
                </a:solidFill>
              </a:rPr>
            </a:br>
            <a:r>
              <a:rPr lang="en-US" sz="1519" b="1" dirty="0">
                <a:solidFill>
                  <a:sysClr val="windowText" lastClr="000000"/>
                </a:solidFill>
              </a:rPr>
              <a:t>Service</a:t>
            </a:r>
          </a:p>
        </p:txBody>
      </p:sp>
      <p:sp>
        <p:nvSpPr>
          <p:cNvPr id="65" name="Rounded Rectangle 145">
            <a:extLst>
              <a:ext uri="{FF2B5EF4-FFF2-40B4-BE49-F238E27FC236}">
                <a16:creationId xmlns:a16="http://schemas.microsoft.com/office/drawing/2014/main" id="{B570757E-5E3F-4BB9-B870-D2875DEC772A}"/>
              </a:ext>
            </a:extLst>
          </p:cNvPr>
          <p:cNvSpPr/>
          <p:nvPr/>
        </p:nvSpPr>
        <p:spPr>
          <a:xfrm>
            <a:off x="6922848" y="4102340"/>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t>Manage ONTAP Upgrades</a:t>
            </a:r>
          </a:p>
        </p:txBody>
      </p:sp>
      <p:sp>
        <p:nvSpPr>
          <p:cNvPr id="66" name="Rounded Rectangle 146">
            <a:extLst>
              <a:ext uri="{FF2B5EF4-FFF2-40B4-BE49-F238E27FC236}">
                <a16:creationId xmlns:a16="http://schemas.microsoft.com/office/drawing/2014/main" id="{E892DCE8-702F-4944-9C98-CCA995A7F0CE}"/>
              </a:ext>
            </a:extLst>
          </p:cNvPr>
          <p:cNvSpPr/>
          <p:nvPr/>
        </p:nvSpPr>
        <p:spPr>
          <a:xfrm>
            <a:off x="6922848" y="4393567"/>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t>Manage Hardware FRU</a:t>
            </a:r>
          </a:p>
        </p:txBody>
      </p:sp>
      <p:sp>
        <p:nvSpPr>
          <p:cNvPr id="67" name="Rounded Rectangle 147">
            <a:extLst>
              <a:ext uri="{FF2B5EF4-FFF2-40B4-BE49-F238E27FC236}">
                <a16:creationId xmlns:a16="http://schemas.microsoft.com/office/drawing/2014/main" id="{50BA15DD-0FAF-4D8E-9809-41C9F70D48C2}"/>
              </a:ext>
            </a:extLst>
          </p:cNvPr>
          <p:cNvSpPr/>
          <p:nvPr/>
        </p:nvSpPr>
        <p:spPr>
          <a:xfrm>
            <a:off x="6922841" y="3527441"/>
            <a:ext cx="1699829" cy="255966"/>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1120" dirty="0"/>
              <a:t>Plan Capacity</a:t>
            </a:r>
          </a:p>
        </p:txBody>
      </p:sp>
      <p:grpSp>
        <p:nvGrpSpPr>
          <p:cNvPr id="68" name="Group 67">
            <a:extLst>
              <a:ext uri="{FF2B5EF4-FFF2-40B4-BE49-F238E27FC236}">
                <a16:creationId xmlns:a16="http://schemas.microsoft.com/office/drawing/2014/main" id="{EA7599EE-497D-4479-B605-4579A155FC6F}"/>
              </a:ext>
            </a:extLst>
          </p:cNvPr>
          <p:cNvGrpSpPr/>
          <p:nvPr/>
        </p:nvGrpSpPr>
        <p:grpSpPr>
          <a:xfrm>
            <a:off x="1166556" y="4709057"/>
            <a:ext cx="1256408" cy="255425"/>
            <a:chOff x="1463038" y="5770450"/>
            <a:chExt cx="1570919" cy="319364"/>
          </a:xfrm>
        </p:grpSpPr>
        <p:sp>
          <p:nvSpPr>
            <p:cNvPr id="69" name="Rounded Rectangle 6">
              <a:extLst>
                <a:ext uri="{FF2B5EF4-FFF2-40B4-BE49-F238E27FC236}">
                  <a16:creationId xmlns:a16="http://schemas.microsoft.com/office/drawing/2014/main" id="{34C8C26B-C217-45EB-992E-F218ECE5E11E}"/>
                </a:ext>
              </a:extLst>
            </p:cNvPr>
            <p:cNvSpPr/>
            <p:nvPr/>
          </p:nvSpPr>
          <p:spPr>
            <a:xfrm>
              <a:off x="1463038" y="5770450"/>
              <a:ext cx="1570919" cy="3193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endParaRPr lang="en-US" sz="1519" dirty="0" err="1"/>
            </a:p>
          </p:txBody>
        </p:sp>
        <p:sp>
          <p:nvSpPr>
            <p:cNvPr id="70" name="Rectangle 69">
              <a:extLst>
                <a:ext uri="{FF2B5EF4-FFF2-40B4-BE49-F238E27FC236}">
                  <a16:creationId xmlns:a16="http://schemas.microsoft.com/office/drawing/2014/main" id="{FB55853C-0E22-4764-A3EA-C17CBC92195C}"/>
                </a:ext>
              </a:extLst>
            </p:cNvPr>
            <p:cNvSpPr/>
            <p:nvPr/>
          </p:nvSpPr>
          <p:spPr>
            <a:xfrm>
              <a:off x="1511166" y="5822932"/>
              <a:ext cx="461083" cy="23100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Low</a:t>
              </a:r>
            </a:p>
          </p:txBody>
        </p:sp>
        <p:sp>
          <p:nvSpPr>
            <p:cNvPr id="71" name="Rectangle 70">
              <a:extLst>
                <a:ext uri="{FF2B5EF4-FFF2-40B4-BE49-F238E27FC236}">
                  <a16:creationId xmlns:a16="http://schemas.microsoft.com/office/drawing/2014/main" id="{DDB049EE-4CD9-470F-B3AD-DD25109D6EA2}"/>
                </a:ext>
              </a:extLst>
            </p:cNvPr>
            <p:cNvSpPr/>
            <p:nvPr/>
          </p:nvSpPr>
          <p:spPr>
            <a:xfrm>
              <a:off x="2020771" y="5822932"/>
              <a:ext cx="458391" cy="23100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Med</a:t>
              </a:r>
            </a:p>
          </p:txBody>
        </p:sp>
        <p:sp>
          <p:nvSpPr>
            <p:cNvPr id="72" name="Rectangle 71">
              <a:extLst>
                <a:ext uri="{FF2B5EF4-FFF2-40B4-BE49-F238E27FC236}">
                  <a16:creationId xmlns:a16="http://schemas.microsoft.com/office/drawing/2014/main" id="{B784CD9F-BCF8-43F6-AB2D-40BA5AB2688A}"/>
                </a:ext>
              </a:extLst>
            </p:cNvPr>
            <p:cNvSpPr/>
            <p:nvPr/>
          </p:nvSpPr>
          <p:spPr>
            <a:xfrm>
              <a:off x="2527684" y="5824167"/>
              <a:ext cx="466893" cy="231007"/>
            </a:xfrm>
            <a:prstGeom prst="rect">
              <a:avLst/>
            </a:prstGeom>
            <a:solidFill>
              <a:srgbClr val="2999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High</a:t>
              </a:r>
            </a:p>
          </p:txBody>
        </p:sp>
      </p:grpSp>
      <p:grpSp>
        <p:nvGrpSpPr>
          <p:cNvPr id="73" name="Group 72">
            <a:extLst>
              <a:ext uri="{FF2B5EF4-FFF2-40B4-BE49-F238E27FC236}">
                <a16:creationId xmlns:a16="http://schemas.microsoft.com/office/drawing/2014/main" id="{E2BE20A9-550A-4684-BCEE-AC8211A7ACF2}"/>
              </a:ext>
            </a:extLst>
          </p:cNvPr>
          <p:cNvGrpSpPr/>
          <p:nvPr/>
        </p:nvGrpSpPr>
        <p:grpSpPr>
          <a:xfrm>
            <a:off x="3136360" y="4708199"/>
            <a:ext cx="1256408" cy="255425"/>
            <a:chOff x="1463038" y="5770450"/>
            <a:chExt cx="1570919" cy="319364"/>
          </a:xfrm>
        </p:grpSpPr>
        <p:sp>
          <p:nvSpPr>
            <p:cNvPr id="74" name="Rounded Rectangle 91">
              <a:extLst>
                <a:ext uri="{FF2B5EF4-FFF2-40B4-BE49-F238E27FC236}">
                  <a16:creationId xmlns:a16="http://schemas.microsoft.com/office/drawing/2014/main" id="{38303E0D-BB96-457D-8237-13331D3DEA66}"/>
                </a:ext>
              </a:extLst>
            </p:cNvPr>
            <p:cNvSpPr/>
            <p:nvPr/>
          </p:nvSpPr>
          <p:spPr>
            <a:xfrm>
              <a:off x="1463038" y="5770450"/>
              <a:ext cx="1570919" cy="3193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endParaRPr lang="en-US" sz="1519" dirty="0" err="1"/>
            </a:p>
          </p:txBody>
        </p:sp>
        <p:sp>
          <p:nvSpPr>
            <p:cNvPr id="75" name="Rectangle 74">
              <a:extLst>
                <a:ext uri="{FF2B5EF4-FFF2-40B4-BE49-F238E27FC236}">
                  <a16:creationId xmlns:a16="http://schemas.microsoft.com/office/drawing/2014/main" id="{F99BB143-1CA4-4C7B-A89C-38AE34CA074F}"/>
                </a:ext>
              </a:extLst>
            </p:cNvPr>
            <p:cNvSpPr/>
            <p:nvPr/>
          </p:nvSpPr>
          <p:spPr>
            <a:xfrm>
              <a:off x="1511166" y="5822932"/>
              <a:ext cx="461083" cy="23100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Low</a:t>
              </a:r>
            </a:p>
          </p:txBody>
        </p:sp>
        <p:sp>
          <p:nvSpPr>
            <p:cNvPr id="76" name="Rectangle 75">
              <a:extLst>
                <a:ext uri="{FF2B5EF4-FFF2-40B4-BE49-F238E27FC236}">
                  <a16:creationId xmlns:a16="http://schemas.microsoft.com/office/drawing/2014/main" id="{8ABE4870-53C7-4D93-8C2B-E0288F7BBF19}"/>
                </a:ext>
              </a:extLst>
            </p:cNvPr>
            <p:cNvSpPr/>
            <p:nvPr/>
          </p:nvSpPr>
          <p:spPr>
            <a:xfrm>
              <a:off x="2020771" y="5822932"/>
              <a:ext cx="458391" cy="231007"/>
            </a:xfrm>
            <a:prstGeom prst="rect">
              <a:avLst/>
            </a:prstGeom>
            <a:solidFill>
              <a:srgbClr val="2999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Med</a:t>
              </a:r>
            </a:p>
          </p:txBody>
        </p:sp>
        <p:sp>
          <p:nvSpPr>
            <p:cNvPr id="77" name="Rectangle 76">
              <a:extLst>
                <a:ext uri="{FF2B5EF4-FFF2-40B4-BE49-F238E27FC236}">
                  <a16:creationId xmlns:a16="http://schemas.microsoft.com/office/drawing/2014/main" id="{DC332391-8186-463A-9B8E-BA42628F2B70}"/>
                </a:ext>
              </a:extLst>
            </p:cNvPr>
            <p:cNvSpPr/>
            <p:nvPr/>
          </p:nvSpPr>
          <p:spPr>
            <a:xfrm>
              <a:off x="2527684" y="5824167"/>
              <a:ext cx="466893" cy="23100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High</a:t>
              </a:r>
            </a:p>
          </p:txBody>
        </p:sp>
      </p:grpSp>
      <p:grpSp>
        <p:nvGrpSpPr>
          <p:cNvPr id="78" name="Group 77">
            <a:extLst>
              <a:ext uri="{FF2B5EF4-FFF2-40B4-BE49-F238E27FC236}">
                <a16:creationId xmlns:a16="http://schemas.microsoft.com/office/drawing/2014/main" id="{3A7A25B2-7042-4B76-AC03-4B8770F732BF}"/>
              </a:ext>
            </a:extLst>
          </p:cNvPr>
          <p:cNvGrpSpPr/>
          <p:nvPr/>
        </p:nvGrpSpPr>
        <p:grpSpPr>
          <a:xfrm>
            <a:off x="7138941" y="4715616"/>
            <a:ext cx="1256408" cy="255425"/>
            <a:chOff x="1463038" y="5770450"/>
            <a:chExt cx="1570919" cy="319364"/>
          </a:xfrm>
        </p:grpSpPr>
        <p:sp>
          <p:nvSpPr>
            <p:cNvPr id="79" name="Rounded Rectangle 96">
              <a:extLst>
                <a:ext uri="{FF2B5EF4-FFF2-40B4-BE49-F238E27FC236}">
                  <a16:creationId xmlns:a16="http://schemas.microsoft.com/office/drawing/2014/main" id="{090A0D14-2219-4F35-853D-4CCAE5541483}"/>
                </a:ext>
              </a:extLst>
            </p:cNvPr>
            <p:cNvSpPr/>
            <p:nvPr/>
          </p:nvSpPr>
          <p:spPr>
            <a:xfrm>
              <a:off x="1463038" y="5770450"/>
              <a:ext cx="1570919" cy="3193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endParaRPr lang="en-US" sz="1519" dirty="0" err="1"/>
            </a:p>
          </p:txBody>
        </p:sp>
        <p:sp>
          <p:nvSpPr>
            <p:cNvPr id="80" name="Rectangle 79">
              <a:extLst>
                <a:ext uri="{FF2B5EF4-FFF2-40B4-BE49-F238E27FC236}">
                  <a16:creationId xmlns:a16="http://schemas.microsoft.com/office/drawing/2014/main" id="{DC33CD22-B131-4E2C-821F-22D0614C11C8}"/>
                </a:ext>
              </a:extLst>
            </p:cNvPr>
            <p:cNvSpPr/>
            <p:nvPr/>
          </p:nvSpPr>
          <p:spPr>
            <a:xfrm>
              <a:off x="1511166" y="5822932"/>
              <a:ext cx="461083" cy="23100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Low</a:t>
              </a:r>
            </a:p>
          </p:txBody>
        </p:sp>
        <p:sp>
          <p:nvSpPr>
            <p:cNvPr id="81" name="Rectangle 80">
              <a:extLst>
                <a:ext uri="{FF2B5EF4-FFF2-40B4-BE49-F238E27FC236}">
                  <a16:creationId xmlns:a16="http://schemas.microsoft.com/office/drawing/2014/main" id="{AB70E5EF-C5A3-4C92-B9E6-2430F071B99F}"/>
                </a:ext>
              </a:extLst>
            </p:cNvPr>
            <p:cNvSpPr/>
            <p:nvPr/>
          </p:nvSpPr>
          <p:spPr>
            <a:xfrm>
              <a:off x="2020771" y="5822932"/>
              <a:ext cx="458391" cy="23100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Med</a:t>
              </a:r>
            </a:p>
          </p:txBody>
        </p:sp>
        <p:sp>
          <p:nvSpPr>
            <p:cNvPr id="82" name="Rectangle 81">
              <a:extLst>
                <a:ext uri="{FF2B5EF4-FFF2-40B4-BE49-F238E27FC236}">
                  <a16:creationId xmlns:a16="http://schemas.microsoft.com/office/drawing/2014/main" id="{15D45E04-8EC0-495A-B2A0-55AA978DB1C5}"/>
                </a:ext>
              </a:extLst>
            </p:cNvPr>
            <p:cNvSpPr/>
            <p:nvPr/>
          </p:nvSpPr>
          <p:spPr>
            <a:xfrm>
              <a:off x="2527684" y="5824167"/>
              <a:ext cx="466893" cy="231007"/>
            </a:xfrm>
            <a:prstGeom prst="rect">
              <a:avLst/>
            </a:prstGeom>
            <a:solidFill>
              <a:srgbClr val="2999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High</a:t>
              </a:r>
            </a:p>
          </p:txBody>
        </p:sp>
      </p:grpSp>
      <p:grpSp>
        <p:nvGrpSpPr>
          <p:cNvPr id="83" name="Group 82">
            <a:extLst>
              <a:ext uri="{FF2B5EF4-FFF2-40B4-BE49-F238E27FC236}">
                <a16:creationId xmlns:a16="http://schemas.microsoft.com/office/drawing/2014/main" id="{FE5F809C-8F26-49AC-8E19-3948DA1348DD}"/>
              </a:ext>
            </a:extLst>
          </p:cNvPr>
          <p:cNvGrpSpPr/>
          <p:nvPr/>
        </p:nvGrpSpPr>
        <p:grpSpPr>
          <a:xfrm>
            <a:off x="5120865" y="4715407"/>
            <a:ext cx="1256408" cy="255425"/>
            <a:chOff x="1463038" y="5770450"/>
            <a:chExt cx="1570919" cy="319364"/>
          </a:xfrm>
        </p:grpSpPr>
        <p:sp>
          <p:nvSpPr>
            <p:cNvPr id="84" name="Rounded Rectangle 151">
              <a:extLst>
                <a:ext uri="{FF2B5EF4-FFF2-40B4-BE49-F238E27FC236}">
                  <a16:creationId xmlns:a16="http://schemas.microsoft.com/office/drawing/2014/main" id="{19B522A0-2796-4CD3-A296-94F5F78ACF93}"/>
                </a:ext>
              </a:extLst>
            </p:cNvPr>
            <p:cNvSpPr/>
            <p:nvPr/>
          </p:nvSpPr>
          <p:spPr>
            <a:xfrm>
              <a:off x="1463038" y="5770450"/>
              <a:ext cx="1570919" cy="319364"/>
            </a:xfrm>
            <a:prstGeom prst="round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endParaRPr lang="en-US" sz="1519" dirty="0" err="1"/>
            </a:p>
          </p:txBody>
        </p:sp>
        <p:sp>
          <p:nvSpPr>
            <p:cNvPr id="85" name="Rectangle 84">
              <a:extLst>
                <a:ext uri="{FF2B5EF4-FFF2-40B4-BE49-F238E27FC236}">
                  <a16:creationId xmlns:a16="http://schemas.microsoft.com/office/drawing/2014/main" id="{63B01ECE-B9E0-483D-A36B-B96EBCB0AD8F}"/>
                </a:ext>
              </a:extLst>
            </p:cNvPr>
            <p:cNvSpPr/>
            <p:nvPr/>
          </p:nvSpPr>
          <p:spPr>
            <a:xfrm>
              <a:off x="1511166" y="5822932"/>
              <a:ext cx="461083" cy="231007"/>
            </a:xfrm>
            <a:prstGeom prst="rect">
              <a:avLst/>
            </a:prstGeom>
            <a:solidFill>
              <a:srgbClr val="2999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Low</a:t>
              </a:r>
            </a:p>
          </p:txBody>
        </p:sp>
        <p:sp>
          <p:nvSpPr>
            <p:cNvPr id="86" name="Rectangle 85">
              <a:extLst>
                <a:ext uri="{FF2B5EF4-FFF2-40B4-BE49-F238E27FC236}">
                  <a16:creationId xmlns:a16="http://schemas.microsoft.com/office/drawing/2014/main" id="{24065F60-46D3-4F07-8471-0B57E8020A0B}"/>
                </a:ext>
              </a:extLst>
            </p:cNvPr>
            <p:cNvSpPr/>
            <p:nvPr/>
          </p:nvSpPr>
          <p:spPr>
            <a:xfrm>
              <a:off x="2020771" y="5822932"/>
              <a:ext cx="458391" cy="23100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Med</a:t>
              </a:r>
            </a:p>
          </p:txBody>
        </p:sp>
        <p:sp>
          <p:nvSpPr>
            <p:cNvPr id="87" name="Rectangle 86">
              <a:extLst>
                <a:ext uri="{FF2B5EF4-FFF2-40B4-BE49-F238E27FC236}">
                  <a16:creationId xmlns:a16="http://schemas.microsoft.com/office/drawing/2014/main" id="{7E1695A3-BD42-4ED0-9F94-BD9A3BA873E3}"/>
                </a:ext>
              </a:extLst>
            </p:cNvPr>
            <p:cNvSpPr/>
            <p:nvPr/>
          </p:nvSpPr>
          <p:spPr>
            <a:xfrm>
              <a:off x="2527684" y="5824167"/>
              <a:ext cx="466893" cy="231007"/>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800" dirty="0" err="1"/>
                <a:t>High</a:t>
              </a:r>
            </a:p>
          </p:txBody>
        </p:sp>
      </p:grpSp>
      <p:sp>
        <p:nvSpPr>
          <p:cNvPr id="88" name="TextBox 87">
            <a:extLst>
              <a:ext uri="{FF2B5EF4-FFF2-40B4-BE49-F238E27FC236}">
                <a16:creationId xmlns:a16="http://schemas.microsoft.com/office/drawing/2014/main" id="{2DA83E70-2548-460B-B337-AE50CFB24AB6}"/>
              </a:ext>
            </a:extLst>
          </p:cNvPr>
          <p:cNvSpPr txBox="1"/>
          <p:nvPr/>
        </p:nvSpPr>
        <p:spPr>
          <a:xfrm>
            <a:off x="-27748" y="4702143"/>
            <a:ext cx="731330" cy="222078"/>
          </a:xfrm>
          <a:prstGeom prst="rect">
            <a:avLst/>
          </a:prstGeom>
        </p:spPr>
        <p:txBody>
          <a:bodyPr vert="horz" wrap="none" lIns="73133" tIns="36566" rIns="73133" bIns="36566" rtlCol="0" anchor="t">
            <a:noAutofit/>
          </a:bodyPr>
          <a:lstStyle/>
          <a:p>
            <a:pPr>
              <a:lnSpc>
                <a:spcPct val="95000"/>
              </a:lnSpc>
              <a:spcBef>
                <a:spcPts val="320"/>
              </a:spcBef>
              <a:spcAft>
                <a:spcPts val="160"/>
              </a:spcAft>
              <a:buClr>
                <a:schemeClr val="accent1"/>
              </a:buClr>
            </a:pPr>
            <a:r>
              <a:rPr lang="en-US" sz="1120" dirty="0">
                <a:solidFill>
                  <a:sysClr val="windowText" lastClr="000000"/>
                </a:solidFill>
              </a:rPr>
              <a:t>Performance</a:t>
            </a:r>
          </a:p>
        </p:txBody>
      </p:sp>
      <p:sp>
        <p:nvSpPr>
          <p:cNvPr id="89" name="Rounded Rectangle 52">
            <a:extLst>
              <a:ext uri="{FF2B5EF4-FFF2-40B4-BE49-F238E27FC236}">
                <a16:creationId xmlns:a16="http://schemas.microsoft.com/office/drawing/2014/main" id="{3A25FA95-3F62-4217-8202-55395821591C}"/>
              </a:ext>
            </a:extLst>
          </p:cNvPr>
          <p:cNvSpPr/>
          <p:nvPr/>
        </p:nvSpPr>
        <p:spPr>
          <a:xfrm>
            <a:off x="3880947" y="5083924"/>
            <a:ext cx="1273076" cy="270290"/>
          </a:xfrm>
          <a:prstGeom prst="round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t>Customer managed</a:t>
            </a:r>
          </a:p>
        </p:txBody>
      </p:sp>
      <p:sp>
        <p:nvSpPr>
          <p:cNvPr id="90" name="Rounded Rectangle 53">
            <a:extLst>
              <a:ext uri="{FF2B5EF4-FFF2-40B4-BE49-F238E27FC236}">
                <a16:creationId xmlns:a16="http://schemas.microsoft.com/office/drawing/2014/main" id="{9B7321F1-5A76-433B-BC17-8BD2DB88972C}"/>
              </a:ext>
            </a:extLst>
          </p:cNvPr>
          <p:cNvSpPr/>
          <p:nvPr/>
        </p:nvSpPr>
        <p:spPr>
          <a:xfrm>
            <a:off x="5261281" y="5083923"/>
            <a:ext cx="1191756" cy="270290"/>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dirty="0"/>
              <a:t>NetApp managed</a:t>
            </a:r>
          </a:p>
        </p:txBody>
      </p:sp>
      <p:sp>
        <p:nvSpPr>
          <p:cNvPr id="91" name="Rounded Rectangle 54">
            <a:extLst>
              <a:ext uri="{FF2B5EF4-FFF2-40B4-BE49-F238E27FC236}">
                <a16:creationId xmlns:a16="http://schemas.microsoft.com/office/drawing/2014/main" id="{099E081D-0ED3-40FB-BDBE-4CE005861C16}"/>
              </a:ext>
            </a:extLst>
          </p:cNvPr>
          <p:cNvSpPr/>
          <p:nvPr/>
        </p:nvSpPr>
        <p:spPr>
          <a:xfrm>
            <a:off x="6560293" y="5091720"/>
            <a:ext cx="1095043" cy="254693"/>
          </a:xfrm>
          <a:prstGeom prst="roundRect">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36566" rIns="73133" bIns="36566" numCol="1" spcCol="0" rtlCol="0" fromWordArt="0" anchor="ctr" anchorCtr="0" forceAA="0" compatLnSpc="1">
            <a:prstTxWarp prst="textNoShape">
              <a:avLst/>
            </a:prstTxWarp>
            <a:noAutofit/>
          </a:bodyPr>
          <a:lstStyle/>
          <a:p>
            <a:pPr algn="ctr">
              <a:lnSpc>
                <a:spcPct val="95000"/>
              </a:lnSpc>
            </a:pPr>
            <a:r>
              <a:rPr lang="en-US" sz="960">
                <a:solidFill>
                  <a:schemeClr val="bg1">
                    <a:lumMod val="50000"/>
                  </a:schemeClr>
                </a:solidFill>
              </a:rPr>
              <a:t>Not needed</a:t>
            </a:r>
            <a:endParaRPr lang="en-US" sz="960" dirty="0">
              <a:solidFill>
                <a:schemeClr val="bg1">
                  <a:lumMod val="50000"/>
                </a:schemeClr>
              </a:solidFill>
            </a:endParaRPr>
          </a:p>
        </p:txBody>
      </p:sp>
    </p:spTree>
    <p:extLst>
      <p:ext uri="{BB962C8B-B14F-4D97-AF65-F5344CB8AC3E}">
        <p14:creationId xmlns:p14="http://schemas.microsoft.com/office/powerpoint/2010/main" val="1163234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38EEFF-78C7-4A6E-970E-93925B2E9EFA}"/>
              </a:ext>
            </a:extLst>
          </p:cNvPr>
          <p:cNvSpPr>
            <a:spLocks noGrp="1"/>
          </p:cNvSpPr>
          <p:nvPr>
            <p:ph type="title"/>
          </p:nvPr>
        </p:nvSpPr>
        <p:spPr/>
        <p:txBody>
          <a:bodyPr/>
          <a:lstStyle/>
          <a:p>
            <a:r>
              <a:rPr lang="en-US" dirty="0"/>
              <a:t>Cloud Data Services</a:t>
            </a:r>
          </a:p>
        </p:txBody>
      </p:sp>
      <p:sp>
        <p:nvSpPr>
          <p:cNvPr id="10" name="Text Placeholder 9">
            <a:extLst>
              <a:ext uri="{FF2B5EF4-FFF2-40B4-BE49-F238E27FC236}">
                <a16:creationId xmlns:a16="http://schemas.microsoft.com/office/drawing/2014/main" id="{FF64E421-B9AF-864A-8DA5-23CD33D2EABB}"/>
              </a:ext>
            </a:extLst>
          </p:cNvPr>
          <p:cNvSpPr>
            <a:spLocks noGrp="1"/>
          </p:cNvSpPr>
          <p:nvPr>
            <p:ph type="body" idx="10"/>
          </p:nvPr>
        </p:nvSpPr>
        <p:spPr/>
        <p:txBody>
          <a:bodyPr/>
          <a:lstStyle/>
          <a:p>
            <a:endParaRPr lang="en-US"/>
          </a:p>
        </p:txBody>
      </p:sp>
      <p:sp>
        <p:nvSpPr>
          <p:cNvPr id="6" name="Slide Number Placeholder 5">
            <a:extLst>
              <a:ext uri="{FF2B5EF4-FFF2-40B4-BE49-F238E27FC236}">
                <a16:creationId xmlns:a16="http://schemas.microsoft.com/office/drawing/2014/main" id="{9C04E62B-7E25-224D-88DE-5517199DF951}"/>
              </a:ext>
            </a:extLst>
          </p:cNvPr>
          <p:cNvSpPr>
            <a:spLocks noGrp="1"/>
          </p:cNvSpPr>
          <p:nvPr>
            <p:ph type="sldNum" sz="quarter" idx="4"/>
          </p:nvPr>
        </p:nvSpPr>
        <p:spPr/>
        <p:txBody>
          <a:bodyPr/>
          <a:lstStyle/>
          <a:p>
            <a:fld id="{92978B7E-5EBE-134C-B481-E4E8CA36F800}" type="slidenum">
              <a:rPr lang="en-US" smtClean="0"/>
              <a:pPr/>
              <a:t>28</a:t>
            </a:fld>
            <a:endParaRPr lang="en-US" dirty="0"/>
          </a:p>
        </p:txBody>
      </p:sp>
      <p:sp>
        <p:nvSpPr>
          <p:cNvPr id="12" name="Text Placeholder 11">
            <a:extLst>
              <a:ext uri="{FF2B5EF4-FFF2-40B4-BE49-F238E27FC236}">
                <a16:creationId xmlns:a16="http://schemas.microsoft.com/office/drawing/2014/main" id="{44D6A7A3-840D-BD42-949B-278512272803}"/>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844069F7-C3E2-AC4A-B45C-CBAF849310C6}"/>
              </a:ext>
            </a:extLst>
          </p:cNvPr>
          <p:cNvSpPr>
            <a:spLocks noGrp="1"/>
          </p:cNvSpPr>
          <p:nvPr>
            <p:ph type="ftr" sz="quarter" idx="3"/>
          </p:nvPr>
        </p:nvSpPr>
        <p:spPr/>
        <p:txBody>
          <a:bodyPr/>
          <a:lstStyle/>
          <a:p>
            <a:pPr>
              <a:defRPr/>
            </a:pPr>
            <a:r>
              <a:rPr lang="en-US"/>
              <a:t>© 2019 NetApp, Inc. All rights reserved. </a:t>
            </a:r>
            <a:endParaRPr lang="en-US" dirty="0"/>
          </a:p>
        </p:txBody>
      </p:sp>
      <p:grpSp>
        <p:nvGrpSpPr>
          <p:cNvPr id="14" name="Group 13">
            <a:extLst>
              <a:ext uri="{FF2B5EF4-FFF2-40B4-BE49-F238E27FC236}">
                <a16:creationId xmlns:a16="http://schemas.microsoft.com/office/drawing/2014/main" id="{8A396DE5-C314-FA4F-B38E-82B7636BC328}"/>
              </a:ext>
            </a:extLst>
          </p:cNvPr>
          <p:cNvGrpSpPr/>
          <p:nvPr/>
        </p:nvGrpSpPr>
        <p:grpSpPr>
          <a:xfrm>
            <a:off x="-1" y="1262059"/>
            <a:ext cx="9756782" cy="3934277"/>
            <a:chOff x="-1" y="1262059"/>
            <a:chExt cx="9756782" cy="3934277"/>
          </a:xfrm>
        </p:grpSpPr>
        <p:grpSp>
          <p:nvGrpSpPr>
            <p:cNvPr id="13" name="Group 12">
              <a:extLst>
                <a:ext uri="{FF2B5EF4-FFF2-40B4-BE49-F238E27FC236}">
                  <a16:creationId xmlns:a16="http://schemas.microsoft.com/office/drawing/2014/main" id="{EA93D997-7D14-244E-A9B5-FAF8DFEDE842}"/>
                </a:ext>
              </a:extLst>
            </p:cNvPr>
            <p:cNvGrpSpPr/>
            <p:nvPr/>
          </p:nvGrpSpPr>
          <p:grpSpPr>
            <a:xfrm>
              <a:off x="0" y="3608958"/>
              <a:ext cx="9756781" cy="701706"/>
              <a:chOff x="0" y="3608958"/>
              <a:chExt cx="9756781" cy="701706"/>
            </a:xfrm>
          </p:grpSpPr>
          <p:sp>
            <p:nvSpPr>
              <p:cNvPr id="37" name="Rectangle 36">
                <a:extLst>
                  <a:ext uri="{FF2B5EF4-FFF2-40B4-BE49-F238E27FC236}">
                    <a16:creationId xmlns:a16="http://schemas.microsoft.com/office/drawing/2014/main" id="{45B69779-B1CE-094A-9171-3259D51566D8}"/>
                  </a:ext>
                </a:extLst>
              </p:cNvPr>
              <p:cNvSpPr/>
              <p:nvPr/>
            </p:nvSpPr>
            <p:spPr>
              <a:xfrm>
                <a:off x="0" y="3608958"/>
                <a:ext cx="1147127" cy="701706"/>
              </a:xfrm>
              <a:prstGeom prst="rect">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Storage</a:t>
                </a:r>
              </a:p>
            </p:txBody>
          </p:sp>
          <p:sp>
            <p:nvSpPr>
              <p:cNvPr id="39" name="Rectangle 38">
                <a:extLst>
                  <a:ext uri="{FF2B5EF4-FFF2-40B4-BE49-F238E27FC236}">
                    <a16:creationId xmlns:a16="http://schemas.microsoft.com/office/drawing/2014/main" id="{9D540628-DBA3-9F4F-BA87-16B5CBDC9C33}"/>
                  </a:ext>
                </a:extLst>
              </p:cNvPr>
              <p:cNvSpPr/>
              <p:nvPr/>
            </p:nvSpPr>
            <p:spPr>
              <a:xfrm>
                <a:off x="1147126" y="3608958"/>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40" name="Rectangle 39">
                <a:extLst>
                  <a:ext uri="{FF2B5EF4-FFF2-40B4-BE49-F238E27FC236}">
                    <a16:creationId xmlns:a16="http://schemas.microsoft.com/office/drawing/2014/main" id="{58099DB2-8B44-3547-AD3C-9D0D6B018FC4}"/>
                  </a:ext>
                </a:extLst>
              </p:cNvPr>
              <p:cNvSpPr/>
              <p:nvPr/>
            </p:nvSpPr>
            <p:spPr>
              <a:xfrm>
                <a:off x="6948180" y="3616096"/>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ONTAP</a:t>
                </a:r>
                <a:endParaRPr lang="en-US" sz="1200" dirty="0">
                  <a:solidFill>
                    <a:srgbClr val="000000"/>
                  </a:solidFill>
                  <a:latin typeface="Arial" panose="020B0604020202020204" pitchFamily="34" charset="0"/>
                </a:endParaRPr>
              </a:p>
            </p:txBody>
          </p:sp>
          <p:sp>
            <p:nvSpPr>
              <p:cNvPr id="41" name="Rectangle 40">
                <a:extLst>
                  <a:ext uri="{FF2B5EF4-FFF2-40B4-BE49-F238E27FC236}">
                    <a16:creationId xmlns:a16="http://schemas.microsoft.com/office/drawing/2014/main" id="{AA4E9A58-0FA4-1E4D-94F7-1EB5252D4D0F}"/>
                  </a:ext>
                </a:extLst>
              </p:cNvPr>
              <p:cNvSpPr/>
              <p:nvPr/>
            </p:nvSpPr>
            <p:spPr>
              <a:xfrm>
                <a:off x="1147125" y="3616096"/>
                <a:ext cx="1354286"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a:t>
                </a:r>
                <a:br>
                  <a:rPr lang="en-US" sz="1200" dirty="0">
                    <a:solidFill>
                      <a:srgbClr val="000000"/>
                    </a:solidFill>
                  </a:rPr>
                </a:br>
                <a:r>
                  <a:rPr lang="en-US" sz="1200" dirty="0">
                    <a:solidFill>
                      <a:srgbClr val="000000"/>
                    </a:solidFill>
                  </a:rPr>
                  <a:t>Service</a:t>
                </a:r>
                <a:endParaRPr lang="en-US" sz="1200" dirty="0">
                  <a:solidFill>
                    <a:srgbClr val="000000"/>
                  </a:solidFill>
                  <a:latin typeface="Arial" panose="020B0604020202020204" pitchFamily="34" charset="0"/>
                </a:endParaRPr>
              </a:p>
            </p:txBody>
          </p:sp>
          <p:sp>
            <p:nvSpPr>
              <p:cNvPr id="44" name="Rectangle 43">
                <a:extLst>
                  <a:ext uri="{FF2B5EF4-FFF2-40B4-BE49-F238E27FC236}">
                    <a16:creationId xmlns:a16="http://schemas.microsoft.com/office/drawing/2014/main" id="{6B33B12C-B006-4444-9DF3-AEFF35DA8E64}"/>
                  </a:ext>
                </a:extLst>
              </p:cNvPr>
              <p:cNvSpPr/>
              <p:nvPr/>
            </p:nvSpPr>
            <p:spPr>
              <a:xfrm>
                <a:off x="4047778" y="3616096"/>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Azure NetApp Files</a:t>
                </a:r>
              </a:p>
            </p:txBody>
          </p:sp>
        </p:grpSp>
        <p:grpSp>
          <p:nvGrpSpPr>
            <p:cNvPr id="53" name="Group 52">
              <a:extLst>
                <a:ext uri="{FF2B5EF4-FFF2-40B4-BE49-F238E27FC236}">
                  <a16:creationId xmlns:a16="http://schemas.microsoft.com/office/drawing/2014/main" id="{65B020DF-3B1E-FF48-A698-E53D198F7A9D}"/>
                </a:ext>
              </a:extLst>
            </p:cNvPr>
            <p:cNvGrpSpPr/>
            <p:nvPr/>
          </p:nvGrpSpPr>
          <p:grpSpPr>
            <a:xfrm>
              <a:off x="0" y="4388738"/>
              <a:ext cx="9756781" cy="807598"/>
              <a:chOff x="0" y="4490338"/>
              <a:chExt cx="9756781" cy="807598"/>
            </a:xfrm>
          </p:grpSpPr>
          <p:sp>
            <p:nvSpPr>
              <p:cNvPr id="74" name="Rectangle 73">
                <a:extLst>
                  <a:ext uri="{FF2B5EF4-FFF2-40B4-BE49-F238E27FC236}">
                    <a16:creationId xmlns:a16="http://schemas.microsoft.com/office/drawing/2014/main" id="{33A01F58-C53F-284B-A29B-3A99101F2CC9}"/>
                  </a:ext>
                </a:extLst>
              </p:cNvPr>
              <p:cNvSpPr/>
              <p:nvPr/>
            </p:nvSpPr>
            <p:spPr>
              <a:xfrm>
                <a:off x="0" y="4491604"/>
                <a:ext cx="1147127" cy="80633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Location</a:t>
                </a:r>
              </a:p>
            </p:txBody>
          </p:sp>
          <p:sp>
            <p:nvSpPr>
              <p:cNvPr id="75" name="Rectangle 74">
                <a:extLst>
                  <a:ext uri="{FF2B5EF4-FFF2-40B4-BE49-F238E27FC236}">
                    <a16:creationId xmlns:a16="http://schemas.microsoft.com/office/drawing/2014/main" id="{459650BB-31A6-5440-B85B-48D1F0C27CF0}"/>
                  </a:ext>
                </a:extLst>
              </p:cNvPr>
              <p:cNvSpPr/>
              <p:nvPr/>
            </p:nvSpPr>
            <p:spPr>
              <a:xfrm>
                <a:off x="1147126" y="4491604"/>
                <a:ext cx="8609655" cy="806332"/>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76" name="Rectangle 75">
                <a:extLst>
                  <a:ext uri="{FF2B5EF4-FFF2-40B4-BE49-F238E27FC236}">
                    <a16:creationId xmlns:a16="http://schemas.microsoft.com/office/drawing/2014/main" id="{4C66C796-BEC0-5A45-A45A-533326A34FC4}"/>
                  </a:ext>
                </a:extLst>
              </p:cNvPr>
              <p:cNvSpPr/>
              <p:nvPr/>
            </p:nvSpPr>
            <p:spPr>
              <a:xfrm>
                <a:off x="1147124" y="4490338"/>
                <a:ext cx="2451456"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Private or Public Cloud</a:t>
                </a:r>
              </a:p>
              <a:p>
                <a:pPr>
                  <a:lnSpc>
                    <a:spcPct val="95000"/>
                  </a:lnSpc>
                </a:pPr>
                <a:r>
                  <a:rPr lang="en-US" sz="1000" dirty="0">
                    <a:solidFill>
                      <a:srgbClr val="000000"/>
                    </a:solidFill>
                  </a:rPr>
                  <a:t>AWS  |  Google</a:t>
                </a:r>
                <a:r>
                  <a:rPr lang="en-US" sz="1000" dirty="0">
                    <a:solidFill>
                      <a:schemeClr val="tx1"/>
                    </a:solidFill>
                  </a:rPr>
                  <a:t> </a:t>
                </a:r>
                <a:r>
                  <a:rPr lang="en-US" sz="1000" dirty="0">
                    <a:solidFill>
                      <a:srgbClr val="000000"/>
                    </a:solidFill>
                  </a:rPr>
                  <a:t>Cloud  |  Azure</a:t>
                </a:r>
                <a:endParaRPr lang="en-US" sz="1000" dirty="0">
                  <a:solidFill>
                    <a:srgbClr val="000000"/>
                  </a:solidFill>
                  <a:latin typeface="Arial" panose="020B0604020202020204" pitchFamily="34" charset="0"/>
                </a:endParaRPr>
              </a:p>
            </p:txBody>
          </p:sp>
          <p:sp>
            <p:nvSpPr>
              <p:cNvPr id="77" name="Rectangle 76">
                <a:extLst>
                  <a:ext uri="{FF2B5EF4-FFF2-40B4-BE49-F238E27FC236}">
                    <a16:creationId xmlns:a16="http://schemas.microsoft.com/office/drawing/2014/main" id="{06A17E96-A8DE-2B42-8AE6-D59688DC114B}"/>
                  </a:ext>
                </a:extLst>
              </p:cNvPr>
              <p:cNvSpPr/>
              <p:nvPr/>
            </p:nvSpPr>
            <p:spPr>
              <a:xfrm>
                <a:off x="3598580"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SaaS</a:t>
                </a:r>
                <a:r>
                  <a:rPr lang="en-US" sz="1200" dirty="0">
                    <a:solidFill>
                      <a:schemeClr val="tx1"/>
                    </a:solidFill>
                  </a:rPr>
                  <a:t> Application</a:t>
                </a:r>
              </a:p>
              <a:p>
                <a:pPr>
                  <a:lnSpc>
                    <a:spcPct val="95000"/>
                  </a:lnSpc>
                </a:pPr>
                <a:r>
                  <a:rPr lang="en-US" sz="1000" dirty="0">
                    <a:solidFill>
                      <a:schemeClr val="tx1"/>
                    </a:solidFill>
                  </a:rPr>
                  <a:t>Office </a:t>
                </a:r>
                <a:r>
                  <a:rPr lang="en-US" sz="1000" dirty="0">
                    <a:solidFill>
                      <a:srgbClr val="000000"/>
                    </a:solidFill>
                  </a:rPr>
                  <a:t>365  |  Salesforce</a:t>
                </a:r>
                <a:endParaRPr lang="en-US" sz="1000" dirty="0">
                  <a:solidFill>
                    <a:srgbClr val="000000"/>
                  </a:solidFill>
                  <a:latin typeface="Arial" panose="020B0604020202020204" pitchFamily="34" charset="0"/>
                </a:endParaRPr>
              </a:p>
            </p:txBody>
          </p:sp>
          <p:sp>
            <p:nvSpPr>
              <p:cNvPr id="78" name="Rectangle 77">
                <a:extLst>
                  <a:ext uri="{FF2B5EF4-FFF2-40B4-BE49-F238E27FC236}">
                    <a16:creationId xmlns:a16="http://schemas.microsoft.com/office/drawing/2014/main" id="{72727B6C-003A-AD49-BF2F-7FFC6B7D9954}"/>
                  </a:ext>
                </a:extLst>
              </p:cNvPr>
              <p:cNvSpPr/>
              <p:nvPr/>
            </p:nvSpPr>
            <p:spPr>
              <a:xfrm>
                <a:off x="6050033"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a:solidFill>
                      <a:schemeClr val="tx1"/>
                    </a:solidFill>
                  </a:rPr>
                  <a:t>On-Premises</a:t>
                </a:r>
              </a:p>
              <a:p>
                <a:pPr>
                  <a:lnSpc>
                    <a:spcPct val="95000"/>
                  </a:lnSpc>
                </a:pPr>
                <a:r>
                  <a:rPr lang="en-US" sz="1000">
                    <a:solidFill>
                      <a:schemeClr val="tx1"/>
                    </a:solidFill>
                  </a:rPr>
                  <a:t>Data </a:t>
                </a:r>
                <a:r>
                  <a:rPr lang="en-US" sz="1000">
                    <a:solidFill>
                      <a:srgbClr val="000000"/>
                    </a:solidFill>
                  </a:rPr>
                  <a:t>Center  |  Service</a:t>
                </a:r>
                <a:r>
                  <a:rPr lang="en-US" sz="1000">
                    <a:solidFill>
                      <a:schemeClr val="tx1"/>
                    </a:solidFill>
                  </a:rPr>
                  <a:t> Provider</a:t>
                </a:r>
              </a:p>
            </p:txBody>
          </p:sp>
        </p:grpSp>
        <p:grpSp>
          <p:nvGrpSpPr>
            <p:cNvPr id="55" name="Group 54">
              <a:extLst>
                <a:ext uri="{FF2B5EF4-FFF2-40B4-BE49-F238E27FC236}">
                  <a16:creationId xmlns:a16="http://schemas.microsoft.com/office/drawing/2014/main" id="{24C3F214-66DB-B442-A67E-686125A29AD6}"/>
                </a:ext>
              </a:extLst>
            </p:cNvPr>
            <p:cNvGrpSpPr/>
            <p:nvPr/>
          </p:nvGrpSpPr>
          <p:grpSpPr>
            <a:xfrm>
              <a:off x="0" y="1262059"/>
              <a:ext cx="9756774" cy="708843"/>
              <a:chOff x="0" y="1262059"/>
              <a:chExt cx="9756774" cy="708843"/>
            </a:xfrm>
          </p:grpSpPr>
          <p:sp>
            <p:nvSpPr>
              <p:cNvPr id="71" name="Rectangle 70">
                <a:extLst>
                  <a:ext uri="{FF2B5EF4-FFF2-40B4-BE49-F238E27FC236}">
                    <a16:creationId xmlns:a16="http://schemas.microsoft.com/office/drawing/2014/main" id="{4A00E397-D651-E34A-BC46-3F6C04EA3F30}"/>
                  </a:ext>
                </a:extLst>
              </p:cNvPr>
              <p:cNvSpPr/>
              <p:nvPr/>
            </p:nvSpPr>
            <p:spPr>
              <a:xfrm>
                <a:off x="0" y="1262059"/>
                <a:ext cx="1147126" cy="7017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Analytics</a:t>
                </a:r>
              </a:p>
            </p:txBody>
          </p:sp>
          <p:sp>
            <p:nvSpPr>
              <p:cNvPr id="72" name="Rectangle 71">
                <a:extLst>
                  <a:ext uri="{FF2B5EF4-FFF2-40B4-BE49-F238E27FC236}">
                    <a16:creationId xmlns:a16="http://schemas.microsoft.com/office/drawing/2014/main" id="{C6FA7170-A8ED-B74D-8C61-FD1FBFFDE0C9}"/>
                  </a:ext>
                </a:extLst>
              </p:cNvPr>
              <p:cNvSpPr/>
              <p:nvPr/>
            </p:nvSpPr>
            <p:spPr>
              <a:xfrm>
                <a:off x="1147125" y="126205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73" name="Rectangle 72">
                <a:extLst>
                  <a:ext uri="{FF2B5EF4-FFF2-40B4-BE49-F238E27FC236}">
                    <a16:creationId xmlns:a16="http://schemas.microsoft.com/office/drawing/2014/main" id="{1369453C-A0F7-B648-AA2A-0F012C8E9106}"/>
                  </a:ext>
                </a:extLst>
              </p:cNvPr>
              <p:cNvSpPr/>
              <p:nvPr/>
            </p:nvSpPr>
            <p:spPr>
              <a:xfrm>
                <a:off x="1147125" y="1269196"/>
                <a:ext cx="1348236" cy="70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Insights</a:t>
                </a:r>
                <a:endParaRPr lang="en-US" sz="1200" dirty="0">
                  <a:solidFill>
                    <a:srgbClr val="000000"/>
                  </a:solidFill>
                  <a:latin typeface="Arial" panose="020B0604020202020204" pitchFamily="34" charset="0"/>
                </a:endParaRPr>
              </a:p>
            </p:txBody>
          </p:sp>
        </p:grpSp>
        <p:grpSp>
          <p:nvGrpSpPr>
            <p:cNvPr id="56" name="Group 55">
              <a:extLst>
                <a:ext uri="{FF2B5EF4-FFF2-40B4-BE49-F238E27FC236}">
                  <a16:creationId xmlns:a16="http://schemas.microsoft.com/office/drawing/2014/main" id="{A7CD3DD3-BE2F-5C47-B2DE-21412D559152}"/>
                </a:ext>
              </a:extLst>
            </p:cNvPr>
            <p:cNvGrpSpPr/>
            <p:nvPr/>
          </p:nvGrpSpPr>
          <p:grpSpPr>
            <a:xfrm>
              <a:off x="-1" y="2048975"/>
              <a:ext cx="9756781" cy="701706"/>
              <a:chOff x="-1" y="2069231"/>
              <a:chExt cx="9756781" cy="701706"/>
            </a:xfrm>
          </p:grpSpPr>
          <p:sp>
            <p:nvSpPr>
              <p:cNvPr id="66" name="Rectangle 65">
                <a:extLst>
                  <a:ext uri="{FF2B5EF4-FFF2-40B4-BE49-F238E27FC236}">
                    <a16:creationId xmlns:a16="http://schemas.microsoft.com/office/drawing/2014/main" id="{BF0052CF-D06B-6143-A1AC-A19F0E9B6401}"/>
                  </a:ext>
                </a:extLst>
              </p:cNvPr>
              <p:cNvSpPr/>
              <p:nvPr/>
            </p:nvSpPr>
            <p:spPr>
              <a:xfrm>
                <a:off x="-1" y="2069231"/>
                <a:ext cx="1147127" cy="701706"/>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solidFill>
                      <a:srgbClr val="FFFFFF"/>
                    </a:solidFill>
                  </a:rPr>
                  <a:t>Cloud Controls</a:t>
                </a:r>
                <a:endParaRPr lang="en-US" sz="1600">
                  <a:solidFill>
                    <a:srgbClr val="FFFFFF"/>
                  </a:solidFill>
                  <a:latin typeface="Arial" panose="020B0604020202020204" pitchFamily="34" charset="0"/>
                </a:endParaRPr>
              </a:p>
            </p:txBody>
          </p:sp>
          <p:sp>
            <p:nvSpPr>
              <p:cNvPr id="67" name="Rectangle 66">
                <a:extLst>
                  <a:ext uri="{FF2B5EF4-FFF2-40B4-BE49-F238E27FC236}">
                    <a16:creationId xmlns:a16="http://schemas.microsoft.com/office/drawing/2014/main" id="{1D5D8889-AB1E-1943-8904-EA4FAA1F988B}"/>
                  </a:ext>
                </a:extLst>
              </p:cNvPr>
              <p:cNvSpPr/>
              <p:nvPr/>
            </p:nvSpPr>
            <p:spPr>
              <a:xfrm>
                <a:off x="1147125" y="2069231"/>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solidFill>
                    <a:srgbClr val="FFFFFF"/>
                  </a:solidFill>
                  <a:latin typeface="Arial" panose="020B0604020202020204" pitchFamily="34" charset="0"/>
                </a:endParaRPr>
              </a:p>
            </p:txBody>
          </p:sp>
          <p:sp>
            <p:nvSpPr>
              <p:cNvPr id="68" name="Rectangle 67">
                <a:extLst>
                  <a:ext uri="{FF2B5EF4-FFF2-40B4-BE49-F238E27FC236}">
                    <a16:creationId xmlns:a16="http://schemas.microsoft.com/office/drawing/2014/main" id="{7B13CEC9-BA8A-1848-AFB7-3EA54BD19053}"/>
                  </a:ext>
                </a:extLst>
              </p:cNvPr>
              <p:cNvSpPr/>
              <p:nvPr/>
            </p:nvSpPr>
            <p:spPr>
              <a:xfrm>
                <a:off x="1147125" y="2073430"/>
                <a:ext cx="1348236"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OnCommand </a:t>
                </a:r>
                <a:br>
                  <a:rPr lang="en-US" sz="1200" dirty="0">
                    <a:solidFill>
                      <a:schemeClr val="tx1"/>
                    </a:solidFill>
                  </a:rPr>
                </a:br>
                <a:r>
                  <a:rPr lang="en-US" sz="1200" dirty="0">
                    <a:solidFill>
                      <a:schemeClr val="tx1"/>
                    </a:solidFill>
                  </a:rPr>
                  <a:t>Cloud Manager</a:t>
                </a:r>
              </a:p>
            </p:txBody>
          </p:sp>
          <p:sp>
            <p:nvSpPr>
              <p:cNvPr id="69" name="Rectangle 68">
                <a:extLst>
                  <a:ext uri="{FF2B5EF4-FFF2-40B4-BE49-F238E27FC236}">
                    <a16:creationId xmlns:a16="http://schemas.microsoft.com/office/drawing/2014/main" id="{969DB475-3185-C44C-A9B5-B24819B1E129}"/>
                  </a:ext>
                </a:extLst>
              </p:cNvPr>
              <p:cNvSpPr/>
              <p:nvPr/>
            </p:nvSpPr>
            <p:spPr>
              <a:xfrm>
                <a:off x="4050190" y="2069231"/>
                <a:ext cx="1353312" cy="67103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NetApp </a:t>
                </a:r>
                <a:r>
                  <a:rPr lang="en-US" sz="1200" dirty="0">
                    <a:solidFill>
                      <a:srgbClr val="000000"/>
                    </a:solidFill>
                  </a:rPr>
                  <a:t>Kubernetes</a:t>
                </a:r>
                <a:r>
                  <a:rPr lang="en-US" sz="1200" dirty="0">
                    <a:solidFill>
                      <a:schemeClr val="tx1"/>
                    </a:solidFill>
                  </a:rPr>
                  <a:t> Service</a:t>
                </a:r>
              </a:p>
            </p:txBody>
          </p:sp>
          <p:sp>
            <p:nvSpPr>
              <p:cNvPr id="70" name="Rectangle 69">
                <a:extLst>
                  <a:ext uri="{FF2B5EF4-FFF2-40B4-BE49-F238E27FC236}">
                    <a16:creationId xmlns:a16="http://schemas.microsoft.com/office/drawing/2014/main" id="{BFBC95BA-C322-AA47-93AE-125E8B42CAEC}"/>
                  </a:ext>
                </a:extLst>
              </p:cNvPr>
              <p:cNvSpPr/>
              <p:nvPr/>
            </p:nvSpPr>
            <p:spPr>
              <a:xfrm>
                <a:off x="2598657" y="2073430"/>
                <a:ext cx="1353312"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APIs</a:t>
                </a:r>
              </a:p>
            </p:txBody>
          </p:sp>
        </p:grpSp>
      </p:grpSp>
      <p:grpSp>
        <p:nvGrpSpPr>
          <p:cNvPr id="57" name="Group 56">
            <a:extLst>
              <a:ext uri="{FF2B5EF4-FFF2-40B4-BE49-F238E27FC236}">
                <a16:creationId xmlns:a16="http://schemas.microsoft.com/office/drawing/2014/main" id="{F152E3CA-7EFA-E843-85FA-4616ABDE9484}"/>
              </a:ext>
            </a:extLst>
          </p:cNvPr>
          <p:cNvGrpSpPr/>
          <p:nvPr/>
        </p:nvGrpSpPr>
        <p:grpSpPr>
          <a:xfrm>
            <a:off x="1" y="2824682"/>
            <a:ext cx="9756774" cy="717427"/>
            <a:chOff x="1" y="2872337"/>
            <a:chExt cx="9756774" cy="717427"/>
          </a:xfrm>
        </p:grpSpPr>
        <p:sp>
          <p:nvSpPr>
            <p:cNvPr id="58" name="Rectangle 57">
              <a:extLst>
                <a:ext uri="{FF2B5EF4-FFF2-40B4-BE49-F238E27FC236}">
                  <a16:creationId xmlns:a16="http://schemas.microsoft.com/office/drawing/2014/main" id="{8DF043FB-A98D-3A40-AE38-A11EACAEF50C}"/>
                </a:ext>
              </a:extLst>
            </p:cNvPr>
            <p:cNvSpPr/>
            <p:nvPr/>
          </p:nvSpPr>
          <p:spPr>
            <a:xfrm>
              <a:off x="1" y="2876409"/>
              <a:ext cx="1147126" cy="701706"/>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Services</a:t>
              </a:r>
            </a:p>
          </p:txBody>
        </p:sp>
        <p:sp>
          <p:nvSpPr>
            <p:cNvPr id="59" name="Rectangle 58">
              <a:extLst>
                <a:ext uri="{FF2B5EF4-FFF2-40B4-BE49-F238E27FC236}">
                  <a16:creationId xmlns:a16="http://schemas.microsoft.com/office/drawing/2014/main" id="{1DEBC9EA-0CA3-A644-894B-26B16C6B1215}"/>
                </a:ext>
              </a:extLst>
            </p:cNvPr>
            <p:cNvSpPr/>
            <p:nvPr/>
          </p:nvSpPr>
          <p:spPr>
            <a:xfrm>
              <a:off x="1147126" y="287640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60" name="Rectangle 59">
              <a:extLst>
                <a:ext uri="{FF2B5EF4-FFF2-40B4-BE49-F238E27FC236}">
                  <a16:creationId xmlns:a16="http://schemas.microsoft.com/office/drawing/2014/main" id="{E664DCBA-2898-6C41-B86F-D5085FDF19EC}"/>
                </a:ext>
              </a:extLst>
            </p:cNvPr>
            <p:cNvSpPr/>
            <p:nvPr/>
          </p:nvSpPr>
          <p:spPr>
            <a:xfrm>
              <a:off x="1147124" y="2877670"/>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Sync </a:t>
              </a:r>
              <a:br>
                <a:rPr lang="en-US" sz="1200" dirty="0">
                  <a:solidFill>
                    <a:schemeClr val="tx1"/>
                  </a:solidFill>
                </a:rPr>
              </a:br>
              <a:r>
                <a:rPr lang="en-US" sz="1200" dirty="0">
                  <a:solidFill>
                    <a:schemeClr val="tx1"/>
                  </a:solidFill>
                </a:rPr>
                <a:t>Service</a:t>
              </a:r>
            </a:p>
          </p:txBody>
        </p:sp>
        <p:sp>
          <p:nvSpPr>
            <p:cNvPr id="62" name="Rectangle 61">
              <a:extLst>
                <a:ext uri="{FF2B5EF4-FFF2-40B4-BE49-F238E27FC236}">
                  <a16:creationId xmlns:a16="http://schemas.microsoft.com/office/drawing/2014/main" id="{E9BF3459-E3A6-3043-8AA8-48DCA143BD46}"/>
                </a:ext>
              </a:extLst>
            </p:cNvPr>
            <p:cNvSpPr/>
            <p:nvPr/>
          </p:nvSpPr>
          <p:spPr>
            <a:xfrm>
              <a:off x="2495361" y="2876827"/>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Tiering</a:t>
              </a:r>
            </a:p>
          </p:txBody>
        </p:sp>
        <p:sp>
          <p:nvSpPr>
            <p:cNvPr id="63" name="Rectangle 62">
              <a:extLst>
                <a:ext uri="{FF2B5EF4-FFF2-40B4-BE49-F238E27FC236}">
                  <a16:creationId xmlns:a16="http://schemas.microsoft.com/office/drawing/2014/main" id="{177619D6-58A6-1B48-B248-4E814FDA883B}"/>
                </a:ext>
              </a:extLst>
            </p:cNvPr>
            <p:cNvSpPr/>
            <p:nvPr/>
          </p:nvSpPr>
          <p:spPr>
            <a:xfrm>
              <a:off x="4028762" y="2884383"/>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Secure</a:t>
              </a:r>
            </a:p>
          </p:txBody>
        </p:sp>
        <p:sp>
          <p:nvSpPr>
            <p:cNvPr id="64" name="Rectangle 63">
              <a:extLst>
                <a:ext uri="{FF2B5EF4-FFF2-40B4-BE49-F238E27FC236}">
                  <a16:creationId xmlns:a16="http://schemas.microsoft.com/office/drawing/2014/main" id="{AB84B946-1461-A54C-8A22-006AAABDF0AE}"/>
                </a:ext>
              </a:extLst>
            </p:cNvPr>
            <p:cNvSpPr/>
            <p:nvPr/>
          </p:nvSpPr>
          <p:spPr>
            <a:xfrm>
              <a:off x="5910516" y="2872337"/>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SaaS Backup</a:t>
              </a:r>
            </a:p>
          </p:txBody>
        </p:sp>
        <p:sp>
          <p:nvSpPr>
            <p:cNvPr id="65" name="Rectangle 64">
              <a:extLst>
                <a:ext uri="{FF2B5EF4-FFF2-40B4-BE49-F238E27FC236}">
                  <a16:creationId xmlns:a16="http://schemas.microsoft.com/office/drawing/2014/main" id="{3D8F30C1-A00F-764B-B92A-696D27F6E989}"/>
                </a:ext>
              </a:extLst>
            </p:cNvPr>
            <p:cNvSpPr/>
            <p:nvPr/>
          </p:nvSpPr>
          <p:spPr>
            <a:xfrm>
              <a:off x="7541307" y="2888894"/>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Backup Service</a:t>
              </a:r>
            </a:p>
          </p:txBody>
        </p:sp>
      </p:grpSp>
    </p:spTree>
    <p:extLst>
      <p:ext uri="{BB962C8B-B14F-4D97-AF65-F5344CB8AC3E}">
        <p14:creationId xmlns:p14="http://schemas.microsoft.com/office/powerpoint/2010/main" val="121263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37" fill="hold" nodeType="withEffect">
                                  <p:stCondLst>
                                    <p:cond delay="0"/>
                                  </p:stCondLst>
                                  <p:childTnLst>
                                    <p:animEffect transition="out" filter="barn(outVertical)">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9C224C-6124-D74A-B522-69E5458D993C}"/>
              </a:ext>
            </a:extLst>
          </p:cNvPr>
          <p:cNvSpPr>
            <a:spLocks noGrp="1"/>
          </p:cNvSpPr>
          <p:nvPr>
            <p:ph type="sldNum" sz="quarter" idx="4"/>
          </p:nvPr>
        </p:nvSpPr>
        <p:spPr/>
        <p:txBody>
          <a:bodyPr/>
          <a:lstStyle/>
          <a:p>
            <a:fld id="{92978B7E-5EBE-134C-B481-E4E8CA36F800}" type="slidenum">
              <a:rPr lang="en-US" smtClean="0"/>
              <a:pPr/>
              <a:t>29</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Cloud Sync Service</a:t>
            </a:r>
          </a:p>
        </p:txBody>
      </p:sp>
      <p:sp>
        <p:nvSpPr>
          <p:cNvPr id="5" name="Text Placeholder 4">
            <a:extLst>
              <a:ext uri="{FF2B5EF4-FFF2-40B4-BE49-F238E27FC236}">
                <a16:creationId xmlns:a16="http://schemas.microsoft.com/office/drawing/2014/main" id="{128D34FC-7A5E-324F-8E45-504C980D96B5}"/>
              </a:ext>
            </a:extLst>
          </p:cNvPr>
          <p:cNvSpPr>
            <a:spLocks noGrp="1"/>
          </p:cNvSpPr>
          <p:nvPr>
            <p:ph type="body" sz="quarter" idx="10"/>
          </p:nvPr>
        </p:nvSpPr>
        <p:spPr/>
        <p:txBody>
          <a:bodyPr/>
          <a:lstStyle/>
          <a:p>
            <a:endParaRPr lang="en-US"/>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3489616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F9669F-1BDB-4285-9734-79ADFFCA660D}"/>
              </a:ext>
            </a:extLst>
          </p:cNvPr>
          <p:cNvSpPr>
            <a:spLocks noGrp="1"/>
          </p:cNvSpPr>
          <p:nvPr>
            <p:ph type="ctrTitle"/>
          </p:nvPr>
        </p:nvSpPr>
        <p:spPr/>
        <p:txBody>
          <a:bodyPr/>
          <a:lstStyle/>
          <a:p>
            <a:r>
              <a:rPr lang="en-US" dirty="0">
                <a:solidFill>
                  <a:srgbClr val="0067C5"/>
                </a:solidFill>
              </a:rPr>
              <a:t>Data Fabric</a:t>
            </a:r>
            <a:endParaRPr lang="en-US" strike="sngStrike" dirty="0">
              <a:solidFill>
                <a:srgbClr val="0067C5"/>
              </a:solidFill>
              <a:latin typeface="Arial" panose="020B0604020202020204" pitchFamily="34" charset="0"/>
            </a:endParaRPr>
          </a:p>
        </p:txBody>
      </p:sp>
      <p:sp>
        <p:nvSpPr>
          <p:cNvPr id="7" name="Footer Placeholder 6">
            <a:extLst>
              <a:ext uri="{FF2B5EF4-FFF2-40B4-BE49-F238E27FC236}">
                <a16:creationId xmlns:a16="http://schemas.microsoft.com/office/drawing/2014/main" id="{F24B801A-A099-4BFD-9003-515522EFB759}"/>
              </a:ext>
            </a:extLst>
          </p:cNvPr>
          <p:cNvSpPr>
            <a:spLocks noGrp="1"/>
          </p:cNvSpPr>
          <p:nvPr>
            <p:ph type="ftr" sz="quarter" idx="3"/>
          </p:nvPr>
        </p:nvSpPr>
        <p:spPr/>
        <p:txBody>
          <a:bodyPr/>
          <a:lstStyle/>
          <a:p>
            <a:r>
              <a:rPr lang="en-US"/>
              <a:t>© 2019 NetApp, Inc. All rights reserved. </a:t>
            </a:r>
            <a:endParaRPr lang="en-US" dirty="0"/>
          </a:p>
        </p:txBody>
      </p:sp>
      <p:sp>
        <p:nvSpPr>
          <p:cNvPr id="2" name="Slide Number Placeholder 1">
            <a:extLst>
              <a:ext uri="{FF2B5EF4-FFF2-40B4-BE49-F238E27FC236}">
                <a16:creationId xmlns:a16="http://schemas.microsoft.com/office/drawing/2014/main" id="{1CBF7C1A-8AD9-EE4E-BC8B-54C3671A0EC4}"/>
              </a:ext>
            </a:extLst>
          </p:cNvPr>
          <p:cNvSpPr>
            <a:spLocks noGrp="1"/>
          </p:cNvSpPr>
          <p:nvPr>
            <p:ph type="sldNum" sz="quarter" idx="4"/>
          </p:nvPr>
        </p:nvSpPr>
        <p:spPr/>
        <p:txBody>
          <a:bodyPr/>
          <a:lstStyle/>
          <a:p>
            <a:fld id="{92978B7E-5EBE-134C-B481-E4E8CA36F800}" type="slidenum">
              <a:rPr lang="en-US" smtClean="0"/>
              <a:pPr/>
              <a:t>3</a:t>
            </a:fld>
            <a:endParaRPr lang="en-US" dirty="0"/>
          </a:p>
        </p:txBody>
      </p:sp>
    </p:spTree>
    <p:extLst>
      <p:ext uri="{BB962C8B-B14F-4D97-AF65-F5344CB8AC3E}">
        <p14:creationId xmlns:p14="http://schemas.microsoft.com/office/powerpoint/2010/main" val="1843401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063A57-666E-9A47-ACEF-C5A9364DF1E6}"/>
              </a:ext>
            </a:extLst>
          </p:cNvPr>
          <p:cNvSpPr>
            <a:spLocks noGrp="1"/>
          </p:cNvSpPr>
          <p:nvPr>
            <p:ph type="sldNum" sz="quarter" idx="4"/>
          </p:nvPr>
        </p:nvSpPr>
        <p:spPr/>
        <p:txBody>
          <a:bodyPr/>
          <a:lstStyle/>
          <a:p>
            <a:fld id="{B071A5F3-A4FF-4CEE-8215-C08835B585C1}" type="slidenum">
              <a:rPr lang="en-US" smtClean="0">
                <a:solidFill>
                  <a:srgbClr val="898989"/>
                </a:solidFill>
              </a:rPr>
              <a:pPr/>
              <a:t>30</a:t>
            </a:fld>
            <a:endParaRPr lang="en-US" dirty="0">
              <a:solidFill>
                <a:srgbClr val="898989"/>
              </a:solidFill>
            </a:endParaRPr>
          </a:p>
        </p:txBody>
      </p:sp>
      <p:sp>
        <p:nvSpPr>
          <p:cNvPr id="11" name="Text Placeholder 10">
            <a:extLst>
              <a:ext uri="{FF2B5EF4-FFF2-40B4-BE49-F238E27FC236}">
                <a16:creationId xmlns:a16="http://schemas.microsoft.com/office/drawing/2014/main" id="{358B7DB1-499D-1447-B5D2-99A9DE32E117}"/>
              </a:ext>
            </a:extLst>
          </p:cNvPr>
          <p:cNvSpPr>
            <a:spLocks noGrp="1"/>
          </p:cNvSpPr>
          <p:nvPr>
            <p:ph type="body" sz="quarter" idx="16"/>
          </p:nvPr>
        </p:nvSpPr>
        <p:spPr/>
        <p:txBody>
          <a:bodyPr/>
          <a:lstStyle/>
          <a:p>
            <a:endParaRPr lang="en-US"/>
          </a:p>
        </p:txBody>
      </p:sp>
      <p:sp>
        <p:nvSpPr>
          <p:cNvPr id="72" name="Footer Placeholder 4">
            <a:extLst>
              <a:ext uri="{FF2B5EF4-FFF2-40B4-BE49-F238E27FC236}">
                <a16:creationId xmlns:a16="http://schemas.microsoft.com/office/drawing/2014/main" id="{7B397ADF-3C05-4DCF-B91F-2D49633D6279}"/>
              </a:ext>
            </a:extLst>
          </p:cNvPr>
          <p:cNvSpPr>
            <a:spLocks noGrp="1"/>
          </p:cNvSpPr>
          <p:nvPr>
            <p:ph type="ftr" sz="quarter" idx="3"/>
          </p:nvPr>
        </p:nvSpPr>
        <p:spPr/>
        <p:txBody>
          <a:bodyPr/>
          <a:lstStyle/>
          <a:p>
            <a:r>
              <a:rPr lang="en-US">
                <a:solidFill>
                  <a:srgbClr val="9EA2A2"/>
                </a:solidFill>
              </a:rPr>
              <a:t>© 2019 NetApp, Inc. All rights reserved. </a:t>
            </a:r>
            <a:endParaRPr lang="en-US" dirty="0"/>
          </a:p>
        </p:txBody>
      </p:sp>
      <p:pic>
        <p:nvPicPr>
          <p:cNvPr id="7" name="Graphic 6">
            <a:extLst>
              <a:ext uri="{FF2B5EF4-FFF2-40B4-BE49-F238E27FC236}">
                <a16:creationId xmlns:a16="http://schemas.microsoft.com/office/drawing/2014/main" id="{836DA7F7-6E4A-4079-BEED-09D90FD5971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23620"/>
          <a:stretch/>
        </p:blipFill>
        <p:spPr>
          <a:xfrm>
            <a:off x="2832973" y="1809336"/>
            <a:ext cx="511930" cy="488766"/>
          </a:xfrm>
          <a:prstGeom prst="rect">
            <a:avLst/>
          </a:prstGeom>
        </p:spPr>
      </p:pic>
      <p:pic>
        <p:nvPicPr>
          <p:cNvPr id="15" name="Graphic 14">
            <a:extLst>
              <a:ext uri="{FF2B5EF4-FFF2-40B4-BE49-F238E27FC236}">
                <a16:creationId xmlns:a16="http://schemas.microsoft.com/office/drawing/2014/main" id="{A1DE115C-66B1-45E0-8563-D42CDBC546F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13762"/>
          <a:stretch/>
        </p:blipFill>
        <p:spPr>
          <a:xfrm>
            <a:off x="2869539" y="3354806"/>
            <a:ext cx="438798" cy="473014"/>
          </a:xfrm>
          <a:prstGeom prst="rect">
            <a:avLst/>
          </a:prstGeom>
        </p:spPr>
      </p:pic>
      <p:pic>
        <p:nvPicPr>
          <p:cNvPr id="22" name="Graphic 21">
            <a:extLst>
              <a:ext uri="{FF2B5EF4-FFF2-40B4-BE49-F238E27FC236}">
                <a16:creationId xmlns:a16="http://schemas.microsoft.com/office/drawing/2014/main" id="{078D20D3-3C6A-4E40-8BF1-0B4DB6B25F6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7058"/>
          <a:stretch/>
        </p:blipFill>
        <p:spPr>
          <a:xfrm>
            <a:off x="2869539" y="4132411"/>
            <a:ext cx="438798" cy="454939"/>
          </a:xfrm>
          <a:prstGeom prst="rect">
            <a:avLst/>
          </a:prstGeom>
        </p:spPr>
      </p:pic>
      <p:sp>
        <p:nvSpPr>
          <p:cNvPr id="29" name="Rectangle 28">
            <a:extLst>
              <a:ext uri="{FF2B5EF4-FFF2-40B4-BE49-F238E27FC236}">
                <a16:creationId xmlns:a16="http://schemas.microsoft.com/office/drawing/2014/main" id="{114F7813-9B0C-8D48-AFA6-335DD888A992}"/>
              </a:ext>
            </a:extLst>
          </p:cNvPr>
          <p:cNvSpPr/>
          <p:nvPr/>
        </p:nvSpPr>
        <p:spPr>
          <a:xfrm>
            <a:off x="0" y="-29138"/>
            <a:ext cx="9756775" cy="143940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0" name="TextBox 29">
            <a:extLst>
              <a:ext uri="{FF2B5EF4-FFF2-40B4-BE49-F238E27FC236}">
                <a16:creationId xmlns:a16="http://schemas.microsoft.com/office/drawing/2014/main" id="{17648673-978E-4E4B-BB2E-561530B3678D}"/>
              </a:ext>
            </a:extLst>
          </p:cNvPr>
          <p:cNvSpPr txBox="1"/>
          <p:nvPr/>
        </p:nvSpPr>
        <p:spPr>
          <a:xfrm>
            <a:off x="350724" y="408672"/>
            <a:ext cx="1486618" cy="367368"/>
          </a:xfrm>
          <a:prstGeom prst="rect">
            <a:avLst/>
          </a:prstGeom>
        </p:spPr>
        <p:txBody>
          <a:bodyPr vert="horz" wrap="none" lIns="73114" tIns="36557" rIns="73114" bIns="36557" rtlCol="0" anchor="t">
            <a:noAutofit/>
          </a:bodyPr>
          <a:lstStyle/>
          <a:p>
            <a:pPr defTabSz="731082">
              <a:lnSpc>
                <a:spcPct val="95000"/>
              </a:lnSpc>
              <a:spcBef>
                <a:spcPts val="320"/>
              </a:spcBef>
              <a:spcAft>
                <a:spcPts val="160"/>
              </a:spcAft>
              <a:buClr>
                <a:srgbClr val="0067C5"/>
              </a:buClr>
              <a:defRPr/>
            </a:pPr>
            <a:endParaRPr lang="en-US" sz="2238" dirty="0">
              <a:solidFill>
                <a:prstClr val="white"/>
              </a:solidFill>
            </a:endParaRPr>
          </a:p>
        </p:txBody>
      </p:sp>
      <p:sp>
        <p:nvSpPr>
          <p:cNvPr id="31" name="Rectangle 30">
            <a:extLst>
              <a:ext uri="{FF2B5EF4-FFF2-40B4-BE49-F238E27FC236}">
                <a16:creationId xmlns:a16="http://schemas.microsoft.com/office/drawing/2014/main" id="{4611C765-43EA-D740-9826-768A4B67A22F}"/>
              </a:ext>
            </a:extLst>
          </p:cNvPr>
          <p:cNvSpPr/>
          <p:nvPr/>
        </p:nvSpPr>
        <p:spPr>
          <a:xfrm>
            <a:off x="323950" y="1011420"/>
            <a:ext cx="1685667" cy="313612"/>
          </a:xfrm>
          <a:prstGeom prst="rect">
            <a:avLst/>
          </a:prstGeom>
        </p:spPr>
        <p:txBody>
          <a:bodyPr wrap="square">
            <a:spAutoFit/>
          </a:bodyPr>
          <a:lstStyle/>
          <a:p>
            <a:pPr lvl="0" algn="ctr">
              <a:defRPr/>
            </a:pPr>
            <a:endParaRPr lang="en-US" sz="1438" dirty="0">
              <a:solidFill>
                <a:prstClr val="black"/>
              </a:solidFill>
            </a:endParaRPr>
          </a:p>
        </p:txBody>
      </p:sp>
      <p:grpSp>
        <p:nvGrpSpPr>
          <p:cNvPr id="32" name="Group 31">
            <a:extLst>
              <a:ext uri="{FF2B5EF4-FFF2-40B4-BE49-F238E27FC236}">
                <a16:creationId xmlns:a16="http://schemas.microsoft.com/office/drawing/2014/main" id="{C7041F67-08C0-C742-9663-15259686C489}"/>
              </a:ext>
            </a:extLst>
          </p:cNvPr>
          <p:cNvGrpSpPr/>
          <p:nvPr/>
        </p:nvGrpSpPr>
        <p:grpSpPr>
          <a:xfrm>
            <a:off x="211138" y="407904"/>
            <a:ext cx="2421121" cy="4698755"/>
            <a:chOff x="659491" y="509120"/>
            <a:chExt cx="3027189" cy="5874974"/>
          </a:xfrm>
        </p:grpSpPr>
        <p:sp>
          <p:nvSpPr>
            <p:cNvPr id="33" name="Rectangle 32">
              <a:extLst>
                <a:ext uri="{FF2B5EF4-FFF2-40B4-BE49-F238E27FC236}">
                  <a16:creationId xmlns:a16="http://schemas.microsoft.com/office/drawing/2014/main" id="{F331A4DF-039C-B049-9364-EF0673C0A940}"/>
                </a:ext>
              </a:extLst>
            </p:cNvPr>
            <p:cNvSpPr/>
            <p:nvPr/>
          </p:nvSpPr>
          <p:spPr>
            <a:xfrm>
              <a:off x="659491" y="509120"/>
              <a:ext cx="3027189" cy="58749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219399" rIns="73133" bIns="36566" numCol="1" spcCol="0" rtlCol="0" fromWordArt="0" anchor="t" anchorCtr="0" forceAA="0" compatLnSpc="1">
              <a:prstTxWarp prst="textNoShape">
                <a:avLst/>
              </a:prstTxWarp>
              <a:noAutofit/>
            </a:bodyPr>
            <a:lstStyle/>
            <a:p>
              <a:pPr algn="ctr" defTabSz="731082">
                <a:lnSpc>
                  <a:spcPct val="95000"/>
                </a:lnSpc>
                <a:spcBef>
                  <a:spcPts val="320"/>
                </a:spcBef>
                <a:spcAft>
                  <a:spcPts val="160"/>
                </a:spcAft>
                <a:buClr>
                  <a:srgbClr val="0067C5"/>
                </a:buClr>
                <a:defRPr/>
              </a:pPr>
              <a:r>
                <a:rPr lang="en-US" sz="2559" dirty="0">
                  <a:solidFill>
                    <a:srgbClr val="0067C5"/>
                  </a:solidFill>
                </a:rPr>
                <a:t>Cloud Sync Service</a:t>
              </a:r>
              <a:endParaRPr lang="en-US" sz="2559" dirty="0">
                <a:solidFill>
                  <a:srgbClr val="0067C5"/>
                </a:solidFill>
                <a:latin typeface="Arial" panose="020B0604020202020204" pitchFamily="34" charset="0"/>
              </a:endParaRPr>
            </a:p>
          </p:txBody>
        </p:sp>
        <p:cxnSp>
          <p:nvCxnSpPr>
            <p:cNvPr id="34" name="Straight Connector 33">
              <a:extLst>
                <a:ext uri="{FF2B5EF4-FFF2-40B4-BE49-F238E27FC236}">
                  <a16:creationId xmlns:a16="http://schemas.microsoft.com/office/drawing/2014/main" id="{F61895E9-7D65-EF4A-BBC1-03B9C6C3FD2C}"/>
                </a:ext>
              </a:extLst>
            </p:cNvPr>
            <p:cNvCxnSpPr>
              <a:cxnSpLocks/>
            </p:cNvCxnSpPr>
            <p:nvPr/>
          </p:nvCxnSpPr>
          <p:spPr>
            <a:xfrm flipH="1">
              <a:off x="1029787" y="1802132"/>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0E537B8A-AF06-D348-8FDF-16EEC42BC279}"/>
                </a:ext>
              </a:extLst>
            </p:cNvPr>
            <p:cNvSpPr/>
            <p:nvPr/>
          </p:nvSpPr>
          <p:spPr>
            <a:xfrm>
              <a:off x="851078" y="1977601"/>
              <a:ext cx="2647995" cy="923571"/>
            </a:xfrm>
            <a:prstGeom prst="rect">
              <a:avLst/>
            </a:prstGeom>
          </p:spPr>
          <p:txBody>
            <a:bodyPr wrap="square">
              <a:spAutoFit/>
            </a:bodyPr>
            <a:lstStyle/>
            <a:p>
              <a:pPr algn="ctr">
                <a:defRPr/>
              </a:pPr>
              <a:r>
                <a:rPr lang="en-US" sz="1400" dirty="0">
                  <a:solidFill>
                    <a:schemeClr val="tx1">
                      <a:lumMod val="65000"/>
                      <a:lumOff val="35000"/>
                    </a:schemeClr>
                  </a:solidFill>
                </a:rPr>
                <a:t>Automate data migration processes, on-premises or to the cloud</a:t>
              </a:r>
            </a:p>
          </p:txBody>
        </p:sp>
        <p:sp>
          <p:nvSpPr>
            <p:cNvPr id="36" name="TextBox 35">
              <a:extLst>
                <a:ext uri="{FF2B5EF4-FFF2-40B4-BE49-F238E27FC236}">
                  <a16:creationId xmlns:a16="http://schemas.microsoft.com/office/drawing/2014/main" id="{0579F677-B720-314B-B001-A4AD53C337BC}"/>
                </a:ext>
              </a:extLst>
            </p:cNvPr>
            <p:cNvSpPr txBox="1"/>
            <p:nvPr/>
          </p:nvSpPr>
          <p:spPr>
            <a:xfrm>
              <a:off x="734639" y="3279299"/>
              <a:ext cx="2952039" cy="2893662"/>
            </a:xfrm>
            <a:prstGeom prst="rect">
              <a:avLst/>
            </a:prstGeom>
          </p:spPr>
          <p:txBody>
            <a:bodyPr vert="horz" wrap="square" lIns="73133" tIns="36566" rIns="73133" bIns="36566" rtlCol="0" anchor="t">
              <a:noAutofit/>
            </a:bodyPr>
            <a:lstStyle/>
            <a:p>
              <a:pPr defTabSz="731301">
                <a:lnSpc>
                  <a:spcPct val="95000"/>
                </a:lnSpc>
                <a:spcBef>
                  <a:spcPts val="320"/>
                </a:spcBef>
                <a:spcAft>
                  <a:spcPts val="960"/>
                </a:spcAft>
                <a:buClr>
                  <a:schemeClr val="accent1"/>
                </a:buClr>
              </a:pPr>
              <a:r>
                <a:rPr lang="en-US" sz="1200" dirty="0">
                  <a:solidFill>
                    <a:schemeClr val="accent1"/>
                  </a:solidFill>
                </a:rPr>
                <a:t>Best for:</a:t>
              </a:r>
              <a:endParaRPr lang="en-US" sz="1200" dirty="0">
                <a:solidFill>
                  <a:sysClr val="windowText" lastClr="000000"/>
                </a:solidFill>
              </a:endParaRPr>
            </a:p>
            <a:p>
              <a:pPr marL="139658" indent="-139658">
                <a:lnSpc>
                  <a:spcPct val="95000"/>
                </a:lnSpc>
                <a:spcAft>
                  <a:spcPts val="960"/>
                </a:spcAft>
                <a:buClr>
                  <a:srgbClr val="0067C5"/>
                </a:buClr>
                <a:buFont typeface="Wingdings" panose="05000000000000000000" pitchFamily="2" charset="2"/>
                <a:buChar char="§"/>
                <a:defRPr/>
              </a:pPr>
              <a:r>
                <a:rPr lang="en-US" sz="1100" dirty="0">
                  <a:solidFill>
                    <a:schemeClr val="tx1">
                      <a:lumMod val="65000"/>
                      <a:lumOff val="35000"/>
                    </a:schemeClr>
                  </a:solidFill>
                </a:rPr>
                <a:t>Rapid and secure data migration and synchronization across any source and target</a:t>
              </a:r>
            </a:p>
            <a:p>
              <a:pPr marL="139658" indent="-139658">
                <a:lnSpc>
                  <a:spcPct val="95000"/>
                </a:lnSpc>
                <a:spcAft>
                  <a:spcPts val="960"/>
                </a:spcAft>
                <a:buClr>
                  <a:srgbClr val="0067C5"/>
                </a:buClr>
                <a:buFont typeface="Wingdings" panose="05000000000000000000" pitchFamily="2" charset="2"/>
                <a:buChar char="§"/>
                <a:defRPr/>
              </a:pPr>
              <a:r>
                <a:rPr lang="en-US" sz="1100" dirty="0">
                  <a:solidFill>
                    <a:schemeClr val="tx1">
                      <a:lumMod val="65000"/>
                      <a:lumOff val="35000"/>
                    </a:schemeClr>
                  </a:solidFill>
                </a:rPr>
                <a:t>Continuous synchronization of large workloads </a:t>
              </a:r>
              <a:r>
                <a:rPr lang="en-US" sz="1100" dirty="0">
                  <a:solidFill>
                    <a:srgbClr val="595959"/>
                  </a:solidFill>
                </a:rPr>
                <a:t>while</a:t>
              </a:r>
              <a:r>
                <a:rPr lang="en-US" sz="1100" dirty="0">
                  <a:solidFill>
                    <a:schemeClr val="tx1">
                      <a:lumMod val="65000"/>
                      <a:lumOff val="35000"/>
                    </a:schemeClr>
                  </a:solidFill>
                </a:rPr>
                <a:t> maintaining immediate data access</a:t>
              </a:r>
            </a:p>
            <a:p>
              <a:pPr marL="139658" indent="-139658">
                <a:lnSpc>
                  <a:spcPct val="95000"/>
                </a:lnSpc>
                <a:spcAft>
                  <a:spcPts val="960"/>
                </a:spcAft>
                <a:buClr>
                  <a:srgbClr val="0067C5"/>
                </a:buClr>
                <a:buFont typeface="Wingdings" panose="05000000000000000000" pitchFamily="2" charset="2"/>
                <a:buChar char="§"/>
                <a:defRPr/>
              </a:pPr>
              <a:r>
                <a:rPr lang="en-US" sz="1100" dirty="0">
                  <a:solidFill>
                    <a:schemeClr val="tx1">
                      <a:lumMod val="65000"/>
                      <a:lumOff val="35000"/>
                    </a:schemeClr>
                  </a:solidFill>
                </a:rPr>
                <a:t>Onboard cloud environments converting and copying your file-based datasets to the public cloud of your choice</a:t>
              </a:r>
              <a:endParaRPr lang="en-US" sz="900" dirty="0">
                <a:solidFill>
                  <a:schemeClr val="tx1">
                    <a:lumMod val="65000"/>
                    <a:lumOff val="35000"/>
                  </a:schemeClr>
                </a:solidFill>
              </a:endParaRPr>
            </a:p>
          </p:txBody>
        </p:sp>
        <p:cxnSp>
          <p:nvCxnSpPr>
            <p:cNvPr id="37" name="Straight Connector 36">
              <a:extLst>
                <a:ext uri="{FF2B5EF4-FFF2-40B4-BE49-F238E27FC236}">
                  <a16:creationId xmlns:a16="http://schemas.microsoft.com/office/drawing/2014/main" id="{9CFE1116-6CBE-E949-81DD-999FE9BCD887}"/>
                </a:ext>
              </a:extLst>
            </p:cNvPr>
            <p:cNvCxnSpPr>
              <a:cxnSpLocks/>
            </p:cNvCxnSpPr>
            <p:nvPr/>
          </p:nvCxnSpPr>
          <p:spPr>
            <a:xfrm flipH="1">
              <a:off x="1029787" y="3079978"/>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87E2AE35-6A88-2745-9D5C-4F044996648A}"/>
              </a:ext>
            </a:extLst>
          </p:cNvPr>
          <p:cNvSpPr/>
          <p:nvPr/>
        </p:nvSpPr>
        <p:spPr>
          <a:xfrm>
            <a:off x="3298176" y="3367480"/>
            <a:ext cx="6309360" cy="480131"/>
          </a:xfrm>
          <a:prstGeom prst="rect">
            <a:avLst/>
          </a:prstGeom>
        </p:spPr>
        <p:txBody>
          <a:bodyPr wrap="square">
            <a:spAutoFit/>
          </a:bodyPr>
          <a:lstStyle/>
          <a:p>
            <a:pPr lvl="0">
              <a:defRPr/>
            </a:pPr>
            <a:r>
              <a:rPr lang="en-US" sz="1400" b="1" dirty="0"/>
              <a:t>Flexible on-demand consumption</a:t>
            </a:r>
          </a:p>
          <a:p>
            <a:pPr lvl="0">
              <a:defRPr/>
            </a:pPr>
            <a:r>
              <a:rPr lang="en-US" sz="1120" dirty="0">
                <a:solidFill>
                  <a:schemeClr val="tx1">
                    <a:lumMod val="50000"/>
                    <a:lumOff val="50000"/>
                  </a:schemeClr>
                </a:solidFill>
              </a:rPr>
              <a:t>Ability to purchase directly or from the AWS marketplace, licensed or pay-as-you-go model</a:t>
            </a:r>
          </a:p>
        </p:txBody>
      </p:sp>
      <p:sp>
        <p:nvSpPr>
          <p:cNvPr id="42" name="Rectangle 41">
            <a:extLst>
              <a:ext uri="{FF2B5EF4-FFF2-40B4-BE49-F238E27FC236}">
                <a16:creationId xmlns:a16="http://schemas.microsoft.com/office/drawing/2014/main" id="{54041869-B211-0544-BED6-6F8A88F77695}"/>
              </a:ext>
            </a:extLst>
          </p:cNvPr>
          <p:cNvSpPr/>
          <p:nvPr/>
        </p:nvSpPr>
        <p:spPr>
          <a:xfrm>
            <a:off x="3298176" y="4132211"/>
            <a:ext cx="6308897" cy="652486"/>
          </a:xfrm>
          <a:prstGeom prst="rect">
            <a:avLst/>
          </a:prstGeom>
        </p:spPr>
        <p:txBody>
          <a:bodyPr wrap="square">
            <a:spAutoFit/>
          </a:bodyPr>
          <a:lstStyle/>
          <a:p>
            <a:pPr lvl="0">
              <a:defRPr/>
            </a:pPr>
            <a:r>
              <a:rPr lang="en-US" sz="1400" b="1" dirty="0"/>
              <a:t>Ability to bring your data center and the cloud together</a:t>
            </a:r>
          </a:p>
          <a:p>
            <a:pPr lvl="0">
              <a:defRPr/>
            </a:pPr>
            <a:r>
              <a:rPr lang="en-US" sz="1120" dirty="0">
                <a:solidFill>
                  <a:schemeClr val="tx1">
                    <a:lumMod val="50000"/>
                    <a:lumOff val="50000"/>
                  </a:schemeClr>
                </a:solidFill>
              </a:rPr>
              <a:t>Ability to realize the power of the Data Fabric with the ability to get your data where you want, when you want, and in any format</a:t>
            </a:r>
          </a:p>
        </p:txBody>
      </p:sp>
      <p:sp>
        <p:nvSpPr>
          <p:cNvPr id="43" name="Rectangle 42">
            <a:extLst>
              <a:ext uri="{FF2B5EF4-FFF2-40B4-BE49-F238E27FC236}">
                <a16:creationId xmlns:a16="http://schemas.microsoft.com/office/drawing/2014/main" id="{D60BC51B-A0FD-0B4A-A833-24493DB50F50}"/>
              </a:ext>
            </a:extLst>
          </p:cNvPr>
          <p:cNvSpPr/>
          <p:nvPr/>
        </p:nvSpPr>
        <p:spPr>
          <a:xfrm>
            <a:off x="3298176" y="2602740"/>
            <a:ext cx="6308897" cy="480131"/>
          </a:xfrm>
          <a:prstGeom prst="rect">
            <a:avLst/>
          </a:prstGeom>
        </p:spPr>
        <p:txBody>
          <a:bodyPr wrap="square">
            <a:spAutoFit/>
          </a:bodyPr>
          <a:lstStyle/>
          <a:p>
            <a:pPr>
              <a:defRPr/>
            </a:pPr>
            <a:r>
              <a:rPr lang="en-US" sz="1400" b="1" dirty="0"/>
              <a:t>Delivery assurance based on built-in data protection</a:t>
            </a:r>
          </a:p>
          <a:p>
            <a:pPr>
              <a:defRPr/>
            </a:pPr>
            <a:r>
              <a:rPr lang="en-US" sz="1120" dirty="0">
                <a:solidFill>
                  <a:schemeClr val="tx1">
                    <a:lumMod val="50000"/>
                    <a:lumOff val="50000"/>
                  </a:schemeClr>
                </a:solidFill>
              </a:rPr>
              <a:t>Secure data storage and transport with support for VPN and Virtual Private Cloud</a:t>
            </a:r>
          </a:p>
        </p:txBody>
      </p:sp>
      <p:sp>
        <p:nvSpPr>
          <p:cNvPr id="45" name="Rectangle 44">
            <a:extLst>
              <a:ext uri="{FF2B5EF4-FFF2-40B4-BE49-F238E27FC236}">
                <a16:creationId xmlns:a16="http://schemas.microsoft.com/office/drawing/2014/main" id="{C08CD70E-A9EC-3944-9367-84A5E2321785}"/>
              </a:ext>
            </a:extLst>
          </p:cNvPr>
          <p:cNvSpPr/>
          <p:nvPr/>
        </p:nvSpPr>
        <p:spPr>
          <a:xfrm>
            <a:off x="3298176" y="1826768"/>
            <a:ext cx="6309360" cy="480131"/>
          </a:xfrm>
          <a:prstGeom prst="rect">
            <a:avLst/>
          </a:prstGeom>
        </p:spPr>
        <p:txBody>
          <a:bodyPr wrap="square">
            <a:spAutoFit/>
          </a:bodyPr>
          <a:lstStyle/>
          <a:p>
            <a:pPr>
              <a:defRPr/>
            </a:pPr>
            <a:r>
              <a:rPr lang="en-US" sz="1400" b="1" dirty="0"/>
              <a:t>Continuous, automated data synchronization</a:t>
            </a:r>
          </a:p>
          <a:p>
            <a:pPr>
              <a:defRPr/>
            </a:pPr>
            <a:r>
              <a:rPr lang="en-US" sz="1120" dirty="0">
                <a:solidFill>
                  <a:schemeClr val="tx1">
                    <a:lumMod val="50000"/>
                    <a:lumOff val="50000"/>
                  </a:schemeClr>
                </a:solidFill>
              </a:rPr>
              <a:t>Extremely fast data movement compared to other synchronizing solutions that only move deltas</a:t>
            </a:r>
          </a:p>
        </p:txBody>
      </p:sp>
      <p:sp>
        <p:nvSpPr>
          <p:cNvPr id="53" name="Rectangle 52">
            <a:extLst>
              <a:ext uri="{FF2B5EF4-FFF2-40B4-BE49-F238E27FC236}">
                <a16:creationId xmlns:a16="http://schemas.microsoft.com/office/drawing/2014/main" id="{23A3E088-2C32-9745-97A4-CDC89373A6A4}"/>
              </a:ext>
            </a:extLst>
          </p:cNvPr>
          <p:cNvSpPr/>
          <p:nvPr/>
        </p:nvSpPr>
        <p:spPr>
          <a:xfrm>
            <a:off x="3395513" y="645314"/>
            <a:ext cx="4875530" cy="326115"/>
          </a:xfrm>
          <a:prstGeom prst="rect">
            <a:avLst/>
          </a:prstGeom>
        </p:spPr>
        <p:txBody>
          <a:bodyPr>
            <a:spAutoFit/>
          </a:bodyPr>
          <a:lstStyle/>
          <a:p>
            <a:r>
              <a:rPr lang="en-US" sz="1519" dirty="0">
                <a:solidFill>
                  <a:srgbClr val="FFFFFF"/>
                </a:solidFill>
              </a:rPr>
              <a:t>Secure, fast, automated data synchronization</a:t>
            </a:r>
            <a:endParaRPr lang="en-US" sz="1519" dirty="0">
              <a:solidFill>
                <a:schemeClr val="bg1"/>
              </a:solidFill>
            </a:endParaRPr>
          </a:p>
        </p:txBody>
      </p:sp>
      <p:sp>
        <p:nvSpPr>
          <p:cNvPr id="55" name="Oval 54">
            <a:extLst>
              <a:ext uri="{FF2B5EF4-FFF2-40B4-BE49-F238E27FC236}">
                <a16:creationId xmlns:a16="http://schemas.microsoft.com/office/drawing/2014/main" id="{BA884CEE-AFA4-3546-A66E-B4AD3C5EB0E4}"/>
              </a:ext>
            </a:extLst>
          </p:cNvPr>
          <p:cNvSpPr/>
          <p:nvPr/>
        </p:nvSpPr>
        <p:spPr>
          <a:xfrm>
            <a:off x="2832973" y="573228"/>
            <a:ext cx="476361" cy="47636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56" name="Graphic 55">
            <a:extLst>
              <a:ext uri="{FF2B5EF4-FFF2-40B4-BE49-F238E27FC236}">
                <a16:creationId xmlns:a16="http://schemas.microsoft.com/office/drawing/2014/main" id="{808AC2C2-0CCB-D444-86DA-59D8286AB120}"/>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b="15694"/>
          <a:stretch/>
        </p:blipFill>
        <p:spPr>
          <a:xfrm>
            <a:off x="2939953" y="684860"/>
            <a:ext cx="254098" cy="267774"/>
          </a:xfrm>
          <a:prstGeom prst="rect">
            <a:avLst/>
          </a:prstGeom>
        </p:spPr>
      </p:pic>
      <p:grpSp>
        <p:nvGrpSpPr>
          <p:cNvPr id="23" name="Group 22">
            <a:extLst>
              <a:ext uri="{FF2B5EF4-FFF2-40B4-BE49-F238E27FC236}">
                <a16:creationId xmlns:a16="http://schemas.microsoft.com/office/drawing/2014/main" id="{052EBEAF-BEEB-7042-83B8-C4F8AEFC034A}"/>
              </a:ext>
            </a:extLst>
          </p:cNvPr>
          <p:cNvGrpSpPr/>
          <p:nvPr/>
        </p:nvGrpSpPr>
        <p:grpSpPr>
          <a:xfrm>
            <a:off x="2918558" y="2656640"/>
            <a:ext cx="340760" cy="320040"/>
            <a:chOff x="2902776" y="2656640"/>
            <a:chExt cx="340760" cy="320040"/>
          </a:xfrm>
        </p:grpSpPr>
        <p:sp>
          <p:nvSpPr>
            <p:cNvPr id="60" name="Rounded Rectangle 59">
              <a:extLst>
                <a:ext uri="{FF2B5EF4-FFF2-40B4-BE49-F238E27FC236}">
                  <a16:creationId xmlns:a16="http://schemas.microsoft.com/office/drawing/2014/main" id="{23895CE5-88C8-1A4D-B976-DF26FF4F447C}"/>
                </a:ext>
              </a:extLst>
            </p:cNvPr>
            <p:cNvSpPr/>
            <p:nvPr/>
          </p:nvSpPr>
          <p:spPr>
            <a:xfrm>
              <a:off x="2902776" y="2656640"/>
              <a:ext cx="320040" cy="320040"/>
            </a:xfrm>
            <a:prstGeom prst="round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65" name="Freeform 64">
              <a:extLst>
                <a:ext uri="{FF2B5EF4-FFF2-40B4-BE49-F238E27FC236}">
                  <a16:creationId xmlns:a16="http://schemas.microsoft.com/office/drawing/2014/main" id="{806706D1-4092-BA44-B6B9-94AE3A977BF6}"/>
                </a:ext>
              </a:extLst>
            </p:cNvPr>
            <p:cNvSpPr/>
            <p:nvPr/>
          </p:nvSpPr>
          <p:spPr>
            <a:xfrm rot="8100000">
              <a:off x="2953412" y="2689458"/>
              <a:ext cx="290124" cy="142002"/>
            </a:xfrm>
            <a:custGeom>
              <a:avLst/>
              <a:gdLst>
                <a:gd name="connsiteX0" fmla="*/ 290124 w 290124"/>
                <a:gd name="connsiteY0" fmla="*/ 0 h 142002"/>
                <a:gd name="connsiteX1" fmla="*/ 290124 w 290124"/>
                <a:gd name="connsiteY1" fmla="*/ 142002 h 142002"/>
                <a:gd name="connsiteX2" fmla="*/ 272714 w 290124"/>
                <a:gd name="connsiteY2" fmla="*/ 142002 h 142002"/>
                <a:gd name="connsiteX3" fmla="*/ 272714 w 290124"/>
                <a:gd name="connsiteY3" fmla="*/ 17411 h 142002"/>
                <a:gd name="connsiteX4" fmla="*/ 0 w 290124"/>
                <a:gd name="connsiteY4" fmla="*/ 17411 h 142002"/>
                <a:gd name="connsiteX5" fmla="*/ 0 w 290124"/>
                <a:gd name="connsiteY5" fmla="*/ 0 h 14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124" h="142002">
                  <a:moveTo>
                    <a:pt x="290124" y="0"/>
                  </a:moveTo>
                  <a:lnTo>
                    <a:pt x="290124" y="142002"/>
                  </a:lnTo>
                  <a:lnTo>
                    <a:pt x="272714" y="142002"/>
                  </a:lnTo>
                  <a:lnTo>
                    <a:pt x="272714" y="17411"/>
                  </a:lnTo>
                  <a:lnTo>
                    <a:pt x="0" y="17411"/>
                  </a:lnTo>
                  <a:lnTo>
                    <a:pt x="0" y="0"/>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Tree>
    <p:extLst>
      <p:ext uri="{BB962C8B-B14F-4D97-AF65-F5344CB8AC3E}">
        <p14:creationId xmlns:p14="http://schemas.microsoft.com/office/powerpoint/2010/main" val="2762102001"/>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E1DA-C59B-4511-92C8-C844E919495D}"/>
              </a:ext>
            </a:extLst>
          </p:cNvPr>
          <p:cNvSpPr>
            <a:spLocks noGrp="1"/>
          </p:cNvSpPr>
          <p:nvPr>
            <p:ph type="title"/>
          </p:nvPr>
        </p:nvSpPr>
        <p:spPr/>
        <p:txBody>
          <a:bodyPr/>
          <a:lstStyle/>
          <a:p>
            <a:r>
              <a:rPr lang="en-US" dirty="0">
                <a:solidFill>
                  <a:srgbClr val="0067C5"/>
                </a:solidFill>
              </a:rPr>
              <a:t>Cloud Sync Service</a:t>
            </a:r>
            <a:endParaRPr lang="en-US" dirty="0">
              <a:solidFill>
                <a:srgbClr val="0067C5"/>
              </a:solidFill>
              <a:latin typeface="Arial" panose="020B0604020202020204" pitchFamily="34" charset="0"/>
            </a:endParaRPr>
          </a:p>
        </p:txBody>
      </p:sp>
      <p:sp>
        <p:nvSpPr>
          <p:cNvPr id="3" name="Text Placeholder 2">
            <a:extLst>
              <a:ext uri="{FF2B5EF4-FFF2-40B4-BE49-F238E27FC236}">
                <a16:creationId xmlns:a16="http://schemas.microsoft.com/office/drawing/2014/main" id="{62BCDED9-178A-4AAB-9A7F-DE8E9AD131D8}"/>
              </a:ext>
            </a:extLst>
          </p:cNvPr>
          <p:cNvSpPr>
            <a:spLocks noGrp="1"/>
          </p:cNvSpPr>
          <p:nvPr>
            <p:ph type="body" idx="10"/>
          </p:nvPr>
        </p:nvSpPr>
        <p:spPr/>
        <p:txBody>
          <a:bodyPr/>
          <a:lstStyle/>
          <a:p>
            <a:r>
              <a:rPr lang="en-US" dirty="0"/>
              <a:t>Synchronize on-premises and cloud storage NAS and object stores</a:t>
            </a:r>
          </a:p>
        </p:txBody>
      </p:sp>
      <p:sp>
        <p:nvSpPr>
          <p:cNvPr id="12" name="Slide Number Placeholder 11">
            <a:extLst>
              <a:ext uri="{FF2B5EF4-FFF2-40B4-BE49-F238E27FC236}">
                <a16:creationId xmlns:a16="http://schemas.microsoft.com/office/drawing/2014/main" id="{1CF44130-E226-7D4D-B3AB-06BA4E3F6CEA}"/>
              </a:ext>
            </a:extLst>
          </p:cNvPr>
          <p:cNvSpPr>
            <a:spLocks noGrp="1"/>
          </p:cNvSpPr>
          <p:nvPr>
            <p:ph type="sldNum" sz="quarter" idx="4"/>
          </p:nvPr>
        </p:nvSpPr>
        <p:spPr/>
        <p:txBody>
          <a:bodyPr/>
          <a:lstStyle/>
          <a:p>
            <a:fld id="{B071A5F3-A4FF-4CEE-8215-C08835B585C1}" type="slidenum">
              <a:rPr lang="en-US" smtClean="0">
                <a:solidFill>
                  <a:srgbClr val="898989"/>
                </a:solidFill>
              </a:rPr>
              <a:pPr/>
              <a:t>31</a:t>
            </a:fld>
            <a:endParaRPr lang="en-US" dirty="0">
              <a:solidFill>
                <a:srgbClr val="898989"/>
              </a:solidFill>
            </a:endParaRPr>
          </a:p>
        </p:txBody>
      </p:sp>
      <p:sp>
        <p:nvSpPr>
          <p:cNvPr id="18" name="Text Placeholder 17">
            <a:extLst>
              <a:ext uri="{FF2B5EF4-FFF2-40B4-BE49-F238E27FC236}">
                <a16:creationId xmlns:a16="http://schemas.microsoft.com/office/drawing/2014/main" id="{02B26E65-542D-9248-863C-68F33A3DAA9E}"/>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239EE39F-872B-401B-B1CE-5DCCCB5150BA}"/>
              </a:ext>
            </a:extLst>
          </p:cNvPr>
          <p:cNvSpPr>
            <a:spLocks noGrp="1"/>
          </p:cNvSpPr>
          <p:nvPr>
            <p:ph type="ftr" sz="quarter" idx="3"/>
          </p:nvPr>
        </p:nvSpPr>
        <p:spPr/>
        <p:txBody>
          <a:bodyPr/>
          <a:lstStyle/>
          <a:p>
            <a:r>
              <a:rPr lang="en-US">
                <a:solidFill>
                  <a:srgbClr val="9EA2A2"/>
                </a:solidFill>
              </a:rPr>
              <a:t>© 2019 NetApp, Inc. All rights reserved. </a:t>
            </a:r>
            <a:endParaRPr lang="en-US" dirty="0">
              <a:solidFill>
                <a:srgbClr val="9EA2A2"/>
              </a:solidFill>
            </a:endParaRPr>
          </a:p>
        </p:txBody>
      </p:sp>
      <p:grpSp>
        <p:nvGrpSpPr>
          <p:cNvPr id="6" name="Group 5">
            <a:extLst>
              <a:ext uri="{FF2B5EF4-FFF2-40B4-BE49-F238E27FC236}">
                <a16:creationId xmlns:a16="http://schemas.microsoft.com/office/drawing/2014/main" id="{38060C0B-9DD5-4B08-9C8C-D7A6EACF17AD}"/>
              </a:ext>
            </a:extLst>
          </p:cNvPr>
          <p:cNvGrpSpPr/>
          <p:nvPr/>
        </p:nvGrpSpPr>
        <p:grpSpPr>
          <a:xfrm>
            <a:off x="607744" y="2363451"/>
            <a:ext cx="8281799" cy="1799416"/>
            <a:chOff x="1111431" y="2639676"/>
            <a:chExt cx="8281799" cy="1799416"/>
          </a:xfrm>
        </p:grpSpPr>
        <p:pic>
          <p:nvPicPr>
            <p:cNvPr id="5" name="Picture 4">
              <a:extLst>
                <a:ext uri="{FF2B5EF4-FFF2-40B4-BE49-F238E27FC236}">
                  <a16:creationId xmlns:a16="http://schemas.microsoft.com/office/drawing/2014/main" id="{46D6C1C5-A099-4212-90DA-A387D5246484}"/>
                </a:ext>
              </a:extLst>
            </p:cNvPr>
            <p:cNvPicPr>
              <a:picLocks noChangeAspect="1"/>
            </p:cNvPicPr>
            <p:nvPr/>
          </p:nvPicPr>
          <p:blipFill>
            <a:blip r:embed="rId3"/>
            <a:stretch>
              <a:fillRect/>
            </a:stretch>
          </p:blipFill>
          <p:spPr>
            <a:xfrm>
              <a:off x="1111431" y="2927943"/>
              <a:ext cx="8281799" cy="1511149"/>
            </a:xfrm>
            <a:prstGeom prst="rect">
              <a:avLst/>
            </a:prstGeom>
            <a:ln>
              <a:solidFill>
                <a:schemeClr val="tx1"/>
              </a:solidFill>
            </a:ln>
          </p:spPr>
        </p:pic>
        <p:sp>
          <p:nvSpPr>
            <p:cNvPr id="77" name="Rectangle 76">
              <a:extLst>
                <a:ext uri="{FF2B5EF4-FFF2-40B4-BE49-F238E27FC236}">
                  <a16:creationId xmlns:a16="http://schemas.microsoft.com/office/drawing/2014/main" id="{991B48C4-FD52-4C26-AE81-AF9511CA4454}"/>
                </a:ext>
              </a:extLst>
            </p:cNvPr>
            <p:cNvSpPr/>
            <p:nvPr/>
          </p:nvSpPr>
          <p:spPr>
            <a:xfrm>
              <a:off x="1111431" y="2639676"/>
              <a:ext cx="8281799" cy="274897"/>
            </a:xfrm>
            <a:prstGeom prst="rect">
              <a:avLst/>
            </a:prstGeom>
            <a:solidFill>
              <a:schemeClr val="tx1">
                <a:lumMod val="50000"/>
                <a:lumOff val="5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solidFill>
                    <a:schemeClr val="bg1"/>
                  </a:solidFill>
                </a:rPr>
                <a:t>Source and Target</a:t>
              </a:r>
            </a:p>
          </p:txBody>
        </p:sp>
      </p:grpSp>
    </p:spTree>
    <p:extLst>
      <p:ext uri="{BB962C8B-B14F-4D97-AF65-F5344CB8AC3E}">
        <p14:creationId xmlns:p14="http://schemas.microsoft.com/office/powerpoint/2010/main" val="4103073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A34361-AC6C-404F-85B4-D65B789C818A}"/>
              </a:ext>
            </a:extLst>
          </p:cNvPr>
          <p:cNvSpPr>
            <a:spLocks noGrp="1"/>
          </p:cNvSpPr>
          <p:nvPr>
            <p:ph type="title"/>
          </p:nvPr>
        </p:nvSpPr>
        <p:spPr/>
        <p:txBody>
          <a:bodyPr/>
          <a:lstStyle/>
          <a:p>
            <a:r>
              <a:rPr lang="en-US" dirty="0"/>
              <a:t>Ways to Use </a:t>
            </a:r>
            <a:r>
              <a:rPr lang="en-US" dirty="0">
                <a:solidFill>
                  <a:srgbClr val="0067C5"/>
                </a:solidFill>
              </a:rPr>
              <a:t>Cloud Sync Service</a:t>
            </a:r>
            <a:endParaRPr lang="en-US" dirty="0">
              <a:solidFill>
                <a:srgbClr val="0067C5"/>
              </a:solidFill>
              <a:latin typeface="Arial" panose="020B0604020202020204" pitchFamily="34" charset="0"/>
            </a:endParaRPr>
          </a:p>
        </p:txBody>
      </p:sp>
      <p:sp>
        <p:nvSpPr>
          <p:cNvPr id="9" name="Content Placeholder 8">
            <a:extLst>
              <a:ext uri="{FF2B5EF4-FFF2-40B4-BE49-F238E27FC236}">
                <a16:creationId xmlns:a16="http://schemas.microsoft.com/office/drawing/2014/main" id="{4748EA29-8A73-4125-8E4C-15911160E78D}"/>
              </a:ext>
            </a:extLst>
          </p:cNvPr>
          <p:cNvSpPr>
            <a:spLocks noGrp="1"/>
          </p:cNvSpPr>
          <p:nvPr>
            <p:ph sz="quarter" idx="14"/>
          </p:nvPr>
        </p:nvSpPr>
        <p:spPr/>
        <p:txBody>
          <a:bodyPr/>
          <a:lstStyle/>
          <a:p>
            <a:r>
              <a:rPr lang="en-US" dirty="0"/>
              <a:t>Run analytics services in the cloud by using Elastic Map Reduce, Redshift, </a:t>
            </a:r>
            <a:r>
              <a:rPr lang="en-US" dirty="0">
                <a:solidFill>
                  <a:srgbClr val="000000"/>
                </a:solidFill>
              </a:rPr>
              <a:t>Insights</a:t>
            </a:r>
            <a:r>
              <a:rPr lang="en-US" dirty="0"/>
              <a:t>, and so on</a:t>
            </a:r>
          </a:p>
          <a:p>
            <a:r>
              <a:rPr lang="en-US" dirty="0"/>
              <a:t>Create data lakes in Amazon Simple Storage Service (</a:t>
            </a:r>
            <a:r>
              <a:rPr lang="en-US" dirty="0">
                <a:solidFill>
                  <a:srgbClr val="000000"/>
                </a:solidFill>
              </a:rPr>
              <a:t>Amazon S3</a:t>
            </a:r>
            <a:r>
              <a:rPr lang="en-US" dirty="0"/>
              <a:t> or </a:t>
            </a:r>
            <a:r>
              <a:rPr lang="en-US" dirty="0">
                <a:solidFill>
                  <a:srgbClr val="000000"/>
                </a:solidFill>
              </a:rPr>
              <a:t>S3</a:t>
            </a:r>
            <a:r>
              <a:rPr lang="en-US" dirty="0"/>
              <a:t>)</a:t>
            </a:r>
          </a:p>
          <a:p>
            <a:r>
              <a:rPr lang="en-US" dirty="0"/>
              <a:t>Synchronize data that was “born in the cloud” to your private cloud</a:t>
            </a:r>
          </a:p>
          <a:p>
            <a:r>
              <a:rPr lang="en-US" dirty="0"/>
              <a:t>Create data migration to </a:t>
            </a:r>
            <a:r>
              <a:rPr lang="en-US" dirty="0">
                <a:solidFill>
                  <a:srgbClr val="000000"/>
                </a:solidFill>
              </a:rPr>
              <a:t>S3</a:t>
            </a:r>
            <a:r>
              <a:rPr lang="en-US" dirty="0"/>
              <a:t> from </a:t>
            </a:r>
            <a:r>
              <a:rPr lang="en-US" dirty="0">
                <a:solidFill>
                  <a:srgbClr val="000000"/>
                </a:solidFill>
              </a:rPr>
              <a:t>Cloud Volumes ONTAP</a:t>
            </a:r>
            <a:r>
              <a:rPr lang="en-US" dirty="0"/>
              <a:t> environments</a:t>
            </a:r>
          </a:p>
          <a:p>
            <a:r>
              <a:rPr lang="en-US" dirty="0"/>
              <a:t>Create data migration to the </a:t>
            </a:r>
            <a:r>
              <a:rPr lang="en-US" dirty="0">
                <a:solidFill>
                  <a:srgbClr val="000000"/>
                </a:solidFill>
              </a:rPr>
              <a:t>cloud volumes</a:t>
            </a:r>
            <a:r>
              <a:rPr lang="en-US" dirty="0"/>
              <a:t> </a:t>
            </a:r>
          </a:p>
        </p:txBody>
      </p:sp>
      <p:sp>
        <p:nvSpPr>
          <p:cNvPr id="3" name="Text Placeholder 2">
            <a:extLst>
              <a:ext uri="{FF2B5EF4-FFF2-40B4-BE49-F238E27FC236}">
                <a16:creationId xmlns:a16="http://schemas.microsoft.com/office/drawing/2014/main" id="{9723D2C3-1093-4043-B62E-7F0F88E0D4F4}"/>
              </a:ext>
            </a:extLst>
          </p:cNvPr>
          <p:cNvSpPr>
            <a:spLocks noGrp="1"/>
          </p:cNvSpPr>
          <p:nvPr>
            <p:ph type="body" idx="10"/>
          </p:nvPr>
        </p:nvSpPr>
        <p:spPr/>
        <p:txBody>
          <a:bodyPr/>
          <a:lstStyle/>
          <a:p>
            <a:endParaRPr lang="en-US"/>
          </a:p>
        </p:txBody>
      </p:sp>
      <p:sp>
        <p:nvSpPr>
          <p:cNvPr id="2" name="Slide Number Placeholder 1">
            <a:extLst>
              <a:ext uri="{FF2B5EF4-FFF2-40B4-BE49-F238E27FC236}">
                <a16:creationId xmlns:a16="http://schemas.microsoft.com/office/drawing/2014/main" id="{F642868E-F450-A047-986A-6490287DF339}"/>
              </a:ext>
            </a:extLst>
          </p:cNvPr>
          <p:cNvSpPr>
            <a:spLocks noGrp="1"/>
          </p:cNvSpPr>
          <p:nvPr>
            <p:ph type="sldNum" sz="quarter" idx="4"/>
          </p:nvPr>
        </p:nvSpPr>
        <p:spPr/>
        <p:txBody>
          <a:bodyPr/>
          <a:lstStyle/>
          <a:p>
            <a:fld id="{92978B7E-5EBE-134C-B481-E4E8CA36F800}" type="slidenum">
              <a:rPr lang="en-US" smtClean="0"/>
              <a:pPr/>
              <a:t>32</a:t>
            </a:fld>
            <a:endParaRPr lang="en-US" dirty="0"/>
          </a:p>
        </p:txBody>
      </p:sp>
      <p:sp>
        <p:nvSpPr>
          <p:cNvPr id="6" name="Text Placeholder 5">
            <a:extLst>
              <a:ext uri="{FF2B5EF4-FFF2-40B4-BE49-F238E27FC236}">
                <a16:creationId xmlns:a16="http://schemas.microsoft.com/office/drawing/2014/main" id="{8E99941C-F4D1-C546-A22E-99DFCB4ECE3D}"/>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8FD1438F-9CAA-4B79-9D41-778E38113961}"/>
              </a:ext>
            </a:extLst>
          </p:cNvPr>
          <p:cNvSpPr>
            <a:spLocks noGrp="1"/>
          </p:cNvSpPr>
          <p:nvPr>
            <p:ph type="ftr" sz="quarter" idx="3"/>
          </p:nvPr>
        </p:nvSpPr>
        <p:spPr/>
        <p:txBody>
          <a:bodyPr/>
          <a:lstStyle/>
          <a:p>
            <a:r>
              <a:rPr lang="en-US">
                <a:solidFill>
                  <a:srgbClr val="9EA2A2"/>
                </a:solidFill>
              </a:rPr>
              <a:t>© 2019 NetApp, Inc. All rights reserved. </a:t>
            </a:r>
            <a:endParaRPr lang="en-US" dirty="0">
              <a:solidFill>
                <a:srgbClr val="9EA2A2"/>
              </a:solidFill>
            </a:endParaRPr>
          </a:p>
        </p:txBody>
      </p:sp>
    </p:spTree>
    <p:extLst>
      <p:ext uri="{BB962C8B-B14F-4D97-AF65-F5344CB8AC3E}">
        <p14:creationId xmlns:p14="http://schemas.microsoft.com/office/powerpoint/2010/main" val="284481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91E793-79ED-F64F-A2CB-886DEA6B11CF}"/>
              </a:ext>
            </a:extLst>
          </p:cNvPr>
          <p:cNvSpPr>
            <a:spLocks noGrp="1"/>
          </p:cNvSpPr>
          <p:nvPr>
            <p:ph type="sldNum" sz="quarter" idx="4"/>
          </p:nvPr>
        </p:nvSpPr>
        <p:spPr/>
        <p:txBody>
          <a:bodyPr/>
          <a:lstStyle/>
          <a:p>
            <a:fld id="{92978B7E-5EBE-134C-B481-E4E8CA36F800}" type="slidenum">
              <a:rPr lang="en-US" smtClean="0"/>
              <a:pPr/>
              <a:t>33</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Cloud Tiering</a:t>
            </a:r>
          </a:p>
        </p:txBody>
      </p:sp>
      <p:sp>
        <p:nvSpPr>
          <p:cNvPr id="5" name="Text Placeholder 4">
            <a:extLst>
              <a:ext uri="{FF2B5EF4-FFF2-40B4-BE49-F238E27FC236}">
                <a16:creationId xmlns:a16="http://schemas.microsoft.com/office/drawing/2014/main" id="{79ED7460-E2AE-DC4C-BBA7-F9E60526BEE6}"/>
              </a:ext>
            </a:extLst>
          </p:cNvPr>
          <p:cNvSpPr>
            <a:spLocks noGrp="1"/>
          </p:cNvSpPr>
          <p:nvPr>
            <p:ph type="body" sz="quarter" idx="10"/>
          </p:nvPr>
        </p:nvSpPr>
        <p:spPr/>
        <p:txBody>
          <a:bodyPr/>
          <a:lstStyle/>
          <a:p>
            <a:r>
              <a:rPr lang="en-US" dirty="0"/>
              <a:t>Preview Mode</a:t>
            </a:r>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2307580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DDB3FC-81E1-4C00-B4C5-5EFB000A5A2E}"/>
              </a:ext>
            </a:extLst>
          </p:cNvPr>
          <p:cNvSpPr>
            <a:spLocks noGrp="1"/>
          </p:cNvSpPr>
          <p:nvPr>
            <p:ph type="title"/>
          </p:nvPr>
        </p:nvSpPr>
        <p:spPr/>
        <p:txBody>
          <a:bodyPr/>
          <a:lstStyle/>
          <a:p>
            <a:r>
              <a:rPr lang="en-US" dirty="0"/>
              <a:t>What </a:t>
            </a:r>
            <a:r>
              <a:rPr lang="en-US" dirty="0">
                <a:solidFill>
                  <a:srgbClr val="0067C5"/>
                </a:solidFill>
              </a:rPr>
              <a:t>Is</a:t>
            </a:r>
            <a:r>
              <a:rPr lang="en-US" dirty="0"/>
              <a:t> Cloud Tiering?</a:t>
            </a:r>
          </a:p>
        </p:txBody>
      </p:sp>
      <p:sp>
        <p:nvSpPr>
          <p:cNvPr id="7" name="Content Placeholder 6">
            <a:extLst>
              <a:ext uri="{FF2B5EF4-FFF2-40B4-BE49-F238E27FC236}">
                <a16:creationId xmlns:a16="http://schemas.microsoft.com/office/drawing/2014/main" id="{F499BAAD-5039-4B79-AF01-14CE40CED01F}"/>
              </a:ext>
            </a:extLst>
          </p:cNvPr>
          <p:cNvSpPr>
            <a:spLocks noGrp="1"/>
          </p:cNvSpPr>
          <p:nvPr>
            <p:ph sz="quarter" idx="14"/>
          </p:nvPr>
        </p:nvSpPr>
        <p:spPr/>
        <p:txBody>
          <a:bodyPr anchor="ctr"/>
          <a:lstStyle/>
          <a:p>
            <a:r>
              <a:rPr lang="en-US" dirty="0">
                <a:solidFill>
                  <a:srgbClr val="000000"/>
                </a:solidFill>
              </a:rPr>
              <a:t>SaaS</a:t>
            </a:r>
            <a:r>
              <a:rPr lang="en-US" dirty="0"/>
              <a:t> offering based on NetApp FabricPool technology</a:t>
            </a:r>
          </a:p>
          <a:p>
            <a:r>
              <a:rPr lang="en-US" dirty="0"/>
              <a:t>Intelligent tiering of cold data from on-premises AFF systems to object storage in the cloud</a:t>
            </a:r>
          </a:p>
          <a:p>
            <a:pPr marL="0" indent="0">
              <a:buNone/>
            </a:pPr>
            <a:r>
              <a:rPr lang="en-US" dirty="0"/>
              <a:t>Hot data can be cost efficiently maintained in high-performance storage in the data center.</a:t>
            </a:r>
          </a:p>
          <a:p>
            <a:pPr marL="0" indent="0">
              <a:buNone/>
            </a:pPr>
            <a:r>
              <a:rPr lang="en-US" dirty="0"/>
              <a:t>When the cold data is needed again, the service automatically and seamlessly brings it back to the high-performance tier.</a:t>
            </a:r>
          </a:p>
        </p:txBody>
      </p:sp>
      <p:sp>
        <p:nvSpPr>
          <p:cNvPr id="6" name="Text Placeholder 5">
            <a:extLst>
              <a:ext uri="{FF2B5EF4-FFF2-40B4-BE49-F238E27FC236}">
                <a16:creationId xmlns:a16="http://schemas.microsoft.com/office/drawing/2014/main" id="{701A44B6-1EAD-4D24-9EBF-190832E33A5A}"/>
              </a:ext>
            </a:extLst>
          </p:cNvPr>
          <p:cNvSpPr>
            <a:spLocks noGrp="1"/>
          </p:cNvSpPr>
          <p:nvPr>
            <p:ph type="body" idx="10"/>
          </p:nvPr>
        </p:nvSpPr>
        <p:spPr/>
        <p:txBody>
          <a:bodyPr/>
          <a:lstStyle/>
          <a:p>
            <a:endParaRPr lang="en-US" dirty="0"/>
          </a:p>
        </p:txBody>
      </p:sp>
      <p:sp>
        <p:nvSpPr>
          <p:cNvPr id="8" name="Text Placeholder 7">
            <a:extLst>
              <a:ext uri="{FF2B5EF4-FFF2-40B4-BE49-F238E27FC236}">
                <a16:creationId xmlns:a16="http://schemas.microsoft.com/office/drawing/2014/main" id="{853DE871-CF42-4FE3-9C36-6FD459C68CCE}"/>
              </a:ext>
            </a:extLst>
          </p:cNvPr>
          <p:cNvSpPr>
            <a:spLocks noGrp="1"/>
          </p:cNvSpPr>
          <p:nvPr>
            <p:ph type="body" sz="quarter" idx="16"/>
          </p:nvPr>
        </p:nvSpPr>
        <p:spPr/>
        <p:txBody>
          <a:bodyPr/>
          <a:lstStyle/>
          <a:p>
            <a:endParaRPr lang="en-US" dirty="0"/>
          </a:p>
        </p:txBody>
      </p:sp>
      <p:sp>
        <p:nvSpPr>
          <p:cNvPr id="4" name="Footer Placeholder 3">
            <a:extLst>
              <a:ext uri="{FF2B5EF4-FFF2-40B4-BE49-F238E27FC236}">
                <a16:creationId xmlns:a16="http://schemas.microsoft.com/office/drawing/2014/main" id="{8BF8949F-741B-41FF-BB98-0062A4D1C28C}"/>
              </a:ext>
            </a:extLst>
          </p:cNvPr>
          <p:cNvSpPr>
            <a:spLocks noGrp="1"/>
          </p:cNvSpPr>
          <p:nvPr>
            <p:ph type="ftr" sz="quarter" idx="3"/>
          </p:nvPr>
        </p:nvSpPr>
        <p:spPr/>
        <p:txBody>
          <a:bodyPr/>
          <a:lstStyle/>
          <a:p>
            <a:pPr>
              <a:defRPr/>
            </a:pPr>
            <a:r>
              <a:rPr lang="en-US" dirty="0"/>
              <a:t>© 2019 NetApp, Inc. All rights reserved. </a:t>
            </a:r>
          </a:p>
        </p:txBody>
      </p:sp>
      <p:sp>
        <p:nvSpPr>
          <p:cNvPr id="3" name="Slide Number Placeholder 2">
            <a:extLst>
              <a:ext uri="{FF2B5EF4-FFF2-40B4-BE49-F238E27FC236}">
                <a16:creationId xmlns:a16="http://schemas.microsoft.com/office/drawing/2014/main" id="{D74C6782-BBF9-2A4A-9E69-581ADC9E2ECD}"/>
              </a:ext>
            </a:extLst>
          </p:cNvPr>
          <p:cNvSpPr>
            <a:spLocks noGrp="1"/>
          </p:cNvSpPr>
          <p:nvPr>
            <p:ph type="sldNum" sz="quarter" idx="4"/>
          </p:nvPr>
        </p:nvSpPr>
        <p:spPr/>
        <p:txBody>
          <a:bodyPr/>
          <a:lstStyle/>
          <a:p>
            <a:fld id="{92978B7E-5EBE-134C-B481-E4E8CA36F800}" type="slidenum">
              <a:rPr lang="en-US" smtClean="0"/>
              <a:pPr/>
              <a:t>34</a:t>
            </a:fld>
            <a:endParaRPr lang="en-US" dirty="0"/>
          </a:p>
        </p:txBody>
      </p:sp>
    </p:spTree>
    <p:extLst>
      <p:ext uri="{BB962C8B-B14F-4D97-AF65-F5344CB8AC3E}">
        <p14:creationId xmlns:p14="http://schemas.microsoft.com/office/powerpoint/2010/main" val="650731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DAAA83-110A-9945-9510-8A2F2964CF98}"/>
              </a:ext>
            </a:extLst>
          </p:cNvPr>
          <p:cNvSpPr>
            <a:spLocks noGrp="1"/>
          </p:cNvSpPr>
          <p:nvPr>
            <p:ph type="sldNum" sz="quarter" idx="4"/>
          </p:nvPr>
        </p:nvSpPr>
        <p:spPr/>
        <p:txBody>
          <a:bodyPr/>
          <a:lstStyle/>
          <a:p>
            <a:fld id="{92978B7E-5EBE-134C-B481-E4E8CA36F800}" type="slidenum">
              <a:rPr lang="en-US" smtClean="0"/>
              <a:pPr/>
              <a:t>35</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SaaS Backup</a:t>
            </a:r>
          </a:p>
        </p:txBody>
      </p:sp>
      <p:sp>
        <p:nvSpPr>
          <p:cNvPr id="5" name="Text Placeholder 4">
            <a:extLst>
              <a:ext uri="{FF2B5EF4-FFF2-40B4-BE49-F238E27FC236}">
                <a16:creationId xmlns:a16="http://schemas.microsoft.com/office/drawing/2014/main" id="{8AA757AF-ADE3-654F-8024-29811BE535A0}"/>
              </a:ext>
            </a:extLst>
          </p:cNvPr>
          <p:cNvSpPr>
            <a:spLocks noGrp="1"/>
          </p:cNvSpPr>
          <p:nvPr>
            <p:ph type="body" sz="quarter" idx="10"/>
          </p:nvPr>
        </p:nvSpPr>
        <p:spPr/>
        <p:txBody>
          <a:bodyPr/>
          <a:lstStyle/>
          <a:p>
            <a:endParaRPr lang="en-US"/>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3552985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46EB4A-77AD-8646-A24B-1D36855A0E6F}"/>
              </a:ext>
            </a:extLst>
          </p:cNvPr>
          <p:cNvSpPr>
            <a:spLocks noGrp="1"/>
          </p:cNvSpPr>
          <p:nvPr>
            <p:ph type="sldNum" sz="quarter" idx="4"/>
          </p:nvPr>
        </p:nvSpPr>
        <p:spPr/>
        <p:txBody>
          <a:bodyPr/>
          <a:lstStyle/>
          <a:p>
            <a:fld id="{B071A5F3-A4FF-4CEE-8215-C08835B585C1}" type="slidenum">
              <a:rPr lang="en-US" smtClean="0">
                <a:solidFill>
                  <a:srgbClr val="898989"/>
                </a:solidFill>
              </a:rPr>
              <a:pPr/>
              <a:t>36</a:t>
            </a:fld>
            <a:endParaRPr lang="en-US" dirty="0">
              <a:solidFill>
                <a:srgbClr val="898989"/>
              </a:solidFill>
            </a:endParaRPr>
          </a:p>
        </p:txBody>
      </p:sp>
      <p:sp>
        <p:nvSpPr>
          <p:cNvPr id="9" name="Text Placeholder 8">
            <a:extLst>
              <a:ext uri="{FF2B5EF4-FFF2-40B4-BE49-F238E27FC236}">
                <a16:creationId xmlns:a16="http://schemas.microsoft.com/office/drawing/2014/main" id="{9DEB5B65-F528-3848-A31E-EE82DF488814}"/>
              </a:ext>
            </a:extLst>
          </p:cNvPr>
          <p:cNvSpPr>
            <a:spLocks noGrp="1"/>
          </p:cNvSpPr>
          <p:nvPr>
            <p:ph type="body" sz="quarter" idx="16"/>
          </p:nvPr>
        </p:nvSpPr>
        <p:spPr/>
        <p:txBody>
          <a:bodyPr/>
          <a:lstStyle/>
          <a:p>
            <a:endParaRPr lang="en-US"/>
          </a:p>
        </p:txBody>
      </p:sp>
      <p:sp>
        <p:nvSpPr>
          <p:cNvPr id="72" name="Footer Placeholder 4">
            <a:extLst>
              <a:ext uri="{FF2B5EF4-FFF2-40B4-BE49-F238E27FC236}">
                <a16:creationId xmlns:a16="http://schemas.microsoft.com/office/drawing/2014/main" id="{7B397ADF-3C05-4DCF-B91F-2D49633D6279}"/>
              </a:ext>
            </a:extLst>
          </p:cNvPr>
          <p:cNvSpPr>
            <a:spLocks noGrp="1"/>
          </p:cNvSpPr>
          <p:nvPr>
            <p:ph type="ftr" sz="quarter" idx="3"/>
          </p:nvPr>
        </p:nvSpPr>
        <p:spPr/>
        <p:txBody>
          <a:bodyPr/>
          <a:lstStyle/>
          <a:p>
            <a:r>
              <a:rPr lang="en-US">
                <a:solidFill>
                  <a:srgbClr val="9EA2A2"/>
                </a:solidFill>
              </a:rPr>
              <a:t>© 2019 NetApp, Inc. All rights reserved. </a:t>
            </a:r>
            <a:endParaRPr lang="en-US" dirty="0"/>
          </a:p>
        </p:txBody>
      </p:sp>
      <p:sp>
        <p:nvSpPr>
          <p:cNvPr id="71" name="Rectangle 70">
            <a:extLst>
              <a:ext uri="{FF2B5EF4-FFF2-40B4-BE49-F238E27FC236}">
                <a16:creationId xmlns:a16="http://schemas.microsoft.com/office/drawing/2014/main" id="{05467C55-DB9D-9A45-A472-67A51CB2CFD9}"/>
              </a:ext>
            </a:extLst>
          </p:cNvPr>
          <p:cNvSpPr/>
          <p:nvPr/>
        </p:nvSpPr>
        <p:spPr>
          <a:xfrm>
            <a:off x="0" y="-29138"/>
            <a:ext cx="9756775" cy="143940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74" name="TextBox 73">
            <a:extLst>
              <a:ext uri="{FF2B5EF4-FFF2-40B4-BE49-F238E27FC236}">
                <a16:creationId xmlns:a16="http://schemas.microsoft.com/office/drawing/2014/main" id="{0EE3ED57-1142-624B-9AE4-1856A1672F1A}"/>
              </a:ext>
            </a:extLst>
          </p:cNvPr>
          <p:cNvSpPr txBox="1"/>
          <p:nvPr/>
        </p:nvSpPr>
        <p:spPr>
          <a:xfrm>
            <a:off x="350724" y="408672"/>
            <a:ext cx="1486618" cy="367368"/>
          </a:xfrm>
          <a:prstGeom prst="rect">
            <a:avLst/>
          </a:prstGeom>
        </p:spPr>
        <p:txBody>
          <a:bodyPr vert="horz" wrap="none" lIns="73114" tIns="36557" rIns="73114" bIns="36557" rtlCol="0" anchor="t">
            <a:noAutofit/>
          </a:bodyPr>
          <a:lstStyle/>
          <a:p>
            <a:pPr defTabSz="731082">
              <a:lnSpc>
                <a:spcPct val="95000"/>
              </a:lnSpc>
              <a:spcBef>
                <a:spcPts val="320"/>
              </a:spcBef>
              <a:spcAft>
                <a:spcPts val="160"/>
              </a:spcAft>
              <a:buClr>
                <a:srgbClr val="0067C5"/>
              </a:buClr>
              <a:defRPr/>
            </a:pPr>
            <a:endParaRPr lang="en-US" sz="2238" dirty="0">
              <a:solidFill>
                <a:prstClr val="white"/>
              </a:solidFill>
            </a:endParaRPr>
          </a:p>
        </p:txBody>
      </p:sp>
      <p:sp>
        <p:nvSpPr>
          <p:cNvPr id="75" name="Rectangle 74">
            <a:extLst>
              <a:ext uri="{FF2B5EF4-FFF2-40B4-BE49-F238E27FC236}">
                <a16:creationId xmlns:a16="http://schemas.microsoft.com/office/drawing/2014/main" id="{42CE837A-5F13-4B41-A816-51E013FBF82B}"/>
              </a:ext>
            </a:extLst>
          </p:cNvPr>
          <p:cNvSpPr/>
          <p:nvPr/>
        </p:nvSpPr>
        <p:spPr>
          <a:xfrm>
            <a:off x="323950" y="1011420"/>
            <a:ext cx="1685667" cy="313612"/>
          </a:xfrm>
          <a:prstGeom prst="rect">
            <a:avLst/>
          </a:prstGeom>
        </p:spPr>
        <p:txBody>
          <a:bodyPr wrap="square">
            <a:spAutoFit/>
          </a:bodyPr>
          <a:lstStyle/>
          <a:p>
            <a:pPr lvl="0" algn="ctr">
              <a:defRPr/>
            </a:pPr>
            <a:endParaRPr lang="en-US" sz="1438" dirty="0">
              <a:solidFill>
                <a:prstClr val="black"/>
              </a:solidFill>
            </a:endParaRPr>
          </a:p>
        </p:txBody>
      </p:sp>
      <p:grpSp>
        <p:nvGrpSpPr>
          <p:cNvPr id="76" name="Group 75">
            <a:extLst>
              <a:ext uri="{FF2B5EF4-FFF2-40B4-BE49-F238E27FC236}">
                <a16:creationId xmlns:a16="http://schemas.microsoft.com/office/drawing/2014/main" id="{05539491-FCDA-DC46-A52B-DC1C05037C76}"/>
              </a:ext>
            </a:extLst>
          </p:cNvPr>
          <p:cNvGrpSpPr/>
          <p:nvPr/>
        </p:nvGrpSpPr>
        <p:grpSpPr>
          <a:xfrm>
            <a:off x="211138" y="407904"/>
            <a:ext cx="2421121" cy="4698755"/>
            <a:chOff x="659491" y="509120"/>
            <a:chExt cx="3027189" cy="5874974"/>
          </a:xfrm>
        </p:grpSpPr>
        <p:sp>
          <p:nvSpPr>
            <p:cNvPr id="77" name="Rectangle 76">
              <a:extLst>
                <a:ext uri="{FF2B5EF4-FFF2-40B4-BE49-F238E27FC236}">
                  <a16:creationId xmlns:a16="http://schemas.microsoft.com/office/drawing/2014/main" id="{43CA3E16-1017-D84D-AED2-29BEE667B6C2}"/>
                </a:ext>
              </a:extLst>
            </p:cNvPr>
            <p:cNvSpPr/>
            <p:nvPr/>
          </p:nvSpPr>
          <p:spPr>
            <a:xfrm>
              <a:off x="659491" y="509120"/>
              <a:ext cx="3027189" cy="58749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219399" rIns="73133" bIns="36566" numCol="1" spcCol="0" rtlCol="0" fromWordArt="0" anchor="t" anchorCtr="0" forceAA="0" compatLnSpc="1">
              <a:prstTxWarp prst="textNoShape">
                <a:avLst/>
              </a:prstTxWarp>
              <a:noAutofit/>
            </a:bodyPr>
            <a:lstStyle/>
            <a:p>
              <a:pPr algn="ctr" defTabSz="731082">
                <a:lnSpc>
                  <a:spcPct val="95000"/>
                </a:lnSpc>
                <a:spcBef>
                  <a:spcPts val="320"/>
                </a:spcBef>
                <a:spcAft>
                  <a:spcPts val="160"/>
                </a:spcAft>
                <a:buClr>
                  <a:srgbClr val="0067C5"/>
                </a:buClr>
                <a:defRPr/>
              </a:pPr>
              <a:r>
                <a:rPr lang="en-US" sz="2559" dirty="0">
                  <a:solidFill>
                    <a:srgbClr val="0067C5"/>
                  </a:solidFill>
                </a:rPr>
                <a:t>SaaS</a:t>
              </a:r>
              <a:br>
                <a:rPr lang="en-US" sz="2559" dirty="0">
                  <a:solidFill>
                    <a:srgbClr val="0067C5"/>
                  </a:solidFill>
                </a:rPr>
              </a:br>
              <a:r>
                <a:rPr lang="en-US" sz="2559" dirty="0">
                  <a:solidFill>
                    <a:srgbClr val="0067C5"/>
                  </a:solidFill>
                </a:rPr>
                <a:t>Backup</a:t>
              </a:r>
              <a:endParaRPr lang="en-US" sz="2559" dirty="0">
                <a:solidFill>
                  <a:srgbClr val="0067C5"/>
                </a:solidFill>
                <a:latin typeface="Arial" panose="020B0604020202020204" pitchFamily="34" charset="0"/>
              </a:endParaRPr>
            </a:p>
          </p:txBody>
        </p:sp>
        <p:cxnSp>
          <p:nvCxnSpPr>
            <p:cNvPr id="78" name="Straight Connector 77">
              <a:extLst>
                <a:ext uri="{FF2B5EF4-FFF2-40B4-BE49-F238E27FC236}">
                  <a16:creationId xmlns:a16="http://schemas.microsoft.com/office/drawing/2014/main" id="{A29BD30D-9270-4A4F-9391-3A11D2E9CC4B}"/>
                </a:ext>
              </a:extLst>
            </p:cNvPr>
            <p:cNvCxnSpPr>
              <a:cxnSpLocks/>
            </p:cNvCxnSpPr>
            <p:nvPr/>
          </p:nvCxnSpPr>
          <p:spPr>
            <a:xfrm flipH="1">
              <a:off x="1029787" y="1802132"/>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5C9708-988A-584B-84D7-9BE7B0F6DF30}"/>
                </a:ext>
              </a:extLst>
            </p:cNvPr>
            <p:cNvSpPr/>
            <p:nvPr/>
          </p:nvSpPr>
          <p:spPr>
            <a:xfrm>
              <a:off x="851078" y="1977601"/>
              <a:ext cx="2647995" cy="923571"/>
            </a:xfrm>
            <a:prstGeom prst="rect">
              <a:avLst/>
            </a:prstGeom>
          </p:spPr>
          <p:txBody>
            <a:bodyPr wrap="square">
              <a:spAutoFit/>
            </a:bodyPr>
            <a:lstStyle/>
            <a:p>
              <a:pPr algn="ctr">
                <a:defRPr/>
              </a:pPr>
              <a:r>
                <a:rPr lang="en-US" sz="1400" dirty="0">
                  <a:solidFill>
                    <a:schemeClr val="tx1">
                      <a:lumMod val="65000"/>
                      <a:lumOff val="35000"/>
                    </a:schemeClr>
                  </a:solidFill>
                </a:rPr>
                <a:t>Guard your </a:t>
              </a:r>
              <a:r>
                <a:rPr lang="en-US" sz="1400" dirty="0">
                  <a:solidFill>
                    <a:srgbClr val="595959"/>
                  </a:solidFill>
                </a:rPr>
                <a:t>SaaS</a:t>
              </a:r>
              <a:r>
                <a:rPr lang="en-US" sz="1400" dirty="0">
                  <a:solidFill>
                    <a:schemeClr val="tx1">
                      <a:lumMod val="65000"/>
                      <a:lumOff val="35000"/>
                    </a:schemeClr>
                  </a:solidFill>
                </a:rPr>
                <a:t> data from threats or accidental deletion</a:t>
              </a:r>
            </a:p>
          </p:txBody>
        </p:sp>
        <p:sp>
          <p:nvSpPr>
            <p:cNvPr id="80" name="TextBox 79">
              <a:extLst>
                <a:ext uri="{FF2B5EF4-FFF2-40B4-BE49-F238E27FC236}">
                  <a16:creationId xmlns:a16="http://schemas.microsoft.com/office/drawing/2014/main" id="{01186091-FD59-E249-BE71-3F7C80432B65}"/>
                </a:ext>
              </a:extLst>
            </p:cNvPr>
            <p:cNvSpPr txBox="1"/>
            <p:nvPr/>
          </p:nvSpPr>
          <p:spPr>
            <a:xfrm>
              <a:off x="734639" y="3279299"/>
              <a:ext cx="2952039" cy="2893662"/>
            </a:xfrm>
            <a:prstGeom prst="rect">
              <a:avLst/>
            </a:prstGeom>
          </p:spPr>
          <p:txBody>
            <a:bodyPr vert="horz" wrap="square" lIns="73133" tIns="36566" rIns="73133" bIns="36566" rtlCol="0" anchor="t">
              <a:noAutofit/>
            </a:bodyPr>
            <a:lstStyle/>
            <a:p>
              <a:pPr defTabSz="731301">
                <a:lnSpc>
                  <a:spcPct val="95000"/>
                </a:lnSpc>
                <a:spcBef>
                  <a:spcPts val="320"/>
                </a:spcBef>
                <a:spcAft>
                  <a:spcPts val="960"/>
                </a:spcAft>
                <a:buClr>
                  <a:schemeClr val="accent1"/>
                </a:buClr>
              </a:pPr>
              <a:r>
                <a:rPr lang="en-US" sz="1200" dirty="0">
                  <a:solidFill>
                    <a:schemeClr val="accent1"/>
                  </a:solidFill>
                </a:rPr>
                <a:t>Best for:</a:t>
              </a:r>
              <a:endParaRPr lang="en-US" sz="1200" dirty="0">
                <a:solidFill>
                  <a:sysClr val="windowText" lastClr="000000"/>
                </a:solidFill>
              </a:endParaRPr>
            </a:p>
            <a:p>
              <a:pPr marL="139658" indent="-139658">
                <a:lnSpc>
                  <a:spcPct val="95000"/>
                </a:lnSpc>
                <a:spcAft>
                  <a:spcPts val="960"/>
                </a:spcAft>
                <a:buClr>
                  <a:srgbClr val="0067C5"/>
                </a:buClr>
                <a:buFont typeface="Wingdings" panose="05000000000000000000" pitchFamily="2" charset="2"/>
                <a:buChar char="§"/>
                <a:defRPr/>
              </a:pPr>
              <a:r>
                <a:rPr lang="en-US" sz="1100" dirty="0">
                  <a:solidFill>
                    <a:schemeClr val="tx1">
                      <a:lumMod val="65000"/>
                      <a:lumOff val="35000"/>
                    </a:schemeClr>
                  </a:solidFill>
                </a:rPr>
                <a:t>Extending Office 365 and Salesforce data protection with granular backup and restore</a:t>
              </a:r>
            </a:p>
            <a:p>
              <a:pPr marL="139658" indent="-139658">
                <a:lnSpc>
                  <a:spcPct val="95000"/>
                </a:lnSpc>
                <a:spcAft>
                  <a:spcPts val="960"/>
                </a:spcAft>
                <a:buClr>
                  <a:srgbClr val="0067C5"/>
                </a:buClr>
                <a:buFont typeface="Wingdings" panose="05000000000000000000" pitchFamily="2" charset="2"/>
                <a:buChar char="§"/>
                <a:defRPr/>
              </a:pPr>
              <a:r>
                <a:rPr lang="en-US" sz="1100" dirty="0">
                  <a:solidFill>
                    <a:schemeClr val="tx1">
                      <a:lumMod val="65000"/>
                      <a:lumOff val="35000"/>
                    </a:schemeClr>
                  </a:solidFill>
                </a:rPr>
                <a:t>Meeting regulatory compliance with long-term retention and choice of backup targets</a:t>
              </a:r>
            </a:p>
            <a:p>
              <a:pPr marL="139658" indent="-139658">
                <a:lnSpc>
                  <a:spcPct val="95000"/>
                </a:lnSpc>
                <a:spcAft>
                  <a:spcPts val="960"/>
                </a:spcAft>
                <a:buClr>
                  <a:srgbClr val="0067C5"/>
                </a:buClr>
                <a:buFont typeface="Wingdings" panose="05000000000000000000" pitchFamily="2" charset="2"/>
                <a:buChar char="§"/>
                <a:defRPr/>
              </a:pPr>
              <a:r>
                <a:rPr lang="en-US" sz="1100" dirty="0">
                  <a:solidFill>
                    <a:schemeClr val="tx1">
                      <a:lumMod val="65000"/>
                      <a:lumOff val="35000"/>
                    </a:schemeClr>
                  </a:solidFill>
                </a:rPr>
                <a:t>Protecting and recovering all email, calendar, contacts, tasks, site collections, lists, and files</a:t>
              </a:r>
            </a:p>
          </p:txBody>
        </p:sp>
        <p:cxnSp>
          <p:nvCxnSpPr>
            <p:cNvPr id="81" name="Straight Connector 80">
              <a:extLst>
                <a:ext uri="{FF2B5EF4-FFF2-40B4-BE49-F238E27FC236}">
                  <a16:creationId xmlns:a16="http://schemas.microsoft.com/office/drawing/2014/main" id="{1B4E4E9B-04EE-8E41-A085-9DAD7654D721}"/>
                </a:ext>
              </a:extLst>
            </p:cNvPr>
            <p:cNvCxnSpPr>
              <a:cxnSpLocks/>
            </p:cNvCxnSpPr>
            <p:nvPr/>
          </p:nvCxnSpPr>
          <p:spPr>
            <a:xfrm flipH="1">
              <a:off x="1029787" y="3079978"/>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82" name="Rectangle 81">
            <a:extLst>
              <a:ext uri="{FF2B5EF4-FFF2-40B4-BE49-F238E27FC236}">
                <a16:creationId xmlns:a16="http://schemas.microsoft.com/office/drawing/2014/main" id="{71F81E7A-1CE5-4647-AF8F-A270EE264D86}"/>
              </a:ext>
            </a:extLst>
          </p:cNvPr>
          <p:cNvSpPr/>
          <p:nvPr/>
        </p:nvSpPr>
        <p:spPr>
          <a:xfrm>
            <a:off x="3298176" y="3367480"/>
            <a:ext cx="6309360" cy="652486"/>
          </a:xfrm>
          <a:prstGeom prst="rect">
            <a:avLst/>
          </a:prstGeom>
        </p:spPr>
        <p:txBody>
          <a:bodyPr wrap="square">
            <a:spAutoFit/>
          </a:bodyPr>
          <a:lstStyle/>
          <a:p>
            <a:pPr lvl="0">
              <a:defRPr/>
            </a:pPr>
            <a:r>
              <a:rPr lang="en-US" sz="1400" b="1" dirty="0"/>
              <a:t>Uses cloud or on-premises backup targets</a:t>
            </a:r>
          </a:p>
          <a:p>
            <a:pPr lvl="0">
              <a:defRPr/>
            </a:pPr>
            <a:r>
              <a:rPr lang="en-US" sz="1120" dirty="0">
                <a:solidFill>
                  <a:schemeClr val="tx1">
                    <a:lumMod val="50000"/>
                    <a:lumOff val="50000"/>
                  </a:schemeClr>
                </a:solidFill>
              </a:rPr>
              <a:t>NetApp-managed S3 or Azure Blob accounts or Bring Your Own Storage (BYOS) cloud or on-premises storage</a:t>
            </a:r>
          </a:p>
        </p:txBody>
      </p:sp>
      <p:sp>
        <p:nvSpPr>
          <p:cNvPr id="83" name="Rectangle 82">
            <a:extLst>
              <a:ext uri="{FF2B5EF4-FFF2-40B4-BE49-F238E27FC236}">
                <a16:creationId xmlns:a16="http://schemas.microsoft.com/office/drawing/2014/main" id="{73DFD3B8-BDA7-0446-B222-A0D5F17427FF}"/>
              </a:ext>
            </a:extLst>
          </p:cNvPr>
          <p:cNvSpPr/>
          <p:nvPr/>
        </p:nvSpPr>
        <p:spPr>
          <a:xfrm>
            <a:off x="3298176" y="4132211"/>
            <a:ext cx="6308897" cy="480131"/>
          </a:xfrm>
          <a:prstGeom prst="rect">
            <a:avLst/>
          </a:prstGeom>
        </p:spPr>
        <p:txBody>
          <a:bodyPr wrap="square">
            <a:spAutoFit/>
          </a:bodyPr>
          <a:lstStyle/>
          <a:p>
            <a:pPr lvl="0">
              <a:defRPr/>
            </a:pPr>
            <a:r>
              <a:rPr lang="en-US" sz="1400" b="1" dirty="0"/>
              <a:t>Now supports shared mailboxes for Microsoft Office Exchange Online</a:t>
            </a:r>
          </a:p>
          <a:p>
            <a:pPr lvl="0">
              <a:defRPr/>
            </a:pPr>
            <a:r>
              <a:rPr lang="en-US" sz="1120" dirty="0">
                <a:solidFill>
                  <a:schemeClr val="tx1">
                    <a:lumMod val="50000"/>
                    <a:lumOff val="50000"/>
                  </a:schemeClr>
                </a:solidFill>
              </a:rPr>
              <a:t>Automated discovery and protection</a:t>
            </a:r>
          </a:p>
        </p:txBody>
      </p:sp>
      <p:sp>
        <p:nvSpPr>
          <p:cNvPr id="84" name="Rectangle 83">
            <a:extLst>
              <a:ext uri="{FF2B5EF4-FFF2-40B4-BE49-F238E27FC236}">
                <a16:creationId xmlns:a16="http://schemas.microsoft.com/office/drawing/2014/main" id="{4266108B-6F35-884D-834A-25DD9A66BBEF}"/>
              </a:ext>
            </a:extLst>
          </p:cNvPr>
          <p:cNvSpPr/>
          <p:nvPr/>
        </p:nvSpPr>
        <p:spPr>
          <a:xfrm>
            <a:off x="3298176" y="2602740"/>
            <a:ext cx="6308897" cy="652486"/>
          </a:xfrm>
          <a:prstGeom prst="rect">
            <a:avLst/>
          </a:prstGeom>
        </p:spPr>
        <p:txBody>
          <a:bodyPr wrap="square">
            <a:spAutoFit/>
          </a:bodyPr>
          <a:lstStyle/>
          <a:p>
            <a:pPr>
              <a:defRPr/>
            </a:pPr>
            <a:r>
              <a:rPr lang="en-US" sz="1400" b="1" dirty="0"/>
              <a:t>Protects and manages backups</a:t>
            </a:r>
          </a:p>
          <a:p>
            <a:pPr>
              <a:defRPr/>
            </a:pPr>
            <a:r>
              <a:rPr lang="en-US" sz="1120" dirty="0">
                <a:solidFill>
                  <a:schemeClr val="tx1">
                    <a:lumMod val="50000"/>
                    <a:lumOff val="50000"/>
                  </a:schemeClr>
                </a:solidFill>
              </a:rPr>
              <a:t>Microsoft Exchange Online, Microsoft OneDrive for Business, SharePoint Online, Groups, Teams, and Salesforce</a:t>
            </a:r>
          </a:p>
        </p:txBody>
      </p:sp>
      <p:sp>
        <p:nvSpPr>
          <p:cNvPr id="85" name="Rectangle 84">
            <a:extLst>
              <a:ext uri="{FF2B5EF4-FFF2-40B4-BE49-F238E27FC236}">
                <a16:creationId xmlns:a16="http://schemas.microsoft.com/office/drawing/2014/main" id="{A7EEAE8C-AA77-E24C-BC91-BC85381E1699}"/>
              </a:ext>
            </a:extLst>
          </p:cNvPr>
          <p:cNvSpPr/>
          <p:nvPr/>
        </p:nvSpPr>
        <p:spPr>
          <a:xfrm>
            <a:off x="3298176" y="1826768"/>
            <a:ext cx="6309360" cy="480131"/>
          </a:xfrm>
          <a:prstGeom prst="rect">
            <a:avLst/>
          </a:prstGeom>
        </p:spPr>
        <p:txBody>
          <a:bodyPr wrap="square">
            <a:spAutoFit/>
          </a:bodyPr>
          <a:lstStyle/>
          <a:p>
            <a:pPr>
              <a:defRPr/>
            </a:pPr>
            <a:r>
              <a:rPr lang="en-US" sz="1400" b="1" dirty="0"/>
              <a:t>Provides a secure, web-based SaaS offering</a:t>
            </a:r>
          </a:p>
          <a:p>
            <a:pPr>
              <a:defRPr/>
            </a:pPr>
            <a:r>
              <a:rPr lang="en-US" sz="1120" dirty="0">
                <a:solidFill>
                  <a:schemeClr val="tx1">
                    <a:lumMod val="50000"/>
                    <a:lumOff val="50000"/>
                  </a:schemeClr>
                </a:solidFill>
              </a:rPr>
              <a:t>Microsoft Office 365 or Salesforce accounts with encryption for data at rest and in flight</a:t>
            </a:r>
          </a:p>
        </p:txBody>
      </p:sp>
      <p:sp>
        <p:nvSpPr>
          <p:cNvPr id="86" name="Rectangle 85">
            <a:extLst>
              <a:ext uri="{FF2B5EF4-FFF2-40B4-BE49-F238E27FC236}">
                <a16:creationId xmlns:a16="http://schemas.microsoft.com/office/drawing/2014/main" id="{27F7B1CD-203C-8F47-87F1-CBD9FD42072B}"/>
              </a:ext>
            </a:extLst>
          </p:cNvPr>
          <p:cNvSpPr/>
          <p:nvPr/>
        </p:nvSpPr>
        <p:spPr>
          <a:xfrm>
            <a:off x="3395513" y="545373"/>
            <a:ext cx="4875530" cy="559897"/>
          </a:xfrm>
          <a:prstGeom prst="rect">
            <a:avLst/>
          </a:prstGeom>
        </p:spPr>
        <p:txBody>
          <a:bodyPr>
            <a:spAutoFit/>
          </a:bodyPr>
          <a:lstStyle/>
          <a:p>
            <a:r>
              <a:rPr lang="en-US" sz="1519" dirty="0">
                <a:solidFill>
                  <a:srgbClr val="FFFFFF"/>
                </a:solidFill>
              </a:rPr>
              <a:t>SaaS Backup for Microsoft Office 365</a:t>
            </a:r>
            <a:r>
              <a:rPr lang="en-US" sz="1519" dirty="0">
                <a:solidFill>
                  <a:schemeClr val="bg1"/>
                </a:solidFill>
              </a:rPr>
              <a:t> and</a:t>
            </a:r>
            <a:br>
              <a:rPr lang="en-US" sz="1519" dirty="0">
                <a:solidFill>
                  <a:schemeClr val="bg1"/>
                </a:solidFill>
              </a:rPr>
            </a:br>
            <a:r>
              <a:rPr lang="en-US" sz="1519" dirty="0">
                <a:solidFill>
                  <a:srgbClr val="FFFFFF"/>
                </a:solidFill>
              </a:rPr>
              <a:t>SaaS Backup for Salesforce</a:t>
            </a:r>
            <a:endParaRPr lang="en-US" sz="1519" dirty="0">
              <a:solidFill>
                <a:srgbClr val="FFFFFF"/>
              </a:solidFill>
              <a:latin typeface="Arial" panose="020B0604020202020204" pitchFamily="34" charset="0"/>
            </a:endParaRPr>
          </a:p>
        </p:txBody>
      </p:sp>
      <p:pic>
        <p:nvPicPr>
          <p:cNvPr id="93" name="Graphic 92">
            <a:extLst>
              <a:ext uri="{FF2B5EF4-FFF2-40B4-BE49-F238E27FC236}">
                <a16:creationId xmlns:a16="http://schemas.microsoft.com/office/drawing/2014/main" id="{CB6868F3-EABE-034B-BA57-7AADF0FA24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2849" y="576956"/>
            <a:ext cx="475488" cy="475488"/>
          </a:xfrm>
          <a:prstGeom prst="rect">
            <a:avLst/>
          </a:prstGeom>
        </p:spPr>
      </p:pic>
      <p:pic>
        <p:nvPicPr>
          <p:cNvPr id="94" name="Graphic 93">
            <a:extLst>
              <a:ext uri="{FF2B5EF4-FFF2-40B4-BE49-F238E27FC236}">
                <a16:creationId xmlns:a16="http://schemas.microsoft.com/office/drawing/2014/main" id="{961035C0-7809-AA44-AC4D-A915B3D42355}"/>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22711"/>
          <a:stretch/>
        </p:blipFill>
        <p:spPr>
          <a:xfrm>
            <a:off x="2929844" y="4141724"/>
            <a:ext cx="378493" cy="365665"/>
          </a:xfrm>
          <a:prstGeom prst="rect">
            <a:avLst/>
          </a:prstGeom>
        </p:spPr>
      </p:pic>
      <p:grpSp>
        <p:nvGrpSpPr>
          <p:cNvPr id="95" name="Group 94">
            <a:extLst>
              <a:ext uri="{FF2B5EF4-FFF2-40B4-BE49-F238E27FC236}">
                <a16:creationId xmlns:a16="http://schemas.microsoft.com/office/drawing/2014/main" id="{60C7A93E-5F8D-4C41-B89D-39FFACE04198}"/>
              </a:ext>
            </a:extLst>
          </p:cNvPr>
          <p:cNvGrpSpPr/>
          <p:nvPr/>
        </p:nvGrpSpPr>
        <p:grpSpPr>
          <a:xfrm>
            <a:off x="2888903" y="2634616"/>
            <a:ext cx="363380" cy="363377"/>
            <a:chOff x="9923601" y="2920404"/>
            <a:chExt cx="363380" cy="363377"/>
          </a:xfrm>
          <a:solidFill>
            <a:schemeClr val="accent1"/>
          </a:solidFill>
        </p:grpSpPr>
        <p:sp>
          <p:nvSpPr>
            <p:cNvPr id="96" name="Freeform: Shape 18">
              <a:extLst>
                <a:ext uri="{FF2B5EF4-FFF2-40B4-BE49-F238E27FC236}">
                  <a16:creationId xmlns:a16="http://schemas.microsoft.com/office/drawing/2014/main" id="{54BF0183-1542-034D-9CD6-D4BE84D76182}"/>
                </a:ext>
              </a:extLst>
            </p:cNvPr>
            <p:cNvSpPr/>
            <p:nvPr/>
          </p:nvSpPr>
          <p:spPr>
            <a:xfrm>
              <a:off x="10088150" y="3057529"/>
              <a:ext cx="61706" cy="116554"/>
            </a:xfrm>
            <a:custGeom>
              <a:avLst/>
              <a:gdLst>
                <a:gd name="connsiteX0" fmla="*/ 40719 w 77152"/>
                <a:gd name="connsiteY0" fmla="*/ 126441 h 145731"/>
                <a:gd name="connsiteX1" fmla="*/ 40719 w 77152"/>
                <a:gd name="connsiteY1" fmla="*/ 64968 h 145731"/>
                <a:gd name="connsiteX2" fmla="*/ 69986 w 77152"/>
                <a:gd name="connsiteY2" fmla="*/ 35693 h 145731"/>
                <a:gd name="connsiteX3" fmla="*/ 69986 w 77152"/>
                <a:gd name="connsiteY3" fmla="*/ 11451 h 145731"/>
                <a:gd name="connsiteX4" fmla="*/ 45743 w 77152"/>
                <a:gd name="connsiteY4" fmla="*/ 11451 h 145731"/>
                <a:gd name="connsiteX5" fmla="*/ 11453 w 77152"/>
                <a:gd name="connsiteY5" fmla="*/ 45740 h 145731"/>
                <a:gd name="connsiteX6" fmla="*/ 6429 w 77152"/>
                <a:gd name="connsiteY6" fmla="*/ 57862 h 145731"/>
                <a:gd name="connsiteX7" fmla="*/ 6429 w 77152"/>
                <a:gd name="connsiteY7" fmla="*/ 126441 h 145731"/>
                <a:gd name="connsiteX8" fmla="*/ 23574 w 77152"/>
                <a:gd name="connsiteY8" fmla="*/ 143586 h 145731"/>
                <a:gd name="connsiteX9" fmla="*/ 40719 w 77152"/>
                <a:gd name="connsiteY9" fmla="*/ 126441 h 1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152" h="145731">
                  <a:moveTo>
                    <a:pt x="40719" y="126441"/>
                  </a:moveTo>
                  <a:lnTo>
                    <a:pt x="40719" y="64968"/>
                  </a:lnTo>
                  <a:lnTo>
                    <a:pt x="69986" y="35693"/>
                  </a:lnTo>
                  <a:cubicBezTo>
                    <a:pt x="76681" y="28998"/>
                    <a:pt x="76681" y="18146"/>
                    <a:pt x="69986" y="11451"/>
                  </a:cubicBezTo>
                  <a:cubicBezTo>
                    <a:pt x="63291" y="4756"/>
                    <a:pt x="52438" y="4756"/>
                    <a:pt x="45743" y="11451"/>
                  </a:cubicBezTo>
                  <a:lnTo>
                    <a:pt x="11453" y="45740"/>
                  </a:lnTo>
                  <a:cubicBezTo>
                    <a:pt x="8238" y="48955"/>
                    <a:pt x="6429" y="53318"/>
                    <a:pt x="6429" y="57862"/>
                  </a:cubicBezTo>
                  <a:lnTo>
                    <a:pt x="6429" y="126441"/>
                  </a:lnTo>
                  <a:cubicBezTo>
                    <a:pt x="6429" y="135905"/>
                    <a:pt x="14110" y="143586"/>
                    <a:pt x="23574" y="143586"/>
                  </a:cubicBezTo>
                  <a:cubicBezTo>
                    <a:pt x="33038" y="143586"/>
                    <a:pt x="40719" y="135905"/>
                    <a:pt x="40719" y="126441"/>
                  </a:cubicBezTo>
                  <a:close/>
                </a:path>
              </a:pathLst>
            </a:custGeom>
            <a:grpFill/>
            <a:ln w="9525" cap="flat">
              <a:noFill/>
              <a:prstDash val="solid"/>
              <a:miter/>
            </a:ln>
          </p:spPr>
          <p:txBody>
            <a:bodyPr rtlCol="0" anchor="ctr"/>
            <a:lstStyle/>
            <a:p>
              <a:endParaRPr lang="en-US" sz="1519" dirty="0"/>
            </a:p>
          </p:txBody>
        </p:sp>
        <p:sp>
          <p:nvSpPr>
            <p:cNvPr id="97" name="Freeform: Shape 19">
              <a:extLst>
                <a:ext uri="{FF2B5EF4-FFF2-40B4-BE49-F238E27FC236}">
                  <a16:creationId xmlns:a16="http://schemas.microsoft.com/office/drawing/2014/main" id="{133FB2A2-5811-8949-85BA-0DB1E87CE553}"/>
                </a:ext>
              </a:extLst>
            </p:cNvPr>
            <p:cNvSpPr/>
            <p:nvPr/>
          </p:nvSpPr>
          <p:spPr>
            <a:xfrm>
              <a:off x="9992164" y="2961542"/>
              <a:ext cx="226255" cy="253678"/>
            </a:xfrm>
            <a:custGeom>
              <a:avLst/>
              <a:gdLst>
                <a:gd name="connsiteX0" fmla="*/ 150344 w 282892"/>
                <a:gd name="connsiteY0" fmla="*/ 41060 h 317180"/>
                <a:gd name="connsiteX1" fmla="*/ 155711 w 282892"/>
                <a:gd name="connsiteY1" fmla="*/ 35693 h 317180"/>
                <a:gd name="connsiteX2" fmla="*/ 155711 w 282892"/>
                <a:gd name="connsiteY2" fmla="*/ 11451 h 317180"/>
                <a:gd name="connsiteX3" fmla="*/ 131468 w 282892"/>
                <a:gd name="connsiteY3" fmla="*/ 11451 h 317180"/>
                <a:gd name="connsiteX4" fmla="*/ 97178 w 282892"/>
                <a:gd name="connsiteY4" fmla="*/ 45740 h 317180"/>
                <a:gd name="connsiteX5" fmla="*/ 97178 w 282892"/>
                <a:gd name="connsiteY5" fmla="*/ 69983 h 317180"/>
                <a:gd name="connsiteX6" fmla="*/ 131468 w 282892"/>
                <a:gd name="connsiteY6" fmla="*/ 104273 h 317180"/>
                <a:gd name="connsiteX7" fmla="*/ 143589 w 282892"/>
                <a:gd name="connsiteY7" fmla="*/ 109296 h 317180"/>
                <a:gd name="connsiteX8" fmla="*/ 155711 w 282892"/>
                <a:gd name="connsiteY8" fmla="*/ 104273 h 317180"/>
                <a:gd name="connsiteX9" fmla="*/ 155711 w 282892"/>
                <a:gd name="connsiteY9" fmla="*/ 80030 h 317180"/>
                <a:gd name="connsiteX10" fmla="*/ 151065 w 282892"/>
                <a:gd name="connsiteY10" fmla="*/ 75384 h 317180"/>
                <a:gd name="connsiteX11" fmla="*/ 246459 w 282892"/>
                <a:gd name="connsiteY11" fmla="*/ 177876 h 317180"/>
                <a:gd name="connsiteX12" fmla="*/ 143589 w 282892"/>
                <a:gd name="connsiteY12" fmla="*/ 280745 h 317180"/>
                <a:gd name="connsiteX13" fmla="*/ 40719 w 282892"/>
                <a:gd name="connsiteY13" fmla="*/ 177876 h 317180"/>
                <a:gd name="connsiteX14" fmla="*/ 23574 w 282892"/>
                <a:gd name="connsiteY14" fmla="*/ 160731 h 317180"/>
                <a:gd name="connsiteX15" fmla="*/ 6429 w 282892"/>
                <a:gd name="connsiteY15" fmla="*/ 177876 h 317180"/>
                <a:gd name="connsiteX16" fmla="*/ 143589 w 282892"/>
                <a:gd name="connsiteY16" fmla="*/ 315035 h 317180"/>
                <a:gd name="connsiteX17" fmla="*/ 280749 w 282892"/>
                <a:gd name="connsiteY17" fmla="*/ 177876 h 317180"/>
                <a:gd name="connsiteX18" fmla="*/ 150344 w 282892"/>
                <a:gd name="connsiteY18" fmla="*/ 41060 h 31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92" h="317180">
                  <a:moveTo>
                    <a:pt x="150344" y="41060"/>
                  </a:moveTo>
                  <a:lnTo>
                    <a:pt x="155711" y="35693"/>
                  </a:lnTo>
                  <a:cubicBezTo>
                    <a:pt x="162406" y="28998"/>
                    <a:pt x="162406" y="18146"/>
                    <a:pt x="155711" y="11451"/>
                  </a:cubicBezTo>
                  <a:cubicBezTo>
                    <a:pt x="149016" y="4756"/>
                    <a:pt x="138154" y="4756"/>
                    <a:pt x="131468" y="11451"/>
                  </a:cubicBezTo>
                  <a:lnTo>
                    <a:pt x="97178" y="45740"/>
                  </a:lnTo>
                  <a:cubicBezTo>
                    <a:pt x="90483" y="52435"/>
                    <a:pt x="90483" y="63288"/>
                    <a:pt x="97178" y="69983"/>
                  </a:cubicBezTo>
                  <a:lnTo>
                    <a:pt x="131468" y="104273"/>
                  </a:lnTo>
                  <a:cubicBezTo>
                    <a:pt x="134811" y="107625"/>
                    <a:pt x="139200" y="109296"/>
                    <a:pt x="143589" y="109296"/>
                  </a:cubicBezTo>
                  <a:cubicBezTo>
                    <a:pt x="147979" y="109296"/>
                    <a:pt x="152359" y="107625"/>
                    <a:pt x="155711" y="104273"/>
                  </a:cubicBezTo>
                  <a:cubicBezTo>
                    <a:pt x="162406" y="97578"/>
                    <a:pt x="162406" y="86725"/>
                    <a:pt x="155711" y="80030"/>
                  </a:cubicBezTo>
                  <a:lnTo>
                    <a:pt x="151065" y="75384"/>
                  </a:lnTo>
                  <a:cubicBezTo>
                    <a:pt x="204300" y="79241"/>
                    <a:pt x="246459" y="123681"/>
                    <a:pt x="246459" y="177876"/>
                  </a:cubicBezTo>
                  <a:cubicBezTo>
                    <a:pt x="246459" y="234600"/>
                    <a:pt x="200314" y="280745"/>
                    <a:pt x="143589" y="280745"/>
                  </a:cubicBezTo>
                  <a:cubicBezTo>
                    <a:pt x="86865" y="280745"/>
                    <a:pt x="40719" y="234600"/>
                    <a:pt x="40719" y="177876"/>
                  </a:cubicBezTo>
                  <a:cubicBezTo>
                    <a:pt x="40719" y="168412"/>
                    <a:pt x="33038" y="160731"/>
                    <a:pt x="23574" y="160731"/>
                  </a:cubicBezTo>
                  <a:cubicBezTo>
                    <a:pt x="14110" y="160731"/>
                    <a:pt x="6429" y="168412"/>
                    <a:pt x="6429" y="177876"/>
                  </a:cubicBezTo>
                  <a:cubicBezTo>
                    <a:pt x="6429" y="253502"/>
                    <a:pt x="67963" y="315035"/>
                    <a:pt x="143589" y="315035"/>
                  </a:cubicBezTo>
                  <a:cubicBezTo>
                    <a:pt x="219216" y="315035"/>
                    <a:pt x="280749" y="253502"/>
                    <a:pt x="280749" y="177876"/>
                  </a:cubicBezTo>
                  <a:cubicBezTo>
                    <a:pt x="280749" y="104530"/>
                    <a:pt x="222825" y="44617"/>
                    <a:pt x="150344" y="41060"/>
                  </a:cubicBezTo>
                  <a:close/>
                </a:path>
              </a:pathLst>
            </a:custGeom>
            <a:grpFill/>
            <a:ln w="19050" cap="flat">
              <a:noFill/>
              <a:prstDash val="solid"/>
              <a:miter/>
            </a:ln>
          </p:spPr>
          <p:txBody>
            <a:bodyPr rtlCol="0" anchor="ctr"/>
            <a:lstStyle/>
            <a:p>
              <a:endParaRPr lang="en-US" sz="1519" dirty="0"/>
            </a:p>
          </p:txBody>
        </p:sp>
        <p:sp>
          <p:nvSpPr>
            <p:cNvPr id="98" name="Freeform: Shape 20">
              <a:extLst>
                <a:ext uri="{FF2B5EF4-FFF2-40B4-BE49-F238E27FC236}">
                  <a16:creationId xmlns:a16="http://schemas.microsoft.com/office/drawing/2014/main" id="{633063AD-7ABA-3B41-8EFF-0D7050077E03}"/>
                </a:ext>
              </a:extLst>
            </p:cNvPr>
            <p:cNvSpPr/>
            <p:nvPr/>
          </p:nvSpPr>
          <p:spPr>
            <a:xfrm>
              <a:off x="9923601" y="2920404"/>
              <a:ext cx="363380" cy="363377"/>
            </a:xfrm>
            <a:custGeom>
              <a:avLst/>
              <a:gdLst>
                <a:gd name="connsiteX0" fmla="*/ 229314 w 454342"/>
                <a:gd name="connsiteY0" fmla="*/ 6429 h 454339"/>
                <a:gd name="connsiteX1" fmla="*/ 6429 w 454342"/>
                <a:gd name="connsiteY1" fmla="*/ 229313 h 454339"/>
                <a:gd name="connsiteX2" fmla="*/ 229314 w 454342"/>
                <a:gd name="connsiteY2" fmla="*/ 452196 h 454339"/>
                <a:gd name="connsiteX3" fmla="*/ 452199 w 454342"/>
                <a:gd name="connsiteY3" fmla="*/ 229313 h 454339"/>
                <a:gd name="connsiteX4" fmla="*/ 229314 w 454342"/>
                <a:gd name="connsiteY4" fmla="*/ 6429 h 454339"/>
                <a:gd name="connsiteX5" fmla="*/ 229314 w 454342"/>
                <a:gd name="connsiteY5" fmla="*/ 417906 h 454339"/>
                <a:gd name="connsiteX6" fmla="*/ 40719 w 454342"/>
                <a:gd name="connsiteY6" fmla="*/ 229313 h 454339"/>
                <a:gd name="connsiteX7" fmla="*/ 229314 w 454342"/>
                <a:gd name="connsiteY7" fmla="*/ 40719 h 454339"/>
                <a:gd name="connsiteX8" fmla="*/ 417909 w 454342"/>
                <a:gd name="connsiteY8" fmla="*/ 229313 h 454339"/>
                <a:gd name="connsiteX9" fmla="*/ 229314 w 454342"/>
                <a:gd name="connsiteY9" fmla="*/ 417906 h 45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342" h="454339">
                  <a:moveTo>
                    <a:pt x="229314" y="6429"/>
                  </a:moveTo>
                  <a:cubicBezTo>
                    <a:pt x="106419" y="6429"/>
                    <a:pt x="6429" y="106418"/>
                    <a:pt x="6429" y="229313"/>
                  </a:cubicBezTo>
                  <a:cubicBezTo>
                    <a:pt x="6429" y="352216"/>
                    <a:pt x="106419" y="452196"/>
                    <a:pt x="229314" y="452196"/>
                  </a:cubicBezTo>
                  <a:cubicBezTo>
                    <a:pt x="352218" y="452196"/>
                    <a:pt x="452199" y="352216"/>
                    <a:pt x="452199" y="229313"/>
                  </a:cubicBezTo>
                  <a:cubicBezTo>
                    <a:pt x="452199" y="106418"/>
                    <a:pt x="352218" y="6429"/>
                    <a:pt x="229314" y="6429"/>
                  </a:cubicBezTo>
                  <a:close/>
                  <a:moveTo>
                    <a:pt x="229314" y="417906"/>
                  </a:moveTo>
                  <a:cubicBezTo>
                    <a:pt x="125321" y="417906"/>
                    <a:pt x="40719" y="333305"/>
                    <a:pt x="40719" y="229313"/>
                  </a:cubicBezTo>
                  <a:cubicBezTo>
                    <a:pt x="40719" y="125320"/>
                    <a:pt x="125321" y="40719"/>
                    <a:pt x="229314" y="40719"/>
                  </a:cubicBezTo>
                  <a:cubicBezTo>
                    <a:pt x="333307" y="40719"/>
                    <a:pt x="417909" y="125320"/>
                    <a:pt x="417909" y="229313"/>
                  </a:cubicBezTo>
                  <a:cubicBezTo>
                    <a:pt x="417909" y="333305"/>
                    <a:pt x="333307" y="417906"/>
                    <a:pt x="229314" y="417906"/>
                  </a:cubicBezTo>
                  <a:close/>
                </a:path>
              </a:pathLst>
            </a:custGeom>
            <a:grpFill/>
            <a:ln w="9525" cap="flat">
              <a:noFill/>
              <a:prstDash val="solid"/>
              <a:miter/>
            </a:ln>
          </p:spPr>
          <p:txBody>
            <a:bodyPr rtlCol="0" anchor="ctr"/>
            <a:lstStyle/>
            <a:p>
              <a:endParaRPr lang="en-US" sz="1519" dirty="0"/>
            </a:p>
          </p:txBody>
        </p:sp>
      </p:grpSp>
      <p:pic>
        <p:nvPicPr>
          <p:cNvPr id="99" name="Graphic 98">
            <a:extLst>
              <a:ext uri="{FF2B5EF4-FFF2-40B4-BE49-F238E27FC236}">
                <a16:creationId xmlns:a16="http://schemas.microsoft.com/office/drawing/2014/main" id="{FCB58022-A637-0547-9E5F-052791D79AB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16719"/>
          <a:stretch/>
        </p:blipFill>
        <p:spPr>
          <a:xfrm>
            <a:off x="2869539" y="1834320"/>
            <a:ext cx="421513" cy="438798"/>
          </a:xfrm>
          <a:prstGeom prst="rect">
            <a:avLst/>
          </a:prstGeom>
        </p:spPr>
      </p:pic>
      <p:pic>
        <p:nvPicPr>
          <p:cNvPr id="100" name="Graphic 99">
            <a:extLst>
              <a:ext uri="{FF2B5EF4-FFF2-40B4-BE49-F238E27FC236}">
                <a16:creationId xmlns:a16="http://schemas.microsoft.com/office/drawing/2014/main" id="{584DE058-4DD0-654A-885C-B82B66E845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18523" y="3376984"/>
            <a:ext cx="540829" cy="540829"/>
          </a:xfrm>
          <a:prstGeom prst="rect">
            <a:avLst/>
          </a:prstGeom>
        </p:spPr>
      </p:pic>
    </p:spTree>
    <p:extLst>
      <p:ext uri="{BB962C8B-B14F-4D97-AF65-F5344CB8AC3E}">
        <p14:creationId xmlns:p14="http://schemas.microsoft.com/office/powerpoint/2010/main" val="384467933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4DE546-E419-405F-9CBA-D12BE12DACF5}"/>
              </a:ext>
            </a:extLst>
          </p:cNvPr>
          <p:cNvSpPr>
            <a:spLocks noGrp="1"/>
          </p:cNvSpPr>
          <p:nvPr>
            <p:ph type="title"/>
          </p:nvPr>
        </p:nvSpPr>
        <p:spPr/>
        <p:txBody>
          <a:bodyPr/>
          <a:lstStyle/>
          <a:p>
            <a:r>
              <a:rPr lang="en-US" dirty="0">
                <a:solidFill>
                  <a:srgbClr val="0067C5"/>
                </a:solidFill>
              </a:rPr>
              <a:t>SaaS Backup</a:t>
            </a:r>
            <a:endParaRPr lang="en-US" dirty="0">
              <a:solidFill>
                <a:srgbClr val="0067C5"/>
              </a:solidFill>
              <a:latin typeface="Arial" panose="020B0604020202020204" pitchFamily="34" charset="0"/>
            </a:endParaRPr>
          </a:p>
        </p:txBody>
      </p:sp>
      <p:sp>
        <p:nvSpPr>
          <p:cNvPr id="4" name="Text Placeholder 3">
            <a:extLst>
              <a:ext uri="{FF2B5EF4-FFF2-40B4-BE49-F238E27FC236}">
                <a16:creationId xmlns:a16="http://schemas.microsoft.com/office/drawing/2014/main" id="{F8031125-D72F-4374-9EBE-A032E44468BA}"/>
              </a:ext>
            </a:extLst>
          </p:cNvPr>
          <p:cNvSpPr>
            <a:spLocks noGrp="1"/>
          </p:cNvSpPr>
          <p:nvPr>
            <p:ph type="body" idx="10"/>
          </p:nvPr>
        </p:nvSpPr>
        <p:spPr/>
        <p:txBody>
          <a:bodyPr/>
          <a:lstStyle/>
          <a:p>
            <a:r>
              <a:rPr lang="en-US" dirty="0"/>
              <a:t>Overview</a:t>
            </a:r>
          </a:p>
        </p:txBody>
      </p:sp>
      <p:sp>
        <p:nvSpPr>
          <p:cNvPr id="8" name="Slide Number Placeholder 7">
            <a:extLst>
              <a:ext uri="{FF2B5EF4-FFF2-40B4-BE49-F238E27FC236}">
                <a16:creationId xmlns:a16="http://schemas.microsoft.com/office/drawing/2014/main" id="{54F04052-B734-6D47-9A64-14A2649AA002}"/>
              </a:ext>
            </a:extLst>
          </p:cNvPr>
          <p:cNvSpPr>
            <a:spLocks noGrp="1"/>
          </p:cNvSpPr>
          <p:nvPr>
            <p:ph type="sldNum" sz="quarter" idx="4"/>
          </p:nvPr>
        </p:nvSpPr>
        <p:spPr/>
        <p:txBody>
          <a:bodyPr/>
          <a:lstStyle/>
          <a:p>
            <a:fld id="{92978B7E-5EBE-134C-B481-E4E8CA36F800}" type="slidenum">
              <a:rPr lang="en-US" smtClean="0"/>
              <a:pPr/>
              <a:t>37</a:t>
            </a:fld>
            <a:endParaRPr lang="en-US" dirty="0"/>
          </a:p>
        </p:txBody>
      </p:sp>
      <p:sp>
        <p:nvSpPr>
          <p:cNvPr id="12" name="Text Placeholder 11">
            <a:extLst>
              <a:ext uri="{FF2B5EF4-FFF2-40B4-BE49-F238E27FC236}">
                <a16:creationId xmlns:a16="http://schemas.microsoft.com/office/drawing/2014/main" id="{AA4075C3-A034-B044-99AA-8E485F251DA3}"/>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402470FF-953E-0145-B37B-72176B13521C}"/>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30" name="Arrow: Right 35">
            <a:extLst>
              <a:ext uri="{FF2B5EF4-FFF2-40B4-BE49-F238E27FC236}">
                <a16:creationId xmlns:a16="http://schemas.microsoft.com/office/drawing/2014/main" id="{E7A536D2-05BC-F446-A599-8A701C2F6895}"/>
              </a:ext>
            </a:extLst>
          </p:cNvPr>
          <p:cNvSpPr/>
          <p:nvPr/>
        </p:nvSpPr>
        <p:spPr>
          <a:xfrm>
            <a:off x="2078055" y="2282448"/>
            <a:ext cx="5016360" cy="460752"/>
          </a:xfrm>
          <a:prstGeom prst="right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5000"/>
              </a:lnSpc>
            </a:pPr>
            <a:r>
              <a:rPr lang="en-US" sz="1400" dirty="0"/>
              <a:t>Backup</a:t>
            </a:r>
          </a:p>
        </p:txBody>
      </p:sp>
      <p:pic>
        <p:nvPicPr>
          <p:cNvPr id="33" name="image178.png">
            <a:extLst>
              <a:ext uri="{FF2B5EF4-FFF2-40B4-BE49-F238E27FC236}">
                <a16:creationId xmlns:a16="http://schemas.microsoft.com/office/drawing/2014/main" id="{CBE286D9-7128-9A40-AE10-B4C5E9BBDD38}"/>
              </a:ext>
            </a:extLst>
          </p:cNvPr>
          <p:cNvPicPr/>
          <p:nvPr/>
        </p:nvPicPr>
        <p:blipFill>
          <a:blip r:embed="rId3"/>
          <a:stretch>
            <a:fillRect/>
          </a:stretch>
        </p:blipFill>
        <p:spPr>
          <a:xfrm>
            <a:off x="261464" y="1968772"/>
            <a:ext cx="2544372" cy="1709778"/>
          </a:xfrm>
          <a:prstGeom prst="rect">
            <a:avLst/>
          </a:prstGeom>
          <a:ln w="12700">
            <a:miter lim="400000"/>
          </a:ln>
        </p:spPr>
      </p:pic>
      <p:sp>
        <p:nvSpPr>
          <p:cNvPr id="35" name="Rectangle: Rounded Corners 4">
            <a:extLst>
              <a:ext uri="{FF2B5EF4-FFF2-40B4-BE49-F238E27FC236}">
                <a16:creationId xmlns:a16="http://schemas.microsoft.com/office/drawing/2014/main" id="{7FD5DCE4-E500-3744-A0AE-FA0314E12D4A}"/>
              </a:ext>
            </a:extLst>
          </p:cNvPr>
          <p:cNvSpPr/>
          <p:nvPr/>
        </p:nvSpPr>
        <p:spPr>
          <a:xfrm>
            <a:off x="7094416" y="2015489"/>
            <a:ext cx="2430584" cy="1719469"/>
          </a:xfrm>
          <a:prstGeom prst="roundRect">
            <a:avLst>
              <a:gd name="adj" fmla="val 0"/>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5000"/>
              </a:lnSpc>
            </a:pPr>
            <a:r>
              <a:rPr lang="en-US" sz="1600">
                <a:solidFill>
                  <a:schemeClr val="tx1"/>
                </a:solidFill>
              </a:rPr>
              <a:t>Backup Storage</a:t>
            </a:r>
          </a:p>
        </p:txBody>
      </p:sp>
      <p:pic>
        <p:nvPicPr>
          <p:cNvPr id="38" name="Graphic 19">
            <a:extLst>
              <a:ext uri="{FF2B5EF4-FFF2-40B4-BE49-F238E27FC236}">
                <a16:creationId xmlns:a16="http://schemas.microsoft.com/office/drawing/2014/main" id="{9C576A63-2BD2-EF48-9B77-F3D53AFB0351}"/>
              </a:ext>
            </a:extLst>
          </p:cNvPr>
          <p:cNvPicPr>
            <a:picLocks noChangeAspect="1"/>
          </p:cNvPicPr>
          <p:nvPr/>
        </p:nvPicPr>
        <p:blipFill>
          <a:blip r:embed="rId4"/>
          <a:stretch>
            <a:fillRect/>
          </a:stretch>
        </p:blipFill>
        <p:spPr>
          <a:xfrm>
            <a:off x="8223588" y="2150396"/>
            <a:ext cx="1120588" cy="323850"/>
          </a:xfrm>
          <a:prstGeom prst="rect">
            <a:avLst/>
          </a:prstGeom>
        </p:spPr>
      </p:pic>
      <p:pic>
        <p:nvPicPr>
          <p:cNvPr id="39" name="Graphic 38">
            <a:extLst>
              <a:ext uri="{FF2B5EF4-FFF2-40B4-BE49-F238E27FC236}">
                <a16:creationId xmlns:a16="http://schemas.microsoft.com/office/drawing/2014/main" id="{CE5278BD-0AE7-9445-8D00-BC88106E65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1201" y="2169446"/>
            <a:ext cx="504825" cy="304800"/>
          </a:xfrm>
          <a:prstGeom prst="rect">
            <a:avLst/>
          </a:prstGeom>
        </p:spPr>
      </p:pic>
      <p:pic>
        <p:nvPicPr>
          <p:cNvPr id="40" name="AltaVault-Cloud-Azure.png">
            <a:extLst>
              <a:ext uri="{FF2B5EF4-FFF2-40B4-BE49-F238E27FC236}">
                <a16:creationId xmlns:a16="http://schemas.microsoft.com/office/drawing/2014/main" id="{D72BB597-A6EB-BF4F-899B-3AC853FA94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14395" y="2556898"/>
            <a:ext cx="1190625" cy="636653"/>
          </a:xfrm>
          <a:prstGeom prst="rect">
            <a:avLst/>
          </a:prstGeom>
          <a:ln w="12700">
            <a:miter lim="400000"/>
          </a:ln>
        </p:spPr>
      </p:pic>
      <p:pic>
        <p:nvPicPr>
          <p:cNvPr id="44" name="Picture 43">
            <a:extLst>
              <a:ext uri="{FF2B5EF4-FFF2-40B4-BE49-F238E27FC236}">
                <a16:creationId xmlns:a16="http://schemas.microsoft.com/office/drawing/2014/main" id="{09A82C05-2A70-F348-9B3D-807A9329C2AE}"/>
              </a:ext>
            </a:extLst>
          </p:cNvPr>
          <p:cNvPicPr>
            <a:picLocks noChangeAspect="1"/>
          </p:cNvPicPr>
          <p:nvPr/>
        </p:nvPicPr>
        <p:blipFill>
          <a:blip r:embed="rId8"/>
          <a:stretch>
            <a:fillRect/>
          </a:stretch>
        </p:blipFill>
        <p:spPr>
          <a:xfrm>
            <a:off x="1052020" y="2375018"/>
            <a:ext cx="963258" cy="221095"/>
          </a:xfrm>
          <a:prstGeom prst="rect">
            <a:avLst/>
          </a:prstGeom>
        </p:spPr>
      </p:pic>
      <p:pic>
        <p:nvPicPr>
          <p:cNvPr id="45" name="Graphic 44">
            <a:extLst>
              <a:ext uri="{FF2B5EF4-FFF2-40B4-BE49-F238E27FC236}">
                <a16:creationId xmlns:a16="http://schemas.microsoft.com/office/drawing/2014/main" id="{4CFCD7B0-DC02-4A4A-9A2C-80468E0E92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2020" y="2819196"/>
            <a:ext cx="963260" cy="215466"/>
          </a:xfrm>
          <a:prstGeom prst="rect">
            <a:avLst/>
          </a:prstGeom>
        </p:spPr>
      </p:pic>
      <p:sp>
        <p:nvSpPr>
          <p:cNvPr id="46" name="TextBox 45">
            <a:extLst>
              <a:ext uri="{FF2B5EF4-FFF2-40B4-BE49-F238E27FC236}">
                <a16:creationId xmlns:a16="http://schemas.microsoft.com/office/drawing/2014/main" id="{29822D25-0DE6-2148-9F4C-9694D1B84801}"/>
              </a:ext>
            </a:extLst>
          </p:cNvPr>
          <p:cNvSpPr txBox="1"/>
          <p:nvPr/>
        </p:nvSpPr>
        <p:spPr>
          <a:xfrm>
            <a:off x="261464" y="3174320"/>
            <a:ext cx="2544372" cy="312615"/>
          </a:xfrm>
          <a:prstGeom prst="rect">
            <a:avLst/>
          </a:prstGeom>
        </p:spPr>
        <p:txBody>
          <a:bodyPr vert="horz" wrap="non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lang="en-US" sz="1600">
                <a:solidFill>
                  <a:srgbClr val="000000"/>
                </a:solidFill>
              </a:rPr>
              <a:t>SaaS</a:t>
            </a:r>
            <a:r>
              <a:rPr lang="en-US" sz="1600">
                <a:solidFill>
                  <a:sysClr val="windowText" lastClr="000000"/>
                </a:solidFill>
              </a:rPr>
              <a:t> Providers</a:t>
            </a:r>
            <a:endParaRPr kumimoji="0" lang="en-US" sz="1600" b="0" i="0" u="none" strike="noStrike" kern="1200" cap="none" spc="0" normalizeH="0" baseline="0" noProof="0">
              <a:ln>
                <a:noFill/>
              </a:ln>
              <a:solidFill>
                <a:sysClr val="windowText" lastClr="000000"/>
              </a:solidFill>
              <a:effectLst/>
              <a:uLnTx/>
              <a:uFillTx/>
              <a:latin typeface="+mn-lt"/>
            </a:endParaRPr>
          </a:p>
        </p:txBody>
      </p:sp>
      <p:grpSp>
        <p:nvGrpSpPr>
          <p:cNvPr id="47" name="Group 46">
            <a:extLst>
              <a:ext uri="{FF2B5EF4-FFF2-40B4-BE49-F238E27FC236}">
                <a16:creationId xmlns:a16="http://schemas.microsoft.com/office/drawing/2014/main" id="{90A9A08E-176F-C544-8A57-5D08B291502F}"/>
              </a:ext>
            </a:extLst>
          </p:cNvPr>
          <p:cNvGrpSpPr/>
          <p:nvPr/>
        </p:nvGrpSpPr>
        <p:grpSpPr>
          <a:xfrm>
            <a:off x="1122168" y="4140043"/>
            <a:ext cx="822965" cy="659335"/>
            <a:chOff x="-1086493" y="4481917"/>
            <a:chExt cx="822965" cy="659335"/>
          </a:xfrm>
        </p:grpSpPr>
        <p:pic>
          <p:nvPicPr>
            <p:cNvPr id="48" name="image207.png">
              <a:extLst>
                <a:ext uri="{FF2B5EF4-FFF2-40B4-BE49-F238E27FC236}">
                  <a16:creationId xmlns:a16="http://schemas.microsoft.com/office/drawing/2014/main" id="{C24F802A-472C-8F4E-B026-99EA7030DEF0}"/>
                </a:ext>
              </a:extLst>
            </p:cNvPr>
            <p:cNvPicPr/>
            <p:nvPr/>
          </p:nvPicPr>
          <p:blipFill>
            <a:blip r:embed="rId11">
              <a:extLst/>
            </a:blip>
            <a:stretch>
              <a:fillRect/>
            </a:stretch>
          </p:blipFill>
          <p:spPr>
            <a:xfrm>
              <a:off x="-1086493" y="4481917"/>
              <a:ext cx="822965" cy="659335"/>
            </a:xfrm>
            <a:prstGeom prst="rect">
              <a:avLst/>
            </a:prstGeom>
            <a:ln w="12700">
              <a:miter lim="400000"/>
            </a:ln>
          </p:spPr>
        </p:pic>
        <p:sp>
          <p:nvSpPr>
            <p:cNvPr id="49" name="TextBox 48">
              <a:extLst>
                <a:ext uri="{FF2B5EF4-FFF2-40B4-BE49-F238E27FC236}">
                  <a16:creationId xmlns:a16="http://schemas.microsoft.com/office/drawing/2014/main" id="{7EF63F61-CC13-AD4E-BF2A-4C6364434204}"/>
                </a:ext>
              </a:extLst>
            </p:cNvPr>
            <p:cNvSpPr txBox="1"/>
            <p:nvPr/>
          </p:nvSpPr>
          <p:spPr>
            <a:xfrm>
              <a:off x="-984738" y="4498969"/>
              <a:ext cx="601784" cy="385646"/>
            </a:xfrm>
            <a:prstGeom prst="rect">
              <a:avLst/>
            </a:prstGeom>
          </p:spPr>
          <p:txBody>
            <a:bodyPr vert="horz" wrap="non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lang="en-US" sz="1400">
                  <a:solidFill>
                    <a:sysClr val="windowText" lastClr="000000"/>
                  </a:solidFill>
                </a:rPr>
                <a:t>Users</a:t>
              </a:r>
              <a:endParaRPr kumimoji="0" lang="en-US" sz="1400" b="0" i="0" u="none" strike="noStrike" kern="1200" cap="none" spc="0" normalizeH="0" baseline="0" noProof="0">
                <a:ln>
                  <a:noFill/>
                </a:ln>
                <a:solidFill>
                  <a:sysClr val="windowText" lastClr="000000"/>
                </a:solidFill>
                <a:effectLst/>
                <a:uLnTx/>
                <a:uFillTx/>
                <a:latin typeface="+mn-lt"/>
              </a:endParaRPr>
            </a:p>
          </p:txBody>
        </p:sp>
      </p:grpSp>
      <p:cxnSp>
        <p:nvCxnSpPr>
          <p:cNvPr id="50" name="Straight Connector 49">
            <a:extLst>
              <a:ext uri="{FF2B5EF4-FFF2-40B4-BE49-F238E27FC236}">
                <a16:creationId xmlns:a16="http://schemas.microsoft.com/office/drawing/2014/main" id="{28883DE4-B8C4-6941-B9FD-BCB8AE9BBF2C}"/>
              </a:ext>
            </a:extLst>
          </p:cNvPr>
          <p:cNvCxnSpPr>
            <a:cxnSpLocks/>
          </p:cNvCxnSpPr>
          <p:nvPr/>
        </p:nvCxnSpPr>
        <p:spPr>
          <a:xfrm>
            <a:off x="1527615" y="3678550"/>
            <a:ext cx="12071" cy="46149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1" name="Arrow: Left 36">
            <a:extLst>
              <a:ext uri="{FF2B5EF4-FFF2-40B4-BE49-F238E27FC236}">
                <a16:creationId xmlns:a16="http://schemas.microsoft.com/office/drawing/2014/main" id="{F8D8FC4E-A233-8443-8820-A3F97D589196}"/>
              </a:ext>
            </a:extLst>
          </p:cNvPr>
          <p:cNvSpPr/>
          <p:nvPr/>
        </p:nvSpPr>
        <p:spPr>
          <a:xfrm>
            <a:off x="2805837" y="2932055"/>
            <a:ext cx="4288578" cy="460752"/>
          </a:xfrm>
          <a:prstGeom prst="left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400"/>
              <a:t>Restore</a:t>
            </a:r>
          </a:p>
        </p:txBody>
      </p:sp>
      <p:grpSp>
        <p:nvGrpSpPr>
          <p:cNvPr id="52" name="Group 51">
            <a:extLst>
              <a:ext uri="{FF2B5EF4-FFF2-40B4-BE49-F238E27FC236}">
                <a16:creationId xmlns:a16="http://schemas.microsoft.com/office/drawing/2014/main" id="{80CB17C4-4270-4548-9907-63F10A22DA3F}"/>
              </a:ext>
            </a:extLst>
          </p:cNvPr>
          <p:cNvGrpSpPr/>
          <p:nvPr/>
        </p:nvGrpSpPr>
        <p:grpSpPr>
          <a:xfrm>
            <a:off x="2810967" y="2205400"/>
            <a:ext cx="614848" cy="614848"/>
            <a:chOff x="2810967" y="1831691"/>
            <a:chExt cx="614848" cy="614848"/>
          </a:xfrm>
        </p:grpSpPr>
        <p:sp>
          <p:nvSpPr>
            <p:cNvPr id="53" name="Oval 52">
              <a:extLst>
                <a:ext uri="{FF2B5EF4-FFF2-40B4-BE49-F238E27FC236}">
                  <a16:creationId xmlns:a16="http://schemas.microsoft.com/office/drawing/2014/main" id="{1C1CFD96-1636-E544-82C1-88160C159BE9}"/>
                </a:ext>
              </a:extLst>
            </p:cNvPr>
            <p:cNvSpPr/>
            <p:nvPr/>
          </p:nvSpPr>
          <p:spPr>
            <a:xfrm>
              <a:off x="2810967" y="1831691"/>
              <a:ext cx="614848" cy="614848"/>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54" name="Oval 53">
              <a:extLst>
                <a:ext uri="{FF2B5EF4-FFF2-40B4-BE49-F238E27FC236}">
                  <a16:creationId xmlns:a16="http://schemas.microsoft.com/office/drawing/2014/main" id="{EDC7BFB8-368B-E346-A06B-0FDAA21E9708}"/>
                </a:ext>
              </a:extLst>
            </p:cNvPr>
            <p:cNvSpPr/>
            <p:nvPr/>
          </p:nvSpPr>
          <p:spPr>
            <a:xfrm>
              <a:off x="2846077" y="1870780"/>
              <a:ext cx="539496" cy="5394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55" name="image81.png" descr="Lock-with-Keyhole_256.png">
              <a:extLst>
                <a:ext uri="{FF2B5EF4-FFF2-40B4-BE49-F238E27FC236}">
                  <a16:creationId xmlns:a16="http://schemas.microsoft.com/office/drawing/2014/main" id="{52A8148C-58F2-6F44-AC8D-7D1CDEE9374F}"/>
                </a:ext>
              </a:extLst>
            </p:cNvPr>
            <p:cNvPicPr>
              <a:picLocks noChangeAspect="1"/>
            </p:cNvPicPr>
            <p:nvPr/>
          </p:nvPicPr>
          <p:blipFill>
            <a:blip r:embed="rId12">
              <a:extLst/>
            </a:blip>
            <a:stretch>
              <a:fillRect/>
            </a:stretch>
          </p:blipFill>
          <p:spPr>
            <a:xfrm>
              <a:off x="2885449" y="1908738"/>
              <a:ext cx="460753" cy="460753"/>
            </a:xfrm>
            <a:prstGeom prst="rect">
              <a:avLst/>
            </a:prstGeom>
            <a:ln w="12700">
              <a:miter lim="400000"/>
            </a:ln>
          </p:spPr>
        </p:pic>
      </p:grpSp>
      <p:grpSp>
        <p:nvGrpSpPr>
          <p:cNvPr id="56" name="Group 55">
            <a:extLst>
              <a:ext uri="{FF2B5EF4-FFF2-40B4-BE49-F238E27FC236}">
                <a16:creationId xmlns:a16="http://schemas.microsoft.com/office/drawing/2014/main" id="{FC3539EB-1C43-774B-8E4C-C27D4D5CF4B4}"/>
              </a:ext>
            </a:extLst>
          </p:cNvPr>
          <p:cNvGrpSpPr/>
          <p:nvPr/>
        </p:nvGrpSpPr>
        <p:grpSpPr>
          <a:xfrm>
            <a:off x="3891699" y="2015489"/>
            <a:ext cx="2216427" cy="1719469"/>
            <a:chOff x="3891699" y="1641780"/>
            <a:chExt cx="2216427" cy="1719469"/>
          </a:xfrm>
        </p:grpSpPr>
        <p:sp>
          <p:nvSpPr>
            <p:cNvPr id="57" name="Rectangle: Rounded Corners 6">
              <a:extLst>
                <a:ext uri="{FF2B5EF4-FFF2-40B4-BE49-F238E27FC236}">
                  <a16:creationId xmlns:a16="http://schemas.microsoft.com/office/drawing/2014/main" id="{4C117CFE-F856-5249-8F32-243EA5BE420E}"/>
                </a:ext>
              </a:extLst>
            </p:cNvPr>
            <p:cNvSpPr/>
            <p:nvPr/>
          </p:nvSpPr>
          <p:spPr>
            <a:xfrm>
              <a:off x="3891699" y="1641780"/>
              <a:ext cx="2216427" cy="1719469"/>
            </a:xfrm>
            <a:prstGeom prst="roundRect">
              <a:avLst>
                <a:gd name="adj"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5000"/>
                </a:lnSpc>
              </a:pPr>
              <a:r>
                <a:rPr lang="en-US" sz="1600">
                  <a:solidFill>
                    <a:srgbClr val="000000"/>
                  </a:solidFill>
                </a:rPr>
                <a:t>SaaS Backup</a:t>
              </a:r>
              <a:endParaRPr lang="en-US" sz="1600">
                <a:solidFill>
                  <a:srgbClr val="000000"/>
                </a:solidFill>
                <a:latin typeface="Arial" panose="020B0604020202020204" pitchFamily="34" charset="0"/>
              </a:endParaRPr>
            </a:p>
          </p:txBody>
        </p:sp>
        <p:pic>
          <p:nvPicPr>
            <p:cNvPr id="58" name="Graphic 57">
              <a:extLst>
                <a:ext uri="{FF2B5EF4-FFF2-40B4-BE49-F238E27FC236}">
                  <a16:creationId xmlns:a16="http://schemas.microsoft.com/office/drawing/2014/main" id="{BECD414B-1DA4-F74C-9B74-640D2F936D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78949" y="1830732"/>
              <a:ext cx="841926" cy="841926"/>
            </a:xfrm>
            <a:prstGeom prst="rect">
              <a:avLst/>
            </a:prstGeom>
          </p:spPr>
        </p:pic>
      </p:grpSp>
      <p:grpSp>
        <p:nvGrpSpPr>
          <p:cNvPr id="59" name="Group 58">
            <a:extLst>
              <a:ext uri="{FF2B5EF4-FFF2-40B4-BE49-F238E27FC236}">
                <a16:creationId xmlns:a16="http://schemas.microsoft.com/office/drawing/2014/main" id="{5B65F34A-2BBC-4E40-825B-5A2AEC3057E7}"/>
              </a:ext>
            </a:extLst>
          </p:cNvPr>
          <p:cNvGrpSpPr/>
          <p:nvPr/>
        </p:nvGrpSpPr>
        <p:grpSpPr>
          <a:xfrm>
            <a:off x="6305790" y="2855007"/>
            <a:ext cx="614848" cy="614848"/>
            <a:chOff x="2810967" y="1831691"/>
            <a:chExt cx="614848" cy="614848"/>
          </a:xfrm>
        </p:grpSpPr>
        <p:sp>
          <p:nvSpPr>
            <p:cNvPr id="60" name="Oval 59">
              <a:extLst>
                <a:ext uri="{FF2B5EF4-FFF2-40B4-BE49-F238E27FC236}">
                  <a16:creationId xmlns:a16="http://schemas.microsoft.com/office/drawing/2014/main" id="{1B4857ED-8EDF-6A43-84E4-F40A6CABF697}"/>
                </a:ext>
              </a:extLst>
            </p:cNvPr>
            <p:cNvSpPr/>
            <p:nvPr/>
          </p:nvSpPr>
          <p:spPr>
            <a:xfrm>
              <a:off x="2810967" y="1831691"/>
              <a:ext cx="614848" cy="614848"/>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61" name="Oval 60">
              <a:extLst>
                <a:ext uri="{FF2B5EF4-FFF2-40B4-BE49-F238E27FC236}">
                  <a16:creationId xmlns:a16="http://schemas.microsoft.com/office/drawing/2014/main" id="{10D8BB0A-79AA-F34A-B16A-B8F07C52D935}"/>
                </a:ext>
              </a:extLst>
            </p:cNvPr>
            <p:cNvSpPr/>
            <p:nvPr/>
          </p:nvSpPr>
          <p:spPr>
            <a:xfrm>
              <a:off x="2846077" y="1870780"/>
              <a:ext cx="539496" cy="5394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62" name="image81.png" descr="Lock-with-Keyhole_256.png">
              <a:extLst>
                <a:ext uri="{FF2B5EF4-FFF2-40B4-BE49-F238E27FC236}">
                  <a16:creationId xmlns:a16="http://schemas.microsoft.com/office/drawing/2014/main" id="{54AE1BA7-3563-DC40-9A95-BEAABA5C1F51}"/>
                </a:ext>
              </a:extLst>
            </p:cNvPr>
            <p:cNvPicPr>
              <a:picLocks noChangeAspect="1"/>
            </p:cNvPicPr>
            <p:nvPr/>
          </p:nvPicPr>
          <p:blipFill>
            <a:blip r:embed="rId12">
              <a:extLst/>
            </a:blip>
            <a:stretch>
              <a:fillRect/>
            </a:stretch>
          </p:blipFill>
          <p:spPr>
            <a:xfrm>
              <a:off x="2885449" y="1908738"/>
              <a:ext cx="460753" cy="460753"/>
            </a:xfrm>
            <a:prstGeom prst="rect">
              <a:avLst/>
            </a:prstGeom>
            <a:ln w="12700">
              <a:miter lim="400000"/>
            </a:ln>
          </p:spPr>
        </p:pic>
      </p:grpSp>
      <p:grpSp>
        <p:nvGrpSpPr>
          <p:cNvPr id="63" name="Group 62">
            <a:extLst>
              <a:ext uri="{FF2B5EF4-FFF2-40B4-BE49-F238E27FC236}">
                <a16:creationId xmlns:a16="http://schemas.microsoft.com/office/drawing/2014/main" id="{33F1221F-C4FC-8C45-BC46-8EE2EF6FCF95}"/>
              </a:ext>
            </a:extLst>
          </p:cNvPr>
          <p:cNvGrpSpPr/>
          <p:nvPr/>
        </p:nvGrpSpPr>
        <p:grpSpPr>
          <a:xfrm>
            <a:off x="6954591" y="2519615"/>
            <a:ext cx="614848" cy="614848"/>
            <a:chOff x="2810967" y="1831691"/>
            <a:chExt cx="614848" cy="614848"/>
          </a:xfrm>
        </p:grpSpPr>
        <p:sp>
          <p:nvSpPr>
            <p:cNvPr id="64" name="Oval 63">
              <a:extLst>
                <a:ext uri="{FF2B5EF4-FFF2-40B4-BE49-F238E27FC236}">
                  <a16:creationId xmlns:a16="http://schemas.microsoft.com/office/drawing/2014/main" id="{92213AE1-6759-3241-8620-B1B9031816F6}"/>
                </a:ext>
              </a:extLst>
            </p:cNvPr>
            <p:cNvSpPr/>
            <p:nvPr/>
          </p:nvSpPr>
          <p:spPr>
            <a:xfrm>
              <a:off x="2810967" y="1831691"/>
              <a:ext cx="614848" cy="614848"/>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65" name="Oval 64">
              <a:extLst>
                <a:ext uri="{FF2B5EF4-FFF2-40B4-BE49-F238E27FC236}">
                  <a16:creationId xmlns:a16="http://schemas.microsoft.com/office/drawing/2014/main" id="{893D3AFF-7A45-EF4C-BF46-EA19388D9A83}"/>
                </a:ext>
              </a:extLst>
            </p:cNvPr>
            <p:cNvSpPr/>
            <p:nvPr/>
          </p:nvSpPr>
          <p:spPr>
            <a:xfrm>
              <a:off x="2846077" y="1870780"/>
              <a:ext cx="539496" cy="539496"/>
            </a:xfrm>
            <a:prstGeom prst="ellips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66" name="image81.png" descr="Lock-with-Keyhole_256.png">
              <a:extLst>
                <a:ext uri="{FF2B5EF4-FFF2-40B4-BE49-F238E27FC236}">
                  <a16:creationId xmlns:a16="http://schemas.microsoft.com/office/drawing/2014/main" id="{DC4B77FC-4383-9A4B-BEBF-9E853132B22A}"/>
                </a:ext>
              </a:extLst>
            </p:cNvPr>
            <p:cNvPicPr>
              <a:picLocks noChangeAspect="1"/>
            </p:cNvPicPr>
            <p:nvPr/>
          </p:nvPicPr>
          <p:blipFill>
            <a:blip r:embed="rId12">
              <a:extLst/>
            </a:blip>
            <a:stretch>
              <a:fillRect/>
            </a:stretch>
          </p:blipFill>
          <p:spPr>
            <a:xfrm>
              <a:off x="2885449" y="1908738"/>
              <a:ext cx="460753" cy="460753"/>
            </a:xfrm>
            <a:prstGeom prst="rect">
              <a:avLst/>
            </a:prstGeom>
            <a:ln w="12700">
              <a:miter lim="400000"/>
            </a:ln>
          </p:spPr>
        </p:pic>
      </p:grpSp>
    </p:spTree>
    <p:extLst>
      <p:ext uri="{BB962C8B-B14F-4D97-AF65-F5344CB8AC3E}">
        <p14:creationId xmlns:p14="http://schemas.microsoft.com/office/powerpoint/2010/main" val="200560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par>
                                <p:cTn id="12" presetID="10" presetClass="entr" presetSubtype="0" fill="hold"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right)">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0B58D-752E-4A85-8B23-D820781BF230}"/>
              </a:ext>
            </a:extLst>
          </p:cNvPr>
          <p:cNvSpPr>
            <a:spLocks noGrp="1"/>
          </p:cNvSpPr>
          <p:nvPr>
            <p:ph type="body" sz="quarter" idx="16"/>
          </p:nvPr>
        </p:nvSpPr>
        <p:spPr/>
        <p:txBody>
          <a:bodyPr/>
          <a:lstStyle/>
          <a:p>
            <a:endParaRPr lang="en-US" dirty="0"/>
          </a:p>
        </p:txBody>
      </p:sp>
      <p:sp>
        <p:nvSpPr>
          <p:cNvPr id="3" name="Title 2">
            <a:extLst>
              <a:ext uri="{FF2B5EF4-FFF2-40B4-BE49-F238E27FC236}">
                <a16:creationId xmlns:a16="http://schemas.microsoft.com/office/drawing/2014/main" id="{0164B3E7-91F0-4702-87FC-0C65B6646533}"/>
              </a:ext>
            </a:extLst>
          </p:cNvPr>
          <p:cNvSpPr>
            <a:spLocks noGrp="1"/>
          </p:cNvSpPr>
          <p:nvPr>
            <p:ph type="title"/>
          </p:nvPr>
        </p:nvSpPr>
        <p:spPr/>
        <p:txBody>
          <a:bodyPr/>
          <a:lstStyle/>
          <a:p>
            <a:r>
              <a:rPr lang="en-US" dirty="0">
                <a:solidFill>
                  <a:srgbClr val="0067C5"/>
                </a:solidFill>
              </a:rPr>
              <a:t>SaaS Backup for Microsoft Office 365</a:t>
            </a:r>
            <a:endParaRPr lang="en-US" dirty="0">
              <a:solidFill>
                <a:srgbClr val="0067C5"/>
              </a:solidFill>
              <a:latin typeface="Arial" panose="020B0604020202020204" pitchFamily="34" charset="0"/>
            </a:endParaRPr>
          </a:p>
        </p:txBody>
      </p:sp>
      <p:sp>
        <p:nvSpPr>
          <p:cNvPr id="4" name="Text Placeholder 3">
            <a:extLst>
              <a:ext uri="{FF2B5EF4-FFF2-40B4-BE49-F238E27FC236}">
                <a16:creationId xmlns:a16="http://schemas.microsoft.com/office/drawing/2014/main" id="{CEB356FA-86C8-4209-971D-7ADF7BE6C309}"/>
              </a:ext>
            </a:extLst>
          </p:cNvPr>
          <p:cNvSpPr>
            <a:spLocks noGrp="1"/>
          </p:cNvSpPr>
          <p:nvPr>
            <p:ph type="body" idx="10"/>
          </p:nvPr>
        </p:nvSpPr>
        <p:spPr/>
        <p:txBody>
          <a:bodyPr/>
          <a:lstStyle/>
          <a:p>
            <a:r>
              <a:rPr lang="en-US" dirty="0">
                <a:solidFill>
                  <a:srgbClr val="0067C5"/>
                </a:solidFill>
              </a:rPr>
              <a:t>Choosing</a:t>
            </a:r>
            <a:r>
              <a:rPr lang="en-US" dirty="0"/>
              <a:t> backup storage</a:t>
            </a:r>
          </a:p>
        </p:txBody>
      </p:sp>
      <p:sp>
        <p:nvSpPr>
          <p:cNvPr id="5" name="Footer Placeholder 4">
            <a:extLst>
              <a:ext uri="{FF2B5EF4-FFF2-40B4-BE49-F238E27FC236}">
                <a16:creationId xmlns:a16="http://schemas.microsoft.com/office/drawing/2014/main" id="{6EA2BB9B-16E3-F844-BAA1-CA28D819EDE0}"/>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6" name="Slide Number Placeholder 5">
            <a:extLst>
              <a:ext uri="{FF2B5EF4-FFF2-40B4-BE49-F238E27FC236}">
                <a16:creationId xmlns:a16="http://schemas.microsoft.com/office/drawing/2014/main" id="{91F6B196-4ACA-DE4D-8648-7351F0C42B1A}"/>
              </a:ext>
            </a:extLst>
          </p:cNvPr>
          <p:cNvSpPr>
            <a:spLocks noGrp="1"/>
          </p:cNvSpPr>
          <p:nvPr>
            <p:ph type="sldNum" sz="quarter" idx="4"/>
          </p:nvPr>
        </p:nvSpPr>
        <p:spPr/>
        <p:txBody>
          <a:bodyPr/>
          <a:lstStyle/>
          <a:p>
            <a:fld id="{92978B7E-5EBE-134C-B481-E4E8CA36F800}" type="slidenum">
              <a:rPr lang="en-US" smtClean="0"/>
              <a:pPr/>
              <a:t>38</a:t>
            </a:fld>
            <a:endParaRPr lang="en-US" dirty="0"/>
          </a:p>
        </p:txBody>
      </p:sp>
      <p:cxnSp>
        <p:nvCxnSpPr>
          <p:cNvPr id="28" name="Connector: Elbow 20">
            <a:extLst>
              <a:ext uri="{FF2B5EF4-FFF2-40B4-BE49-F238E27FC236}">
                <a16:creationId xmlns:a16="http://schemas.microsoft.com/office/drawing/2014/main" id="{F7E35A66-8E2A-3247-ACF7-D6E1485EA95F}"/>
              </a:ext>
            </a:extLst>
          </p:cNvPr>
          <p:cNvCxnSpPr>
            <a:cxnSpLocks/>
            <a:endCxn id="38" idx="0"/>
          </p:cNvCxnSpPr>
          <p:nvPr/>
        </p:nvCxnSpPr>
        <p:spPr>
          <a:xfrm>
            <a:off x="3515294" y="1753711"/>
            <a:ext cx="1368243" cy="337064"/>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1" name="image178.png">
            <a:extLst>
              <a:ext uri="{FF2B5EF4-FFF2-40B4-BE49-F238E27FC236}">
                <a16:creationId xmlns:a16="http://schemas.microsoft.com/office/drawing/2014/main" id="{400C3E0A-E2E9-3746-A059-8C2657753022}"/>
              </a:ext>
            </a:extLst>
          </p:cNvPr>
          <p:cNvPicPr/>
          <p:nvPr/>
        </p:nvPicPr>
        <p:blipFill>
          <a:blip r:embed="rId3"/>
          <a:stretch>
            <a:fillRect/>
          </a:stretch>
        </p:blipFill>
        <p:spPr>
          <a:xfrm>
            <a:off x="2291659" y="1265360"/>
            <a:ext cx="1382171" cy="936108"/>
          </a:xfrm>
          <a:prstGeom prst="rect">
            <a:avLst/>
          </a:prstGeom>
          <a:ln w="12700">
            <a:miter lim="400000"/>
          </a:ln>
        </p:spPr>
      </p:pic>
      <p:pic>
        <p:nvPicPr>
          <p:cNvPr id="32" name="Graphic 8">
            <a:extLst>
              <a:ext uri="{FF2B5EF4-FFF2-40B4-BE49-F238E27FC236}">
                <a16:creationId xmlns:a16="http://schemas.microsoft.com/office/drawing/2014/main" id="{4821C45B-7B1D-E140-9499-D1040A13CE37}"/>
              </a:ext>
            </a:extLst>
          </p:cNvPr>
          <p:cNvPicPr>
            <a:picLocks noChangeAspect="1"/>
          </p:cNvPicPr>
          <p:nvPr/>
        </p:nvPicPr>
        <p:blipFill>
          <a:blip r:embed="rId4"/>
          <a:stretch>
            <a:fillRect/>
          </a:stretch>
        </p:blipFill>
        <p:spPr>
          <a:xfrm>
            <a:off x="2897834" y="4535699"/>
            <a:ext cx="1120588" cy="323850"/>
          </a:xfrm>
          <a:prstGeom prst="rect">
            <a:avLst/>
          </a:prstGeom>
        </p:spPr>
      </p:pic>
      <p:pic>
        <p:nvPicPr>
          <p:cNvPr id="34" name="Graphic 33">
            <a:extLst>
              <a:ext uri="{FF2B5EF4-FFF2-40B4-BE49-F238E27FC236}">
                <a16:creationId xmlns:a16="http://schemas.microsoft.com/office/drawing/2014/main" id="{469B73AD-BC12-B449-B883-F58B30AEA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30795" y="4545224"/>
            <a:ext cx="504825" cy="304800"/>
          </a:xfrm>
          <a:prstGeom prst="rect">
            <a:avLst/>
          </a:prstGeom>
        </p:spPr>
      </p:pic>
      <p:pic>
        <p:nvPicPr>
          <p:cNvPr id="37" name="AltaVault-Cloud-Azure.png">
            <a:extLst>
              <a:ext uri="{FF2B5EF4-FFF2-40B4-BE49-F238E27FC236}">
                <a16:creationId xmlns:a16="http://schemas.microsoft.com/office/drawing/2014/main" id="{6294D896-D11E-8843-B737-A5A4592772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5470" y="4384049"/>
            <a:ext cx="1190625" cy="636653"/>
          </a:xfrm>
          <a:prstGeom prst="rect">
            <a:avLst/>
          </a:prstGeom>
          <a:ln w="12700">
            <a:miter lim="400000"/>
          </a:ln>
        </p:spPr>
      </p:pic>
      <p:sp>
        <p:nvSpPr>
          <p:cNvPr id="38" name="Rectangle 37">
            <a:extLst>
              <a:ext uri="{FF2B5EF4-FFF2-40B4-BE49-F238E27FC236}">
                <a16:creationId xmlns:a16="http://schemas.microsoft.com/office/drawing/2014/main" id="{A8CDF5D4-D5A5-D247-88A7-EBEE544487D5}"/>
              </a:ext>
            </a:extLst>
          </p:cNvPr>
          <p:cNvSpPr/>
          <p:nvPr/>
        </p:nvSpPr>
        <p:spPr>
          <a:xfrm>
            <a:off x="3832367" y="2090775"/>
            <a:ext cx="2102339" cy="67697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rgbClr val="FFFFFF"/>
                </a:solidFill>
              </a:rPr>
              <a:t>NetApp SaaS Backup</a:t>
            </a:r>
            <a:endParaRPr lang="en-US" sz="1400">
              <a:solidFill>
                <a:srgbClr val="FFFFFF"/>
              </a:solidFill>
              <a:latin typeface="Arial" panose="020B0604020202020204" pitchFamily="34" charset="0"/>
            </a:endParaRPr>
          </a:p>
          <a:p>
            <a:pPr algn="ctr">
              <a:lnSpc>
                <a:spcPct val="95000"/>
              </a:lnSpc>
            </a:pPr>
            <a:r>
              <a:rPr lang="en-US" sz="1100"/>
              <a:t>(</a:t>
            </a:r>
            <a:r>
              <a:rPr lang="en-US" sz="1100">
                <a:solidFill>
                  <a:srgbClr val="FFFFFF"/>
                </a:solidFill>
              </a:rPr>
              <a:t>managed</a:t>
            </a:r>
            <a:r>
              <a:rPr lang="en-US" sz="1100"/>
              <a:t> service)</a:t>
            </a:r>
          </a:p>
        </p:txBody>
      </p:sp>
      <p:pic>
        <p:nvPicPr>
          <p:cNvPr id="39" name="Graphic 28">
            <a:extLst>
              <a:ext uri="{FF2B5EF4-FFF2-40B4-BE49-F238E27FC236}">
                <a16:creationId xmlns:a16="http://schemas.microsoft.com/office/drawing/2014/main" id="{9D9E65E3-6B75-6C47-A1A7-131F4D9B5D80}"/>
              </a:ext>
            </a:extLst>
          </p:cNvPr>
          <p:cNvPicPr>
            <a:picLocks noChangeAspect="1"/>
          </p:cNvPicPr>
          <p:nvPr/>
        </p:nvPicPr>
        <p:blipFill>
          <a:blip r:embed="rId4"/>
          <a:stretch>
            <a:fillRect/>
          </a:stretch>
        </p:blipFill>
        <p:spPr>
          <a:xfrm>
            <a:off x="6159863" y="4554749"/>
            <a:ext cx="1120588" cy="323850"/>
          </a:xfrm>
          <a:prstGeom prst="rect">
            <a:avLst/>
          </a:prstGeom>
        </p:spPr>
      </p:pic>
      <p:pic>
        <p:nvPicPr>
          <p:cNvPr id="40" name="Graphic 39">
            <a:extLst>
              <a:ext uri="{FF2B5EF4-FFF2-40B4-BE49-F238E27FC236}">
                <a16:creationId xmlns:a16="http://schemas.microsoft.com/office/drawing/2014/main" id="{8404D390-CE5D-D34F-8405-2B9557A8EE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4164" y="4564274"/>
            <a:ext cx="504825" cy="304800"/>
          </a:xfrm>
          <a:prstGeom prst="rect">
            <a:avLst/>
          </a:prstGeom>
        </p:spPr>
      </p:pic>
      <p:grpSp>
        <p:nvGrpSpPr>
          <p:cNvPr id="43" name="Group 42">
            <a:extLst>
              <a:ext uri="{FF2B5EF4-FFF2-40B4-BE49-F238E27FC236}">
                <a16:creationId xmlns:a16="http://schemas.microsoft.com/office/drawing/2014/main" id="{46B743E7-5FF2-C941-BE90-36B283DD9538}"/>
              </a:ext>
            </a:extLst>
          </p:cNvPr>
          <p:cNvGrpSpPr/>
          <p:nvPr/>
        </p:nvGrpSpPr>
        <p:grpSpPr>
          <a:xfrm>
            <a:off x="1993737" y="2767746"/>
            <a:ext cx="2889800" cy="2352042"/>
            <a:chOff x="1462298" y="2767746"/>
            <a:chExt cx="2889800" cy="2352042"/>
          </a:xfrm>
        </p:grpSpPr>
        <p:sp>
          <p:nvSpPr>
            <p:cNvPr id="44" name="Rectangle 43">
              <a:extLst>
                <a:ext uri="{FF2B5EF4-FFF2-40B4-BE49-F238E27FC236}">
                  <a16:creationId xmlns:a16="http://schemas.microsoft.com/office/drawing/2014/main" id="{9B5C4B0C-5492-2949-BC17-655D4A409D0B}"/>
                </a:ext>
              </a:extLst>
            </p:cNvPr>
            <p:cNvSpPr/>
            <p:nvPr/>
          </p:nvSpPr>
          <p:spPr>
            <a:xfrm>
              <a:off x="1464311" y="3340892"/>
              <a:ext cx="2102339" cy="67697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rgbClr val="FFFFFF"/>
                  </a:solidFill>
                </a:rPr>
                <a:t>NetApp SaaS Backup</a:t>
              </a:r>
              <a:endParaRPr lang="en-US" sz="1400">
                <a:solidFill>
                  <a:srgbClr val="FFFFFF"/>
                </a:solidFill>
                <a:latin typeface="Arial" panose="020B0604020202020204" pitchFamily="34" charset="0"/>
              </a:endParaRPr>
            </a:p>
            <a:p>
              <a:pPr algn="ctr">
                <a:lnSpc>
                  <a:spcPct val="95000"/>
                </a:lnSpc>
              </a:pPr>
              <a:r>
                <a:rPr lang="en-US" sz="1100"/>
                <a:t>(</a:t>
              </a:r>
              <a:r>
                <a:rPr lang="en-US" sz="1100">
                  <a:solidFill>
                    <a:srgbClr val="FFFFFF"/>
                  </a:solidFill>
                </a:rPr>
                <a:t>managed</a:t>
              </a:r>
              <a:r>
                <a:rPr lang="en-US" sz="1100"/>
                <a:t> storage)</a:t>
              </a:r>
            </a:p>
          </p:txBody>
        </p:sp>
        <p:cxnSp>
          <p:nvCxnSpPr>
            <p:cNvPr id="45" name="Connector: Elbow 21">
              <a:extLst>
                <a:ext uri="{FF2B5EF4-FFF2-40B4-BE49-F238E27FC236}">
                  <a16:creationId xmlns:a16="http://schemas.microsoft.com/office/drawing/2014/main" id="{94479422-2D4D-E445-ADED-9D0D2DA705B8}"/>
                </a:ext>
              </a:extLst>
            </p:cNvPr>
            <p:cNvCxnSpPr>
              <a:cxnSpLocks/>
              <a:stCxn id="44" idx="0"/>
              <a:endCxn id="38" idx="2"/>
            </p:cNvCxnSpPr>
            <p:nvPr/>
          </p:nvCxnSpPr>
          <p:spPr>
            <a:xfrm rot="5400000" flipH="1" flipV="1">
              <a:off x="3147216" y="2136011"/>
              <a:ext cx="573147" cy="183661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087D12A4-F289-5246-8607-61A9675983DB}"/>
                </a:ext>
              </a:extLst>
            </p:cNvPr>
            <p:cNvSpPr/>
            <p:nvPr/>
          </p:nvSpPr>
          <p:spPr>
            <a:xfrm>
              <a:off x="1462298" y="4277808"/>
              <a:ext cx="2104352" cy="84198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cxnSp>
          <p:nvCxnSpPr>
            <p:cNvPr id="47" name="Straight Connector 46">
              <a:extLst>
                <a:ext uri="{FF2B5EF4-FFF2-40B4-BE49-F238E27FC236}">
                  <a16:creationId xmlns:a16="http://schemas.microsoft.com/office/drawing/2014/main" id="{7B8EA40B-DBA9-B24E-9465-3596906D3D36}"/>
                </a:ext>
              </a:extLst>
            </p:cNvPr>
            <p:cNvCxnSpPr>
              <a:cxnSpLocks/>
              <a:stCxn id="44" idx="2"/>
              <a:endCxn id="46" idx="0"/>
            </p:cNvCxnSpPr>
            <p:nvPr/>
          </p:nvCxnSpPr>
          <p:spPr>
            <a:xfrm flipH="1">
              <a:off x="2514474" y="4017862"/>
              <a:ext cx="1007" cy="259946"/>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EB0CE36-9E58-0F49-81B8-6C23EA5800B0}"/>
              </a:ext>
            </a:extLst>
          </p:cNvPr>
          <p:cNvGrpSpPr/>
          <p:nvPr/>
        </p:nvGrpSpPr>
        <p:grpSpPr>
          <a:xfrm>
            <a:off x="4883538" y="2767745"/>
            <a:ext cx="3572307" cy="2352043"/>
            <a:chOff x="4883538" y="2767745"/>
            <a:chExt cx="3572307" cy="2352043"/>
          </a:xfrm>
        </p:grpSpPr>
        <p:sp>
          <p:nvSpPr>
            <p:cNvPr id="49" name="Rectangle 48">
              <a:extLst>
                <a:ext uri="{FF2B5EF4-FFF2-40B4-BE49-F238E27FC236}">
                  <a16:creationId xmlns:a16="http://schemas.microsoft.com/office/drawing/2014/main" id="{C628C794-9BD5-7142-BC86-9355D73181E3}"/>
                </a:ext>
              </a:extLst>
            </p:cNvPr>
            <p:cNvSpPr/>
            <p:nvPr/>
          </p:nvSpPr>
          <p:spPr>
            <a:xfrm>
              <a:off x="4984471" y="4277808"/>
              <a:ext cx="3471374" cy="84198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50" name="Rectangle 49">
              <a:extLst>
                <a:ext uri="{FF2B5EF4-FFF2-40B4-BE49-F238E27FC236}">
                  <a16:creationId xmlns:a16="http://schemas.microsoft.com/office/drawing/2014/main" id="{8F349123-0B1A-5A4F-A769-648A2A4C21D4}"/>
                </a:ext>
              </a:extLst>
            </p:cNvPr>
            <p:cNvSpPr/>
            <p:nvPr/>
          </p:nvSpPr>
          <p:spPr>
            <a:xfrm>
              <a:off x="4984471" y="3340892"/>
              <a:ext cx="3471374" cy="67697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rgbClr val="FFFFFF"/>
                  </a:solidFill>
                </a:rPr>
                <a:t>NetApp SaaS Backup</a:t>
              </a:r>
              <a:endParaRPr lang="en-US" sz="1400">
                <a:solidFill>
                  <a:srgbClr val="FFFFFF"/>
                </a:solidFill>
                <a:latin typeface="Arial" panose="020B0604020202020204" pitchFamily="34" charset="0"/>
              </a:endParaRPr>
            </a:p>
            <a:p>
              <a:pPr algn="ctr">
                <a:lnSpc>
                  <a:spcPct val="95000"/>
                </a:lnSpc>
              </a:pPr>
              <a:r>
                <a:rPr lang="en-US" sz="1400"/>
                <a:t>Bring-your-own-storage (BYOS)</a:t>
              </a:r>
            </a:p>
          </p:txBody>
        </p:sp>
        <p:cxnSp>
          <p:nvCxnSpPr>
            <p:cNvPr id="51" name="Connector: Elbow 24">
              <a:extLst>
                <a:ext uri="{FF2B5EF4-FFF2-40B4-BE49-F238E27FC236}">
                  <a16:creationId xmlns:a16="http://schemas.microsoft.com/office/drawing/2014/main" id="{B55E5170-C928-AB47-8680-907A16732C5C}"/>
                </a:ext>
              </a:extLst>
            </p:cNvPr>
            <p:cNvCxnSpPr>
              <a:cxnSpLocks/>
              <a:stCxn id="50" idx="0"/>
              <a:endCxn id="38" idx="2"/>
            </p:cNvCxnSpPr>
            <p:nvPr/>
          </p:nvCxnSpPr>
          <p:spPr>
            <a:xfrm rot="16200000" flipV="1">
              <a:off x="5515275" y="2136008"/>
              <a:ext cx="573147" cy="1836621"/>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0BE688D-3F1F-5E4E-B6CC-570CE4539D91}"/>
                </a:ext>
              </a:extLst>
            </p:cNvPr>
            <p:cNvCxnSpPr>
              <a:cxnSpLocks/>
              <a:stCxn id="50" idx="2"/>
              <a:endCxn id="49" idx="0"/>
            </p:cNvCxnSpPr>
            <p:nvPr/>
          </p:nvCxnSpPr>
          <p:spPr>
            <a:xfrm>
              <a:off x="6720158" y="4017862"/>
              <a:ext cx="0" cy="259946"/>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53" name="Picture 52">
            <a:extLst>
              <a:ext uri="{FF2B5EF4-FFF2-40B4-BE49-F238E27FC236}">
                <a16:creationId xmlns:a16="http://schemas.microsoft.com/office/drawing/2014/main" id="{B603C0B2-B170-8846-921B-A0A781504754}"/>
              </a:ext>
            </a:extLst>
          </p:cNvPr>
          <p:cNvPicPr>
            <a:picLocks noChangeAspect="1"/>
          </p:cNvPicPr>
          <p:nvPr/>
        </p:nvPicPr>
        <p:blipFill>
          <a:blip r:embed="rId8"/>
          <a:stretch>
            <a:fillRect/>
          </a:stretch>
        </p:blipFill>
        <p:spPr>
          <a:xfrm>
            <a:off x="2471703" y="1767771"/>
            <a:ext cx="1022084" cy="234597"/>
          </a:xfrm>
          <a:prstGeom prst="rect">
            <a:avLst/>
          </a:prstGeom>
        </p:spPr>
      </p:pic>
    </p:spTree>
    <p:extLst>
      <p:ext uri="{BB962C8B-B14F-4D97-AF65-F5344CB8AC3E}">
        <p14:creationId xmlns:p14="http://schemas.microsoft.com/office/powerpoint/2010/main" val="43912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up)">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F0C17E-35E7-4F40-89C4-3B9EB36E1D51}"/>
              </a:ext>
            </a:extLst>
          </p:cNvPr>
          <p:cNvSpPr>
            <a:spLocks noGrp="1"/>
          </p:cNvSpPr>
          <p:nvPr>
            <p:ph type="sldNum" sz="quarter" idx="4"/>
          </p:nvPr>
        </p:nvSpPr>
        <p:spPr/>
        <p:txBody>
          <a:bodyPr/>
          <a:lstStyle/>
          <a:p>
            <a:fld id="{92978B7E-5EBE-134C-B481-E4E8CA36F800}" type="slidenum">
              <a:rPr lang="en-US" smtClean="0"/>
              <a:pPr/>
              <a:t>39</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Cloud Secure</a:t>
            </a:r>
          </a:p>
        </p:txBody>
      </p:sp>
      <p:sp>
        <p:nvSpPr>
          <p:cNvPr id="5" name="Text Placeholder 4">
            <a:extLst>
              <a:ext uri="{FF2B5EF4-FFF2-40B4-BE49-F238E27FC236}">
                <a16:creationId xmlns:a16="http://schemas.microsoft.com/office/drawing/2014/main" id="{9757EE3C-B066-7D46-87FE-A9AF668598F6}"/>
              </a:ext>
            </a:extLst>
          </p:cNvPr>
          <p:cNvSpPr>
            <a:spLocks noGrp="1"/>
          </p:cNvSpPr>
          <p:nvPr>
            <p:ph type="body" sz="quarter" idx="10"/>
          </p:nvPr>
        </p:nvSpPr>
        <p:spPr/>
        <p:txBody>
          <a:bodyPr/>
          <a:lstStyle/>
          <a:p>
            <a:r>
              <a:rPr lang="en-US" dirty="0"/>
              <a:t>Preview Mode</a:t>
            </a:r>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2916487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0216555-8428-E845-848F-0157FB6E2D5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717" r="14718"/>
          <a:stretch/>
        </p:blipFill>
        <p:spPr>
          <a:xfrm>
            <a:off x="0" y="192504"/>
            <a:ext cx="9756776" cy="5293895"/>
          </a:xfrm>
          <a:prstGeom prst="rect">
            <a:avLst/>
          </a:prstGeom>
        </p:spPr>
      </p:pic>
      <p:sp>
        <p:nvSpPr>
          <p:cNvPr id="20" name="Rectangle 19">
            <a:extLst>
              <a:ext uri="{FF2B5EF4-FFF2-40B4-BE49-F238E27FC236}">
                <a16:creationId xmlns:a16="http://schemas.microsoft.com/office/drawing/2014/main" id="{90D9D8D6-6619-7544-A90B-95529227D6AC}"/>
              </a:ext>
            </a:extLst>
          </p:cNvPr>
          <p:cNvSpPr/>
          <p:nvPr/>
        </p:nvSpPr>
        <p:spPr>
          <a:xfrm>
            <a:off x="-2" y="192503"/>
            <a:ext cx="9756777" cy="5293896"/>
          </a:xfrm>
          <a:prstGeom prst="rect">
            <a:avLst/>
          </a:prstGeom>
          <a:gradFill>
            <a:gsLst>
              <a:gs pos="0">
                <a:schemeClr val="bg1"/>
              </a:gs>
              <a:gs pos="49000">
                <a:schemeClr val="bg1">
                  <a:alpha val="0"/>
                </a:schemeClr>
              </a:gs>
              <a:gs pos="100000">
                <a:schemeClr val="bg1"/>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3152" rIns="0" bIns="73152" numCol="1" spcCol="0" rtlCol="0" fromWordArt="0" anchor="ctr" anchorCtr="0" forceAA="0" compatLnSpc="1">
            <a:prstTxWarp prst="textNoShape">
              <a:avLst/>
            </a:prstTxWarp>
            <a:noAutofit/>
          </a:bodyPr>
          <a:lstStyle/>
          <a:p>
            <a:pPr algn="ctr">
              <a:lnSpc>
                <a:spcPct val="95000"/>
              </a:lnSpc>
            </a:pPr>
            <a:endParaRPr lang="en-US" sz="1440" dirty="0"/>
          </a:p>
        </p:txBody>
      </p:sp>
      <p:sp>
        <p:nvSpPr>
          <p:cNvPr id="6" name="Title 5">
            <a:extLst>
              <a:ext uri="{FF2B5EF4-FFF2-40B4-BE49-F238E27FC236}">
                <a16:creationId xmlns:a16="http://schemas.microsoft.com/office/drawing/2014/main" id="{56B8C86F-96B4-4F15-BF15-AB7EB1A5813E}"/>
              </a:ext>
            </a:extLst>
          </p:cNvPr>
          <p:cNvSpPr>
            <a:spLocks noGrp="1"/>
          </p:cNvSpPr>
          <p:nvPr>
            <p:ph type="title"/>
          </p:nvPr>
        </p:nvSpPr>
        <p:spPr/>
        <p:txBody>
          <a:bodyPr/>
          <a:lstStyle/>
          <a:p>
            <a:r>
              <a:rPr lang="en-US" dirty="0">
                <a:solidFill>
                  <a:srgbClr val="0067C5"/>
                </a:solidFill>
              </a:rPr>
              <a:t>The Data Fabric</a:t>
            </a:r>
            <a:r>
              <a:rPr lang="en-US" dirty="0"/>
              <a:t> Powered by </a:t>
            </a:r>
            <a:r>
              <a:rPr lang="en-US" dirty="0">
                <a:solidFill>
                  <a:srgbClr val="0067C5"/>
                </a:solidFill>
              </a:rPr>
              <a:t>NetApp</a:t>
            </a:r>
            <a:endParaRPr lang="en-US" dirty="0"/>
          </a:p>
        </p:txBody>
      </p:sp>
      <p:sp>
        <p:nvSpPr>
          <p:cNvPr id="2" name="Slide Number Placeholder 1">
            <a:extLst>
              <a:ext uri="{FF2B5EF4-FFF2-40B4-BE49-F238E27FC236}">
                <a16:creationId xmlns:a16="http://schemas.microsoft.com/office/drawing/2014/main" id="{CCFF4270-E6A8-4746-9692-C9DD00EAD33B}"/>
              </a:ext>
            </a:extLst>
          </p:cNvPr>
          <p:cNvSpPr>
            <a:spLocks noGrp="1"/>
          </p:cNvSpPr>
          <p:nvPr>
            <p:ph type="sldNum" sz="quarter" idx="4"/>
          </p:nvPr>
        </p:nvSpPr>
        <p:spPr/>
        <p:txBody>
          <a:bodyPr/>
          <a:lstStyle/>
          <a:p>
            <a:fld id="{92978B7E-5EBE-134C-B481-E4E8CA36F800}" type="slidenum">
              <a:rPr lang="en-US" smtClean="0"/>
              <a:pPr/>
              <a:t>4</a:t>
            </a:fld>
            <a:endParaRPr lang="en-US" dirty="0"/>
          </a:p>
        </p:txBody>
      </p:sp>
      <p:sp>
        <p:nvSpPr>
          <p:cNvPr id="9" name="Text Placeholder 8">
            <a:extLst>
              <a:ext uri="{FF2B5EF4-FFF2-40B4-BE49-F238E27FC236}">
                <a16:creationId xmlns:a16="http://schemas.microsoft.com/office/drawing/2014/main" id="{4A335AAE-3FD7-B64E-AB7B-54F62BD0420C}"/>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C3B2CDCE-97CF-4FC8-82E5-A48FFA077042}"/>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16" name="Rounded Rectangle 24">
            <a:extLst>
              <a:ext uri="{FF2B5EF4-FFF2-40B4-BE49-F238E27FC236}">
                <a16:creationId xmlns:a16="http://schemas.microsoft.com/office/drawing/2014/main" id="{9D5F4EB2-13A7-414D-AF79-47527EBD14E5}"/>
              </a:ext>
            </a:extLst>
          </p:cNvPr>
          <p:cNvSpPr>
            <a:spLocks noChangeArrowheads="1"/>
          </p:cNvSpPr>
          <p:nvPr/>
        </p:nvSpPr>
        <p:spPr bwMode="auto">
          <a:xfrm>
            <a:off x="1729748" y="1970240"/>
            <a:ext cx="5709423" cy="1545919"/>
          </a:xfrm>
          <a:prstGeom prst="roundRect">
            <a:avLst>
              <a:gd name="adj" fmla="val 0"/>
            </a:avLst>
          </a:prstGeom>
          <a:solidFill>
            <a:schemeClr val="accent1">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182880" tIns="0" rIns="182880" bIns="0" anchor="ctr"/>
          <a:lstStyle/>
          <a:p>
            <a:pPr defTabSz="975336">
              <a:defRPr/>
            </a:pPr>
            <a:r>
              <a:rPr lang="en-US" sz="1600" dirty="0">
                <a:solidFill>
                  <a:srgbClr val="003462"/>
                </a:solidFill>
              </a:rPr>
              <a:t>Data Fabric</a:t>
            </a:r>
            <a:r>
              <a:rPr lang="en-US" sz="1600" dirty="0">
                <a:solidFill>
                  <a:schemeClr val="accent1">
                    <a:lumMod val="50000"/>
                  </a:schemeClr>
                </a:solidFill>
              </a:rPr>
              <a:t> enables customers with a shared set of secure data </a:t>
            </a:r>
            <a:r>
              <a:rPr lang="en-US" sz="1600" u="sng" dirty="0">
                <a:solidFill>
                  <a:schemeClr val="accent1">
                    <a:lumMod val="50000"/>
                  </a:schemeClr>
                </a:solidFill>
              </a:rPr>
              <a:t>services</a:t>
            </a:r>
            <a:r>
              <a:rPr lang="en-US" sz="1600" dirty="0">
                <a:solidFill>
                  <a:schemeClr val="accent1">
                    <a:lumMod val="50000"/>
                  </a:schemeClr>
                </a:solidFill>
              </a:rPr>
              <a:t> so that they can </a:t>
            </a:r>
            <a:r>
              <a:rPr lang="en-US" sz="1600" u="sng" dirty="0">
                <a:solidFill>
                  <a:schemeClr val="accent1">
                    <a:lumMod val="50000"/>
                  </a:schemeClr>
                </a:solidFill>
              </a:rPr>
              <a:t>manage</a:t>
            </a:r>
            <a:r>
              <a:rPr lang="en-US" sz="1600" dirty="0">
                <a:solidFill>
                  <a:schemeClr val="accent1">
                    <a:lumMod val="50000"/>
                  </a:schemeClr>
                </a:solidFill>
              </a:rPr>
              <a:t>, </a:t>
            </a:r>
            <a:r>
              <a:rPr lang="en-US" sz="1600" u="sng" dirty="0">
                <a:solidFill>
                  <a:schemeClr val="accent1">
                    <a:lumMod val="50000"/>
                  </a:schemeClr>
                </a:solidFill>
              </a:rPr>
              <a:t>access</a:t>
            </a:r>
            <a:r>
              <a:rPr lang="en-US" sz="1600" dirty="0">
                <a:solidFill>
                  <a:schemeClr val="accent1">
                    <a:lumMod val="50000"/>
                  </a:schemeClr>
                </a:solidFill>
              </a:rPr>
              <a:t>, and </a:t>
            </a:r>
            <a:r>
              <a:rPr lang="en-US" sz="1600" u="sng" dirty="0">
                <a:solidFill>
                  <a:schemeClr val="accent1">
                    <a:lumMod val="50000"/>
                  </a:schemeClr>
                </a:solidFill>
              </a:rPr>
              <a:t>protect</a:t>
            </a:r>
            <a:r>
              <a:rPr lang="en-US" sz="1600" dirty="0">
                <a:solidFill>
                  <a:schemeClr val="accent1">
                    <a:lumMod val="50000"/>
                  </a:schemeClr>
                </a:solidFill>
              </a:rPr>
              <a:t> data where it is needed most. Customers can respond and innovate </a:t>
            </a:r>
            <a:r>
              <a:rPr lang="en-US" sz="1600" u="sng" dirty="0">
                <a:solidFill>
                  <a:schemeClr val="accent1">
                    <a:lumMod val="50000"/>
                  </a:schemeClr>
                </a:solidFill>
              </a:rPr>
              <a:t>faster</a:t>
            </a:r>
            <a:r>
              <a:rPr lang="en-US" sz="1600" dirty="0">
                <a:solidFill>
                  <a:schemeClr val="accent1">
                    <a:lumMod val="50000"/>
                  </a:schemeClr>
                </a:solidFill>
              </a:rPr>
              <a:t> and gain the </a:t>
            </a:r>
            <a:r>
              <a:rPr lang="en-US" sz="1600" u="sng" dirty="0">
                <a:solidFill>
                  <a:schemeClr val="accent1">
                    <a:lumMod val="50000"/>
                  </a:schemeClr>
                </a:solidFill>
              </a:rPr>
              <a:t>freedom</a:t>
            </a:r>
            <a:r>
              <a:rPr lang="en-US" sz="1600" dirty="0">
                <a:solidFill>
                  <a:schemeClr val="accent1">
                    <a:lumMod val="50000"/>
                  </a:schemeClr>
                </a:solidFill>
              </a:rPr>
              <a:t> to make the best decisions for their businesses.</a:t>
            </a:r>
          </a:p>
        </p:txBody>
      </p:sp>
    </p:spTree>
    <p:extLst>
      <p:ext uri="{BB962C8B-B14F-4D97-AF65-F5344CB8AC3E}">
        <p14:creationId xmlns:p14="http://schemas.microsoft.com/office/powerpoint/2010/main" val="3174039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A34361-AC6C-404F-85B4-D65B789C818A}"/>
              </a:ext>
            </a:extLst>
          </p:cNvPr>
          <p:cNvSpPr>
            <a:spLocks noGrp="1"/>
          </p:cNvSpPr>
          <p:nvPr>
            <p:ph type="title"/>
          </p:nvPr>
        </p:nvSpPr>
        <p:spPr/>
        <p:txBody>
          <a:bodyPr/>
          <a:lstStyle/>
          <a:p>
            <a:r>
              <a:rPr lang="en-US" dirty="0"/>
              <a:t>What </a:t>
            </a:r>
            <a:r>
              <a:rPr lang="en-US" dirty="0">
                <a:solidFill>
                  <a:srgbClr val="0067C5"/>
                </a:solidFill>
              </a:rPr>
              <a:t>Is</a:t>
            </a:r>
            <a:r>
              <a:rPr lang="en-US" dirty="0"/>
              <a:t> Cloud Secure?</a:t>
            </a:r>
          </a:p>
        </p:txBody>
      </p:sp>
      <p:sp>
        <p:nvSpPr>
          <p:cNvPr id="9" name="Content Placeholder 8">
            <a:extLst>
              <a:ext uri="{FF2B5EF4-FFF2-40B4-BE49-F238E27FC236}">
                <a16:creationId xmlns:a16="http://schemas.microsoft.com/office/drawing/2014/main" id="{4748EA29-8A73-4125-8E4C-15911160E78D}"/>
              </a:ext>
            </a:extLst>
          </p:cNvPr>
          <p:cNvSpPr>
            <a:spLocks noGrp="1"/>
          </p:cNvSpPr>
          <p:nvPr>
            <p:ph sz="quarter" idx="14"/>
          </p:nvPr>
        </p:nvSpPr>
        <p:spPr/>
        <p:txBody>
          <a:bodyPr anchor="ctr"/>
          <a:lstStyle/>
          <a:p>
            <a:r>
              <a:rPr lang="en-US" dirty="0"/>
              <a:t>Identifies malicious data access and compromised users</a:t>
            </a:r>
          </a:p>
          <a:p>
            <a:r>
              <a:rPr lang="en-US" dirty="0"/>
              <a:t>Provides centralized visibility and control of all corporate access across hybrid cloud environments</a:t>
            </a:r>
          </a:p>
          <a:p>
            <a:r>
              <a:rPr lang="en-US" dirty="0">
                <a:solidFill>
                  <a:srgbClr val="000000"/>
                </a:solidFill>
              </a:rPr>
              <a:t>Ensures</a:t>
            </a:r>
            <a:r>
              <a:rPr lang="en-US" dirty="0"/>
              <a:t> that security and compliance goals are met</a:t>
            </a:r>
          </a:p>
          <a:p>
            <a:endParaRPr lang="en-US" dirty="0"/>
          </a:p>
        </p:txBody>
      </p:sp>
      <p:sp>
        <p:nvSpPr>
          <p:cNvPr id="8" name="Text Placeholder 7">
            <a:extLst>
              <a:ext uri="{FF2B5EF4-FFF2-40B4-BE49-F238E27FC236}">
                <a16:creationId xmlns:a16="http://schemas.microsoft.com/office/drawing/2014/main" id="{41A2AFE3-396C-4AC9-9096-08759974BC84}"/>
              </a:ext>
            </a:extLst>
          </p:cNvPr>
          <p:cNvSpPr>
            <a:spLocks noGrp="1"/>
          </p:cNvSpPr>
          <p:nvPr>
            <p:ph type="body" idx="10"/>
          </p:nvPr>
        </p:nvSpPr>
        <p:spPr/>
        <p:txBody>
          <a:bodyPr/>
          <a:lstStyle/>
          <a:p>
            <a:endParaRPr lang="en-US" dirty="0"/>
          </a:p>
        </p:txBody>
      </p:sp>
      <p:sp>
        <p:nvSpPr>
          <p:cNvPr id="10" name="Text Placeholder 9">
            <a:extLst>
              <a:ext uri="{FF2B5EF4-FFF2-40B4-BE49-F238E27FC236}">
                <a16:creationId xmlns:a16="http://schemas.microsoft.com/office/drawing/2014/main" id="{88449A2D-0D9B-4718-88A9-6253A002436B}"/>
              </a:ext>
            </a:extLst>
          </p:cNvPr>
          <p:cNvSpPr>
            <a:spLocks noGrp="1"/>
          </p:cNvSpPr>
          <p:nvPr>
            <p:ph type="body" sz="quarter" idx="16"/>
          </p:nvPr>
        </p:nvSpPr>
        <p:spPr/>
        <p:txBody>
          <a:bodyPr/>
          <a:lstStyle/>
          <a:p>
            <a:endParaRPr lang="en-US" dirty="0"/>
          </a:p>
        </p:txBody>
      </p:sp>
      <p:sp>
        <p:nvSpPr>
          <p:cNvPr id="4" name="Footer Placeholder 3">
            <a:extLst>
              <a:ext uri="{FF2B5EF4-FFF2-40B4-BE49-F238E27FC236}">
                <a16:creationId xmlns:a16="http://schemas.microsoft.com/office/drawing/2014/main" id="{8FD1438F-9CAA-4B79-9D41-778E38113961}"/>
              </a:ext>
            </a:extLst>
          </p:cNvPr>
          <p:cNvSpPr>
            <a:spLocks noGrp="1"/>
          </p:cNvSpPr>
          <p:nvPr>
            <p:ph type="ftr" sz="quarter" idx="3"/>
          </p:nvPr>
        </p:nvSpPr>
        <p:spPr/>
        <p:txBody>
          <a:bodyPr/>
          <a:lstStyle/>
          <a:p>
            <a:r>
              <a:rPr lang="en-US">
                <a:solidFill>
                  <a:srgbClr val="9EA2A2"/>
                </a:solidFill>
              </a:rPr>
              <a:t>© 2019 NetApp, Inc. All rights reserved. </a:t>
            </a:r>
            <a:endParaRPr lang="en-US" dirty="0">
              <a:solidFill>
                <a:srgbClr val="9EA2A2"/>
              </a:solidFill>
            </a:endParaRPr>
          </a:p>
        </p:txBody>
      </p:sp>
      <p:sp>
        <p:nvSpPr>
          <p:cNvPr id="2" name="Slide Number Placeholder 1">
            <a:extLst>
              <a:ext uri="{FF2B5EF4-FFF2-40B4-BE49-F238E27FC236}">
                <a16:creationId xmlns:a16="http://schemas.microsoft.com/office/drawing/2014/main" id="{82924488-BD11-784B-BE08-CE4407CA1AAE}"/>
              </a:ext>
            </a:extLst>
          </p:cNvPr>
          <p:cNvSpPr>
            <a:spLocks noGrp="1"/>
          </p:cNvSpPr>
          <p:nvPr>
            <p:ph type="sldNum" sz="quarter" idx="4"/>
          </p:nvPr>
        </p:nvSpPr>
        <p:spPr/>
        <p:txBody>
          <a:bodyPr/>
          <a:lstStyle/>
          <a:p>
            <a:fld id="{92978B7E-5EBE-134C-B481-E4E8CA36F800}" type="slidenum">
              <a:rPr lang="en-US" smtClean="0"/>
              <a:pPr/>
              <a:t>40</a:t>
            </a:fld>
            <a:endParaRPr lang="en-US" dirty="0"/>
          </a:p>
        </p:txBody>
      </p:sp>
    </p:spTree>
    <p:extLst>
      <p:ext uri="{BB962C8B-B14F-4D97-AF65-F5344CB8AC3E}">
        <p14:creationId xmlns:p14="http://schemas.microsoft.com/office/powerpoint/2010/main" val="3949999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8FD4E0-4F42-B944-8E44-8A5B4CF423BC}"/>
              </a:ext>
            </a:extLst>
          </p:cNvPr>
          <p:cNvSpPr>
            <a:spLocks noGrp="1"/>
          </p:cNvSpPr>
          <p:nvPr>
            <p:ph type="sldNum" sz="quarter" idx="4"/>
          </p:nvPr>
        </p:nvSpPr>
        <p:spPr/>
        <p:txBody>
          <a:bodyPr/>
          <a:lstStyle/>
          <a:p>
            <a:fld id="{92978B7E-5EBE-134C-B481-E4E8CA36F800}" type="slidenum">
              <a:rPr lang="en-US" smtClean="0"/>
              <a:pPr/>
              <a:t>41</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br>
              <a:rPr lang="en-US" dirty="0"/>
            </a:br>
            <a:r>
              <a:rPr lang="en-US" dirty="0"/>
              <a:t>Cloud Backup Service</a:t>
            </a:r>
          </a:p>
        </p:txBody>
      </p:sp>
      <p:sp>
        <p:nvSpPr>
          <p:cNvPr id="5" name="Text Placeholder 4">
            <a:extLst>
              <a:ext uri="{FF2B5EF4-FFF2-40B4-BE49-F238E27FC236}">
                <a16:creationId xmlns:a16="http://schemas.microsoft.com/office/drawing/2014/main" id="{354F9C0D-1316-4B4C-91EA-EDDA19BBF5E3}"/>
              </a:ext>
            </a:extLst>
          </p:cNvPr>
          <p:cNvSpPr>
            <a:spLocks noGrp="1"/>
          </p:cNvSpPr>
          <p:nvPr>
            <p:ph type="body" sz="quarter" idx="10"/>
          </p:nvPr>
        </p:nvSpPr>
        <p:spPr/>
        <p:txBody>
          <a:bodyPr/>
          <a:lstStyle/>
          <a:p>
            <a:r>
              <a:rPr lang="en-US" dirty="0"/>
              <a:t>Preview Mode</a:t>
            </a:r>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14866209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761FD07-5DFC-470B-A4F1-3F8B5F53A675}"/>
              </a:ext>
            </a:extLst>
          </p:cNvPr>
          <p:cNvSpPr>
            <a:spLocks noGrp="1"/>
          </p:cNvSpPr>
          <p:nvPr>
            <p:ph sz="quarter" idx="15"/>
          </p:nvPr>
        </p:nvSpPr>
        <p:spPr>
          <a:xfrm>
            <a:off x="210494" y="1286918"/>
            <a:ext cx="6126511" cy="3584044"/>
          </a:xfrm>
        </p:spPr>
        <p:txBody>
          <a:bodyPr/>
          <a:lstStyle/>
          <a:p>
            <a:pPr marL="0" indent="0">
              <a:buNone/>
            </a:pPr>
            <a:r>
              <a:rPr lang="en-US" dirty="0"/>
              <a:t>A fully managed data protection service for NetApp Cloud Volumes Service</a:t>
            </a:r>
          </a:p>
          <a:p>
            <a:pPr marL="0" indent="0">
              <a:buNone/>
            </a:pPr>
            <a:endParaRPr lang="en-US" dirty="0"/>
          </a:p>
        </p:txBody>
      </p:sp>
      <p:sp>
        <p:nvSpPr>
          <p:cNvPr id="2" name="Title 1">
            <a:extLst>
              <a:ext uri="{FF2B5EF4-FFF2-40B4-BE49-F238E27FC236}">
                <a16:creationId xmlns:a16="http://schemas.microsoft.com/office/drawing/2014/main" id="{8C965835-169F-40E7-A926-E3F77447CB22}"/>
              </a:ext>
            </a:extLst>
          </p:cNvPr>
          <p:cNvSpPr>
            <a:spLocks noGrp="1"/>
          </p:cNvSpPr>
          <p:nvPr>
            <p:ph type="title"/>
          </p:nvPr>
        </p:nvSpPr>
        <p:spPr/>
        <p:txBody>
          <a:bodyPr/>
          <a:lstStyle/>
          <a:p>
            <a:r>
              <a:rPr lang="en-US" dirty="0">
                <a:solidFill>
                  <a:srgbClr val="0067C5"/>
                </a:solidFill>
              </a:rPr>
              <a:t>Cloud Backup</a:t>
            </a:r>
            <a:r>
              <a:rPr lang="en-US" dirty="0"/>
              <a:t> Service</a:t>
            </a:r>
          </a:p>
        </p:txBody>
      </p:sp>
      <p:sp>
        <p:nvSpPr>
          <p:cNvPr id="4" name="Text Placeholder 3">
            <a:extLst>
              <a:ext uri="{FF2B5EF4-FFF2-40B4-BE49-F238E27FC236}">
                <a16:creationId xmlns:a16="http://schemas.microsoft.com/office/drawing/2014/main" id="{CA03AC8C-8067-4B1C-BA28-433B2DF97CCF}"/>
              </a:ext>
            </a:extLst>
          </p:cNvPr>
          <p:cNvSpPr>
            <a:spLocks noGrp="1"/>
          </p:cNvSpPr>
          <p:nvPr>
            <p:ph type="body" idx="10"/>
          </p:nvPr>
        </p:nvSpPr>
        <p:spPr/>
        <p:txBody>
          <a:bodyPr/>
          <a:lstStyle/>
          <a:p>
            <a:r>
              <a:rPr lang="en-US" dirty="0"/>
              <a:t>Fully managed data protection service for </a:t>
            </a:r>
            <a:r>
              <a:rPr lang="en-US" dirty="0">
                <a:solidFill>
                  <a:srgbClr val="0067C5"/>
                </a:solidFill>
              </a:rPr>
              <a:t>Cloud Volumes Service</a:t>
            </a:r>
            <a:endParaRPr lang="en-US" dirty="0">
              <a:solidFill>
                <a:srgbClr val="0067C5"/>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F376C527-57F7-2748-B4A5-C4E9B68DF340}"/>
              </a:ext>
            </a:extLst>
          </p:cNvPr>
          <p:cNvSpPr>
            <a:spLocks noGrp="1"/>
          </p:cNvSpPr>
          <p:nvPr>
            <p:ph type="sldNum" sz="quarter" idx="4"/>
          </p:nvPr>
        </p:nvSpPr>
        <p:spPr/>
        <p:txBody>
          <a:bodyPr/>
          <a:lstStyle/>
          <a:p>
            <a:fld id="{5CD1D46A-7716-43D3-ADFC-CDF47AD6D050}" type="slidenum">
              <a:rPr lang="en-US" smtClean="0"/>
              <a:t>42</a:t>
            </a:fld>
            <a:endParaRPr lang="en-US" dirty="0"/>
          </a:p>
        </p:txBody>
      </p:sp>
      <p:sp>
        <p:nvSpPr>
          <p:cNvPr id="9" name="Text Placeholder 8">
            <a:extLst>
              <a:ext uri="{FF2B5EF4-FFF2-40B4-BE49-F238E27FC236}">
                <a16:creationId xmlns:a16="http://schemas.microsoft.com/office/drawing/2014/main" id="{46EA424E-C3DF-46C3-9ED4-8B49EA946CA9}"/>
              </a:ext>
            </a:extLst>
          </p:cNvPr>
          <p:cNvSpPr>
            <a:spLocks noGrp="1"/>
          </p:cNvSpPr>
          <p:nvPr>
            <p:ph type="body" sz="quarter" idx="16"/>
          </p:nvPr>
        </p:nvSpPr>
        <p:spPr/>
        <p:txBody>
          <a:bodyPr/>
          <a:lstStyle/>
          <a:p>
            <a:endParaRPr lang="en-US"/>
          </a:p>
        </p:txBody>
      </p:sp>
      <p:sp>
        <p:nvSpPr>
          <p:cNvPr id="7" name="Footer Placeholder 4">
            <a:extLst>
              <a:ext uri="{FF2B5EF4-FFF2-40B4-BE49-F238E27FC236}">
                <a16:creationId xmlns:a16="http://schemas.microsoft.com/office/drawing/2014/main" id="{994EBA33-1FFB-4D7F-A950-F037BB315464}"/>
              </a:ext>
            </a:extLst>
          </p:cNvPr>
          <p:cNvSpPr>
            <a:spLocks noGrp="1"/>
          </p:cNvSpPr>
          <p:nvPr>
            <p:ph type="ftr" sz="quarter" idx="3"/>
          </p:nvPr>
        </p:nvSpPr>
        <p:spPr>
          <a:prstGeom prst="rect">
            <a:avLst/>
          </a:prstGeom>
        </p:spPr>
        <p:txBody>
          <a:bodyPr vert="horz" wrap="square" lIns="73217" tIns="36609" rIns="73217" bIns="36609" rtlCol="0" anchor="b">
            <a:noAutofit/>
          </a:bodyPr>
          <a:lstStyle>
            <a:lvl1pPr>
              <a:defRPr lang="en-US" sz="640" smtClean="0">
                <a:solidFill>
                  <a:schemeClr val="bg2"/>
                </a:solidFill>
              </a:defRPr>
            </a:lvl1pPr>
          </a:lstStyle>
          <a:p>
            <a:r>
              <a:rPr lang="en-US" sz="800" dirty="0"/>
              <a:t>© 2019 NetApp, Inc. All rights reserved. </a:t>
            </a:r>
          </a:p>
        </p:txBody>
      </p:sp>
      <p:pic>
        <p:nvPicPr>
          <p:cNvPr id="10" name="Picture 9">
            <a:extLst>
              <a:ext uri="{FF2B5EF4-FFF2-40B4-BE49-F238E27FC236}">
                <a16:creationId xmlns:a16="http://schemas.microsoft.com/office/drawing/2014/main" id="{EF3587AD-214F-49AC-875E-C6E7E1E82AF4}"/>
              </a:ext>
            </a:extLst>
          </p:cNvPr>
          <p:cNvPicPr>
            <a:picLocks noChangeAspect="1"/>
          </p:cNvPicPr>
          <p:nvPr/>
        </p:nvPicPr>
        <p:blipFill>
          <a:blip r:embed="rId3"/>
          <a:stretch>
            <a:fillRect/>
          </a:stretch>
        </p:blipFill>
        <p:spPr>
          <a:xfrm>
            <a:off x="554183" y="2453328"/>
            <a:ext cx="8471910" cy="2298781"/>
          </a:xfrm>
          <a:prstGeom prst="rect">
            <a:avLst/>
          </a:prstGeom>
        </p:spPr>
      </p:pic>
    </p:spTree>
    <p:extLst>
      <p:ext uri="{BB962C8B-B14F-4D97-AF65-F5344CB8AC3E}">
        <p14:creationId xmlns:p14="http://schemas.microsoft.com/office/powerpoint/2010/main" val="2089910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67C5"/>
                </a:solidFill>
              </a:rPr>
              <a:t>Cloud Backup</a:t>
            </a:r>
            <a:r>
              <a:rPr lang="en-US" dirty="0"/>
              <a:t> Service</a:t>
            </a:r>
          </a:p>
        </p:txBody>
      </p:sp>
      <p:sp>
        <p:nvSpPr>
          <p:cNvPr id="9" name="Text Placeholder 8">
            <a:extLst>
              <a:ext uri="{FF2B5EF4-FFF2-40B4-BE49-F238E27FC236}">
                <a16:creationId xmlns:a16="http://schemas.microsoft.com/office/drawing/2014/main" id="{3D3D2B05-F587-6445-9E18-34F7640B7D80}"/>
              </a:ext>
            </a:extLst>
          </p:cNvPr>
          <p:cNvSpPr>
            <a:spLocks noGrp="1"/>
          </p:cNvSpPr>
          <p:nvPr>
            <p:ph type="body" idx="10"/>
          </p:nvPr>
        </p:nvSpPr>
        <p:spPr/>
        <p:txBody>
          <a:bodyPr/>
          <a:lstStyle/>
          <a:p>
            <a:endParaRPr lang="en-US"/>
          </a:p>
        </p:txBody>
      </p:sp>
      <p:sp>
        <p:nvSpPr>
          <p:cNvPr id="6" name="Slide Number Placeholder 5">
            <a:extLst>
              <a:ext uri="{FF2B5EF4-FFF2-40B4-BE49-F238E27FC236}">
                <a16:creationId xmlns:a16="http://schemas.microsoft.com/office/drawing/2014/main" id="{7CB312E0-F9B8-EA41-B92A-1CC07A9C96AB}"/>
              </a:ext>
            </a:extLst>
          </p:cNvPr>
          <p:cNvSpPr>
            <a:spLocks noGrp="1"/>
          </p:cNvSpPr>
          <p:nvPr>
            <p:ph type="sldNum" sz="quarter" idx="4"/>
          </p:nvPr>
        </p:nvSpPr>
        <p:spPr/>
        <p:txBody>
          <a:bodyPr/>
          <a:lstStyle/>
          <a:p>
            <a:fld id="{B071A5F3-A4FF-4CEE-8215-C08835B585C1}" type="slidenum">
              <a:rPr lang="en-US" smtClean="0"/>
              <a:pPr/>
              <a:t>43</a:t>
            </a:fld>
            <a:endParaRPr lang="en-US" dirty="0"/>
          </a:p>
        </p:txBody>
      </p:sp>
      <p:sp>
        <p:nvSpPr>
          <p:cNvPr id="17" name="Text Placeholder 16">
            <a:extLst>
              <a:ext uri="{FF2B5EF4-FFF2-40B4-BE49-F238E27FC236}">
                <a16:creationId xmlns:a16="http://schemas.microsoft.com/office/drawing/2014/main" id="{09B3C2CF-526E-F045-92FB-AA32C614A1F3}"/>
              </a:ext>
            </a:extLst>
          </p:cNvPr>
          <p:cNvSpPr>
            <a:spLocks noGrp="1"/>
          </p:cNvSpPr>
          <p:nvPr>
            <p:ph type="body" sz="quarter" idx="16"/>
          </p:nvPr>
        </p:nvSpPr>
        <p:spPr/>
        <p:txBody>
          <a:bodyPr/>
          <a:lstStyle/>
          <a:p>
            <a:endParaRPr lang="en-US"/>
          </a:p>
        </p:txBody>
      </p:sp>
      <p:sp>
        <p:nvSpPr>
          <p:cNvPr id="2" name="Footer Placeholder 1"/>
          <p:cNvSpPr>
            <a:spLocks noGrp="1"/>
          </p:cNvSpPr>
          <p:nvPr>
            <p:ph type="ftr" sz="quarter" idx="3"/>
          </p:nvPr>
        </p:nvSpPr>
        <p:spPr/>
        <p:txBody>
          <a:bodyPr/>
          <a:lstStyle/>
          <a:p>
            <a:r>
              <a:rPr lang="en-US"/>
              <a:t>© 2019 NetApp, Inc. All rights reserved. </a:t>
            </a:r>
            <a:endParaRPr lang="en-US" dirty="0"/>
          </a:p>
        </p:txBody>
      </p:sp>
      <p:sp>
        <p:nvSpPr>
          <p:cNvPr id="3" name="Rectangle 2">
            <a:extLst>
              <a:ext uri="{FF2B5EF4-FFF2-40B4-BE49-F238E27FC236}">
                <a16:creationId xmlns:a16="http://schemas.microsoft.com/office/drawing/2014/main" id="{B4BFA1A3-9361-4253-A074-709B709E299C}"/>
              </a:ext>
            </a:extLst>
          </p:cNvPr>
          <p:cNvSpPr/>
          <p:nvPr/>
        </p:nvSpPr>
        <p:spPr>
          <a:xfrm>
            <a:off x="5129400" y="3622168"/>
            <a:ext cx="4414649" cy="1350113"/>
          </a:xfrm>
          <a:prstGeom prst="rect">
            <a:avLst/>
          </a:prstGeom>
        </p:spPr>
        <p:txBody>
          <a:bodyPr wrap="square">
            <a:spAutoFit/>
          </a:bodyPr>
          <a:lstStyle/>
          <a:p>
            <a:pPr marL="128016">
              <a:lnSpc>
                <a:spcPct val="95000"/>
              </a:lnSpc>
              <a:spcBef>
                <a:spcPts val="400"/>
              </a:spcBef>
              <a:spcAft>
                <a:spcPts val="400"/>
              </a:spcAft>
              <a:buClr>
                <a:schemeClr val="accent1"/>
              </a:buClr>
            </a:pPr>
            <a:r>
              <a:rPr lang="en-US" dirty="0">
                <a:sym typeface="Arial Bold"/>
              </a:rPr>
              <a:t>Future possible feature in the following:</a:t>
            </a:r>
          </a:p>
          <a:p>
            <a:pPr marL="365760" indent="-237744">
              <a:lnSpc>
                <a:spcPct val="95000"/>
              </a:lnSpc>
              <a:spcBef>
                <a:spcPts val="400"/>
              </a:spcBef>
              <a:spcAft>
                <a:spcPts val="400"/>
              </a:spcAft>
              <a:buClr>
                <a:schemeClr val="accent1"/>
              </a:buClr>
              <a:buFont typeface="Wingdings" pitchFamily="2" charset="2"/>
              <a:buChar char="§"/>
            </a:pPr>
            <a:r>
              <a:rPr lang="en-US" dirty="0">
                <a:sym typeface="Arial Bold"/>
              </a:rPr>
              <a:t>Azure NetApp Files</a:t>
            </a:r>
          </a:p>
          <a:p>
            <a:pPr marL="365760" indent="-237744">
              <a:lnSpc>
                <a:spcPct val="95000"/>
              </a:lnSpc>
              <a:spcBef>
                <a:spcPts val="400"/>
              </a:spcBef>
              <a:spcAft>
                <a:spcPts val="400"/>
              </a:spcAft>
              <a:buClr>
                <a:schemeClr val="accent1"/>
              </a:buClr>
              <a:buFont typeface="Wingdings" pitchFamily="2" charset="2"/>
              <a:buChar char="§"/>
            </a:pPr>
            <a:r>
              <a:rPr lang="en-US" dirty="0">
                <a:sym typeface="Arial Bold"/>
              </a:rPr>
              <a:t>Cloud Volumes Service for Google Cloud Platform</a:t>
            </a:r>
            <a:endParaRPr lang="en-US" dirty="0">
              <a:solidFill>
                <a:srgbClr val="000000"/>
              </a:solidFill>
              <a:latin typeface="Arial" panose="020B0604020202020204" pitchFamily="34" charset="0"/>
              <a:sym typeface="Arial Bold"/>
            </a:endParaRPr>
          </a:p>
        </p:txBody>
      </p:sp>
      <p:grpSp>
        <p:nvGrpSpPr>
          <p:cNvPr id="18" name="Group 17">
            <a:extLst>
              <a:ext uri="{FF2B5EF4-FFF2-40B4-BE49-F238E27FC236}">
                <a16:creationId xmlns:a16="http://schemas.microsoft.com/office/drawing/2014/main" id="{E45911F2-67BA-DD4A-A68F-A086964EA428}"/>
              </a:ext>
            </a:extLst>
          </p:cNvPr>
          <p:cNvGrpSpPr/>
          <p:nvPr/>
        </p:nvGrpSpPr>
        <p:grpSpPr>
          <a:xfrm>
            <a:off x="1113183" y="1958399"/>
            <a:ext cx="2610678" cy="2750733"/>
            <a:chOff x="1113183" y="2301337"/>
            <a:chExt cx="2610678" cy="2750733"/>
          </a:xfrm>
        </p:grpSpPr>
        <p:pic>
          <p:nvPicPr>
            <p:cNvPr id="19" name="Picture 18">
              <a:extLst>
                <a:ext uri="{FF2B5EF4-FFF2-40B4-BE49-F238E27FC236}">
                  <a16:creationId xmlns:a16="http://schemas.microsoft.com/office/drawing/2014/main" id="{5D3FFA3F-8B84-5845-ABB7-7C9BF37FA3BE}"/>
                </a:ext>
              </a:extLst>
            </p:cNvPr>
            <p:cNvPicPr>
              <a:picLocks noChangeAspect="1"/>
            </p:cNvPicPr>
            <p:nvPr/>
          </p:nvPicPr>
          <p:blipFill>
            <a:blip r:embed="rId3"/>
            <a:stretch>
              <a:fillRect/>
            </a:stretch>
          </p:blipFill>
          <p:spPr>
            <a:xfrm>
              <a:off x="1512578" y="2301337"/>
              <a:ext cx="1735780" cy="1037997"/>
            </a:xfrm>
            <a:prstGeom prst="rect">
              <a:avLst/>
            </a:prstGeom>
          </p:spPr>
        </p:pic>
        <p:cxnSp>
          <p:nvCxnSpPr>
            <p:cNvPr id="20" name="Straight Connector 19">
              <a:extLst>
                <a:ext uri="{FF2B5EF4-FFF2-40B4-BE49-F238E27FC236}">
                  <a16:creationId xmlns:a16="http://schemas.microsoft.com/office/drawing/2014/main" id="{42AEA1E3-3139-5C49-838B-6C47EF3F0DB4}"/>
                </a:ext>
              </a:extLst>
            </p:cNvPr>
            <p:cNvCxnSpPr/>
            <p:nvPr/>
          </p:nvCxnSpPr>
          <p:spPr>
            <a:xfrm>
              <a:off x="1126435" y="3760690"/>
              <a:ext cx="2597426" cy="0"/>
            </a:xfrm>
            <a:prstGeom prst="line">
              <a:avLst/>
            </a:prstGeom>
            <a:ln>
              <a:solidFill>
                <a:schemeClr val="bg2">
                  <a:lumMod val="40000"/>
                  <a:lumOff val="60000"/>
                </a:schemeClr>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48946DE0-7AC9-5248-8CC9-18C2EA4C929B}"/>
                </a:ext>
              </a:extLst>
            </p:cNvPr>
            <p:cNvSpPr txBox="1"/>
            <p:nvPr/>
          </p:nvSpPr>
          <p:spPr>
            <a:xfrm>
              <a:off x="1113183" y="3965106"/>
              <a:ext cx="2584173" cy="1086964"/>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pPr>
              <a:r>
                <a:rPr lang="en-US" dirty="0">
                  <a:solidFill>
                    <a:sysClr val="windowText" lastClr="000000"/>
                  </a:solidFill>
                </a:rPr>
                <a:t>Integrated with NetApp Cloud Volumes Service for AWS (beta)</a:t>
              </a:r>
            </a:p>
          </p:txBody>
        </p:sp>
      </p:grpSp>
    </p:spTree>
    <p:extLst>
      <p:ext uri="{BB962C8B-B14F-4D97-AF65-F5344CB8AC3E}">
        <p14:creationId xmlns:p14="http://schemas.microsoft.com/office/powerpoint/2010/main" val="35294560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5211D8-3C1B-4E41-9870-14682CFE01B0}"/>
              </a:ext>
            </a:extLst>
          </p:cNvPr>
          <p:cNvSpPr/>
          <p:nvPr/>
        </p:nvSpPr>
        <p:spPr>
          <a:xfrm>
            <a:off x="0" y="2734333"/>
            <a:ext cx="9756775" cy="2752066"/>
          </a:xfrm>
          <a:prstGeom prst="rect">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2F4601EC-F121-1F42-944A-935A7B5B816C}"/>
              </a:ext>
            </a:extLst>
          </p:cNvPr>
          <p:cNvSpPr/>
          <p:nvPr/>
        </p:nvSpPr>
        <p:spPr>
          <a:xfrm>
            <a:off x="0" y="8643"/>
            <a:ext cx="9756775" cy="272569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3">
            <a:extLst>
              <a:ext uri="{FF2B5EF4-FFF2-40B4-BE49-F238E27FC236}">
                <a16:creationId xmlns:a16="http://schemas.microsoft.com/office/drawing/2014/main" id="{A0BF19DE-D68C-2643-9B53-091C9858C734}"/>
              </a:ext>
            </a:extLst>
          </p:cNvPr>
          <p:cNvSpPr/>
          <p:nvPr/>
        </p:nvSpPr>
        <p:spPr>
          <a:xfrm>
            <a:off x="7005021" y="2734333"/>
            <a:ext cx="2751754" cy="275175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TextBox 5">
            <a:extLst>
              <a:ext uri="{FF2B5EF4-FFF2-40B4-BE49-F238E27FC236}">
                <a16:creationId xmlns:a16="http://schemas.microsoft.com/office/drawing/2014/main" id="{DCB9DFD6-AEEC-5344-89F3-811E02EAF9E6}"/>
              </a:ext>
            </a:extLst>
          </p:cNvPr>
          <p:cNvSpPr txBox="1"/>
          <p:nvPr/>
        </p:nvSpPr>
        <p:spPr>
          <a:xfrm>
            <a:off x="1706993" y="1213723"/>
            <a:ext cx="3875744" cy="793368"/>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a:ea typeface="+mn-ea"/>
                <a:cs typeface="+mn-cs"/>
              </a:rPr>
              <a:t>Hands-On Activity</a:t>
            </a:r>
          </a:p>
        </p:txBody>
      </p:sp>
      <p:sp>
        <p:nvSpPr>
          <p:cNvPr id="7" name="TextBox 6">
            <a:extLst>
              <a:ext uri="{FF2B5EF4-FFF2-40B4-BE49-F238E27FC236}">
                <a16:creationId xmlns:a16="http://schemas.microsoft.com/office/drawing/2014/main" id="{3EC1D5DB-4595-2D42-A006-BB13E03A0199}"/>
              </a:ext>
            </a:extLst>
          </p:cNvPr>
          <p:cNvSpPr txBox="1"/>
          <p:nvPr/>
        </p:nvSpPr>
        <p:spPr>
          <a:xfrm>
            <a:off x="1720246" y="2007091"/>
            <a:ext cx="6971560" cy="639366"/>
          </a:xfrm>
          <a:prstGeom prst="rect">
            <a:avLst/>
          </a:prstGeom>
        </p:spPr>
        <p:txBody>
          <a:bodyPr vert="horz" wrap="square" lIns="91440" tIns="45720" rIns="91440" bIns="45720" rtlCol="0" anchor="t">
            <a:noAutofit/>
          </a:bodyPr>
          <a:lstStyle/>
          <a:p>
            <a:pPr lvl="0">
              <a:lnSpc>
                <a:spcPct val="95000"/>
              </a:lnSpc>
              <a:spcBef>
                <a:spcPts val="400"/>
              </a:spcBef>
              <a:spcAft>
                <a:spcPts val="200"/>
              </a:spcAf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Module 1</a:t>
            </a:r>
            <a:r>
              <a:rPr lang="en-US" dirty="0">
                <a:solidFill>
                  <a:prstClr val="white"/>
                </a:solidFill>
              </a:rPr>
              <a:t>: </a:t>
            </a:r>
            <a:r>
              <a:rPr lang="en-US" dirty="0">
                <a:solidFill>
                  <a:srgbClr val="FFFFFF"/>
                </a:solidFill>
              </a:rPr>
              <a:t>Data Fabric</a:t>
            </a:r>
            <a:r>
              <a:rPr lang="en-US" dirty="0">
                <a:solidFill>
                  <a:prstClr val="white"/>
                </a:solidFill>
              </a:rPr>
              <a:t> Overview</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TextBox 9">
            <a:extLst>
              <a:ext uri="{FF2B5EF4-FFF2-40B4-BE49-F238E27FC236}">
                <a16:creationId xmlns:a16="http://schemas.microsoft.com/office/drawing/2014/main" id="{922F097B-C223-4046-8F24-AA9050B6ED2E}"/>
              </a:ext>
            </a:extLst>
          </p:cNvPr>
          <p:cNvSpPr txBox="1"/>
          <p:nvPr/>
        </p:nvSpPr>
        <p:spPr>
          <a:xfrm>
            <a:off x="1704478" y="3017920"/>
            <a:ext cx="5116010" cy="2387275"/>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Arial"/>
                <a:ea typeface="+mn-ea"/>
                <a:cs typeface="+mn-cs"/>
              </a:rPr>
              <a:t>Exercise 1: </a:t>
            </a:r>
          </a:p>
          <a:p>
            <a:pPr lvl="0">
              <a:lnSpc>
                <a:spcPct val="95000"/>
              </a:lnSpc>
              <a:spcBef>
                <a:spcPts val="400"/>
              </a:spcBef>
              <a:spcAft>
                <a:spcPts val="200"/>
              </a:spcAft>
            </a:pPr>
            <a:r>
              <a:rPr lang="en-US" sz="2800" dirty="0">
                <a:solidFill>
                  <a:sysClr val="windowText" lastClr="000000"/>
                </a:solidFill>
              </a:rPr>
              <a:t>Control Cloud Resources with Windows PowerShell and </a:t>
            </a:r>
            <a:br>
              <a:rPr lang="en-US" sz="2800" dirty="0">
                <a:solidFill>
                  <a:sysClr val="windowText" lastClr="000000"/>
                </a:solidFill>
              </a:rPr>
            </a:br>
            <a:r>
              <a:rPr lang="en-US" sz="2800" dirty="0">
                <a:solidFill>
                  <a:sysClr val="windowText" lastClr="000000"/>
                </a:solidFill>
              </a:rPr>
              <a:t>the CLI </a:t>
            </a:r>
            <a:endParaRPr kumimoji="0" lang="en-US" sz="2800" b="0"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1" name="TextBox 10">
            <a:extLst>
              <a:ext uri="{FF2B5EF4-FFF2-40B4-BE49-F238E27FC236}">
                <a16:creationId xmlns:a16="http://schemas.microsoft.com/office/drawing/2014/main" id="{2652E7BF-1A29-A246-B506-71312388023B}"/>
              </a:ext>
            </a:extLst>
          </p:cNvPr>
          <p:cNvSpPr txBox="1"/>
          <p:nvPr/>
        </p:nvSpPr>
        <p:spPr>
          <a:xfrm>
            <a:off x="6838122" y="-1126435"/>
            <a:ext cx="0" cy="0"/>
          </a:xfrm>
          <a:prstGeom prst="rect">
            <a:avLst/>
          </a:prstGeom>
        </p:spPr>
        <p:txBody>
          <a:bodyPr vert="horz" wrap="none" lIns="91440" tIns="45720" rIns="91440" bIns="45720" rtlCol="0" anchor="ctr">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rial"/>
              <a:ea typeface="+mn-ea"/>
              <a:cs typeface="+mn-cs"/>
            </a:endParaRPr>
          </a:p>
        </p:txBody>
      </p:sp>
      <p:pic>
        <p:nvPicPr>
          <p:cNvPr id="13" name="Picture 12">
            <a:extLst>
              <a:ext uri="{FF2B5EF4-FFF2-40B4-BE49-F238E27FC236}">
                <a16:creationId xmlns:a16="http://schemas.microsoft.com/office/drawing/2014/main" id="{A5575820-7252-994F-BFCC-25960D992013}"/>
              </a:ext>
            </a:extLst>
          </p:cNvPr>
          <p:cNvPicPr>
            <a:picLocks noChangeAspect="1"/>
          </p:cNvPicPr>
          <p:nvPr/>
        </p:nvPicPr>
        <p:blipFill rotWithShape="1">
          <a:blip r:embed="rId3"/>
          <a:srcRect l="29854" t="43237" r="31727"/>
          <a:stretch/>
        </p:blipFill>
        <p:spPr>
          <a:xfrm>
            <a:off x="-28127" y="1119266"/>
            <a:ext cx="1640029" cy="1615067"/>
          </a:xfrm>
          <a:prstGeom prst="rect">
            <a:avLst/>
          </a:prstGeom>
        </p:spPr>
      </p:pic>
      <p:sp>
        <p:nvSpPr>
          <p:cNvPr id="16" name="Rectangle 15">
            <a:extLst>
              <a:ext uri="{FF2B5EF4-FFF2-40B4-BE49-F238E27FC236}">
                <a16:creationId xmlns:a16="http://schemas.microsoft.com/office/drawing/2014/main" id="{3B701B6B-C40B-304E-B532-52BA536BB405}"/>
              </a:ext>
            </a:extLst>
          </p:cNvPr>
          <p:cNvSpPr/>
          <p:nvPr/>
        </p:nvSpPr>
        <p:spPr>
          <a:xfrm>
            <a:off x="1611903" y="546181"/>
            <a:ext cx="573084" cy="57308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5" name="Group 24">
            <a:extLst>
              <a:ext uri="{FF2B5EF4-FFF2-40B4-BE49-F238E27FC236}">
                <a16:creationId xmlns:a16="http://schemas.microsoft.com/office/drawing/2014/main" id="{4FEE6648-B0EC-8A41-B088-034598CFA867}"/>
              </a:ext>
            </a:extLst>
          </p:cNvPr>
          <p:cNvGrpSpPr/>
          <p:nvPr/>
        </p:nvGrpSpPr>
        <p:grpSpPr>
          <a:xfrm>
            <a:off x="8236770" y="72373"/>
            <a:ext cx="1381793" cy="1381799"/>
            <a:chOff x="6673595" y="1805937"/>
            <a:chExt cx="1280158" cy="1280163"/>
          </a:xfrm>
        </p:grpSpPr>
        <p:sp>
          <p:nvSpPr>
            <p:cNvPr id="26" name="Oval 25">
              <a:extLst>
                <a:ext uri="{FF2B5EF4-FFF2-40B4-BE49-F238E27FC236}">
                  <a16:creationId xmlns:a16="http://schemas.microsoft.com/office/drawing/2014/main" id="{2BEDEECD-9176-854C-B65E-E70AB178E25D}"/>
                </a:ext>
              </a:extLst>
            </p:cNvPr>
            <p:cNvSpPr/>
            <p:nvPr userDrawn="1"/>
          </p:nvSpPr>
          <p:spPr>
            <a:xfrm>
              <a:off x="6934200" y="2032000"/>
              <a:ext cx="838200" cy="8382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7" name="image101.png" descr="Exclamation-Circle-Solid_256.png">
              <a:extLst>
                <a:ext uri="{FF2B5EF4-FFF2-40B4-BE49-F238E27FC236}">
                  <a16:creationId xmlns:a16="http://schemas.microsoft.com/office/drawing/2014/main" id="{B757E266-8097-714B-98D4-D4AA93367546}"/>
                </a:ext>
              </a:extLst>
            </p:cNvPr>
            <p:cNvPicPr/>
            <p:nvPr userDrawn="1"/>
          </p:nvPicPr>
          <p:blipFill>
            <a:blip r:embed="rId4" cstate="print">
              <a:duotone>
                <a:schemeClr val="accent1">
                  <a:shade val="45000"/>
                  <a:satMod val="135000"/>
                </a:schemeClr>
                <a:prstClr val="white"/>
              </a:duotone>
              <a:extLst/>
            </a:blip>
            <a:stretch>
              <a:fillRect/>
            </a:stretch>
          </p:blipFill>
          <p:spPr>
            <a:xfrm>
              <a:off x="6673595" y="1805937"/>
              <a:ext cx="1280158" cy="1280163"/>
            </a:xfrm>
            <a:prstGeom prst="rect">
              <a:avLst/>
            </a:prstGeom>
            <a:ln w="12700">
              <a:miter lim="400000"/>
            </a:ln>
          </p:spPr>
        </p:pic>
      </p:grpSp>
      <p:sp>
        <p:nvSpPr>
          <p:cNvPr id="17" name="TextBox 16">
            <a:extLst>
              <a:ext uri="{FF2B5EF4-FFF2-40B4-BE49-F238E27FC236}">
                <a16:creationId xmlns:a16="http://schemas.microsoft.com/office/drawing/2014/main" id="{B7220510-016C-4645-86FA-F9E317AE2C19}"/>
              </a:ext>
            </a:extLst>
          </p:cNvPr>
          <p:cNvSpPr txBox="1"/>
          <p:nvPr/>
        </p:nvSpPr>
        <p:spPr>
          <a:xfrm>
            <a:off x="1720246" y="4702877"/>
            <a:ext cx="5100242" cy="31991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600" b="0" i="0" u="none" strike="noStrike" kern="1200" cap="none" spc="0" normalizeH="0" baseline="0" noProof="0" dirty="0">
                <a:ln>
                  <a:noFill/>
                </a:ln>
                <a:solidFill>
                  <a:sysClr val="windowText" lastClr="000000"/>
                </a:solidFill>
                <a:effectLst/>
                <a:uLnTx/>
                <a:uFillTx/>
                <a:latin typeface="+mn-lt"/>
              </a:rPr>
              <a:t>This exercise requires approximately </a:t>
            </a:r>
            <a:r>
              <a:rPr kumimoji="0" lang="en-US" sz="1600" b="1" i="0" u="none" strike="noStrike" kern="1200" cap="none" spc="0" normalizeH="0" baseline="0" noProof="0" dirty="0">
                <a:ln>
                  <a:noFill/>
                </a:ln>
                <a:solidFill>
                  <a:sysClr val="windowText" lastClr="000000"/>
                </a:solidFill>
                <a:effectLst/>
                <a:uLnTx/>
                <a:uFillTx/>
                <a:latin typeface="+mn-lt"/>
              </a:rPr>
              <a:t>3</a:t>
            </a:r>
            <a:r>
              <a:rPr lang="en-US" sz="1600" b="1" dirty="0">
                <a:solidFill>
                  <a:sysClr val="windowText" lastClr="000000"/>
                </a:solidFill>
              </a:rPr>
              <a:t>0 minutes</a:t>
            </a:r>
            <a:r>
              <a:rPr kumimoji="0" lang="en-US" sz="1600" b="0" i="0" u="none" strike="noStrike" kern="1200" cap="none" spc="0" normalizeH="0" baseline="0" noProof="0" dirty="0">
                <a:ln>
                  <a:noFill/>
                </a:ln>
                <a:solidFill>
                  <a:sysClr val="windowText" lastClr="000000"/>
                </a:solidFill>
                <a:effectLst/>
                <a:uLnTx/>
                <a:uFillTx/>
                <a:latin typeface="+mn-lt"/>
              </a:rPr>
              <a:t>.</a:t>
            </a:r>
          </a:p>
        </p:txBody>
      </p:sp>
    </p:spTree>
    <p:extLst>
      <p:ext uri="{BB962C8B-B14F-4D97-AF65-F5344CB8AC3E}">
        <p14:creationId xmlns:p14="http://schemas.microsoft.com/office/powerpoint/2010/main" val="162592107"/>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8797-E34C-4B54-A768-008611DDD2C3}"/>
              </a:ext>
            </a:extLst>
          </p:cNvPr>
          <p:cNvSpPr>
            <a:spLocks noGrp="1"/>
          </p:cNvSpPr>
          <p:nvPr>
            <p:ph type="title"/>
          </p:nvPr>
        </p:nvSpPr>
        <p:spPr/>
        <p:txBody>
          <a:bodyPr/>
          <a:lstStyle/>
          <a:p>
            <a:r>
              <a:rPr lang="en-US" dirty="0"/>
              <a:t>ACTION: Share Your Experiences</a:t>
            </a:r>
          </a:p>
        </p:txBody>
      </p:sp>
      <p:sp>
        <p:nvSpPr>
          <p:cNvPr id="3" name="Footer Placeholder 2">
            <a:extLst>
              <a:ext uri="{FF2B5EF4-FFF2-40B4-BE49-F238E27FC236}">
                <a16:creationId xmlns:a16="http://schemas.microsoft.com/office/drawing/2014/main" id="{51D52D74-0931-4F56-BC89-9B8DFB3F51D1}"/>
              </a:ext>
            </a:extLst>
          </p:cNvPr>
          <p:cNvSpPr>
            <a:spLocks noGrp="1"/>
          </p:cNvSpPr>
          <p:nvPr>
            <p:ph type="ftr" sz="quarter" idx="10"/>
          </p:nvPr>
        </p:nvSpPr>
        <p:spPr/>
        <p:txBody>
          <a:bodyPr/>
          <a:lstStyle/>
          <a:p>
            <a:r>
              <a:rPr lang="en-US"/>
              <a:t>© 2019 NetApp, Inc. All rights reserved. </a:t>
            </a:r>
            <a:endParaRPr lang="en-US" dirty="0"/>
          </a:p>
        </p:txBody>
      </p:sp>
      <p:sp>
        <p:nvSpPr>
          <p:cNvPr id="5" name="Text Placeholder 4">
            <a:extLst>
              <a:ext uri="{FF2B5EF4-FFF2-40B4-BE49-F238E27FC236}">
                <a16:creationId xmlns:a16="http://schemas.microsoft.com/office/drawing/2014/main" id="{A3E5E0B4-FF09-4C54-A391-9BF11C8D8A03}"/>
              </a:ext>
            </a:extLst>
          </p:cNvPr>
          <p:cNvSpPr>
            <a:spLocks noGrp="1"/>
          </p:cNvSpPr>
          <p:nvPr>
            <p:ph type="body" idx="12"/>
          </p:nvPr>
        </p:nvSpPr>
        <p:spPr/>
        <p:txBody>
          <a:bodyPr/>
          <a:lstStyle/>
          <a:p>
            <a:r>
              <a:rPr lang="en-US" dirty="0"/>
              <a:t>Roundtable questions for the exercise</a:t>
            </a:r>
          </a:p>
          <a:p>
            <a:endParaRPr lang="en-US" dirty="0"/>
          </a:p>
        </p:txBody>
      </p:sp>
      <p:sp>
        <p:nvSpPr>
          <p:cNvPr id="14" name="Slide Number Placeholder 3">
            <a:extLst>
              <a:ext uri="{FF2B5EF4-FFF2-40B4-BE49-F238E27FC236}">
                <a16:creationId xmlns:a16="http://schemas.microsoft.com/office/drawing/2014/main" id="{88D95F46-BB55-4F43-84A2-45B0F69B7D66}"/>
              </a:ext>
            </a:extLst>
          </p:cNvPr>
          <p:cNvSpPr txBox="1">
            <a:spLocks/>
          </p:cNvSpPr>
          <p:nvPr/>
        </p:nvSpPr>
        <p:spPr>
          <a:xfrm>
            <a:off x="8889543" y="5189118"/>
            <a:ext cx="671050" cy="2000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2978B7E-5EBE-134C-B481-E4E8CA36F800}" type="slidenum">
              <a:rPr lang="en-US" sz="1200" smtClean="0">
                <a:solidFill>
                  <a:schemeClr val="bg1">
                    <a:lumMod val="50000"/>
                  </a:schemeClr>
                </a:solidFill>
              </a:rPr>
              <a:pPr algn="r"/>
              <a:t>45</a:t>
            </a:fld>
            <a:endParaRPr lang="en-US" sz="1200" dirty="0">
              <a:solidFill>
                <a:schemeClr val="bg1">
                  <a:lumMod val="50000"/>
                </a:schemeClr>
              </a:solidFill>
            </a:endParaRPr>
          </a:p>
        </p:txBody>
      </p:sp>
      <p:sp>
        <p:nvSpPr>
          <p:cNvPr id="15" name="Content Placeholder 9">
            <a:extLst>
              <a:ext uri="{FF2B5EF4-FFF2-40B4-BE49-F238E27FC236}">
                <a16:creationId xmlns:a16="http://schemas.microsoft.com/office/drawing/2014/main" id="{EC6C892A-B13B-304B-8C1C-84BC3E4AF54D}"/>
              </a:ext>
            </a:extLst>
          </p:cNvPr>
          <p:cNvSpPr txBox="1">
            <a:spLocks/>
          </p:cNvSpPr>
          <p:nvPr/>
        </p:nvSpPr>
        <p:spPr bwMode="auto">
          <a:xfrm>
            <a:off x="2574986" y="2257858"/>
            <a:ext cx="6964907" cy="194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3244" tIns="36623" rIns="73244" bIns="36623" numCol="1" anchor="ctr" anchorCtr="0" compatLnSpc="1">
            <a:prstTxWarp prst="textNoShape">
              <a:avLst/>
            </a:prstTxWarp>
            <a:noAutofit/>
          </a:bodyPr>
          <a:lstStyle>
            <a:lvl1pPr marL="182880" indent="-182880" algn="l" defTabSz="731838" rtl="0" eaLnBrk="0" fontAlgn="base" hangingPunct="0">
              <a:lnSpc>
                <a:spcPct val="100000"/>
              </a:lnSpc>
              <a:spcBef>
                <a:spcPts val="1000"/>
              </a:spcBef>
              <a:spcAft>
                <a:spcPts val="200"/>
              </a:spcAft>
              <a:buClr>
                <a:schemeClr val="tx2"/>
              </a:buClr>
              <a:buFont typeface="Wingdings" charset="2"/>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tx1">
                  <a:lumMod val="50000"/>
                  <a:lumOff val="50000"/>
                </a:schemeClr>
              </a:buClr>
              <a:buFont typeface="Wingdings" charset="2"/>
              <a:buChar char="§"/>
              <a:defRPr sz="1600" kern="1200">
                <a:solidFill>
                  <a:schemeClr val="accent1"/>
                </a:solidFill>
                <a:latin typeface="+mn-lt"/>
                <a:ea typeface="ＭＳ Ｐゴシック" charset="0"/>
                <a:cs typeface="+mn-cs"/>
              </a:defRPr>
            </a:lvl2pPr>
            <a:lvl3pPr marL="574675" indent="-173038" algn="l" defTabSz="731838" rtl="0" eaLnBrk="0" fontAlgn="base" hangingPunct="0">
              <a:lnSpc>
                <a:spcPct val="100000"/>
              </a:lnSpc>
              <a:spcBef>
                <a:spcPts val="0"/>
              </a:spcBef>
              <a:spcAft>
                <a:spcPts val="400"/>
              </a:spcAft>
              <a:buClr>
                <a:schemeClr val="bg2"/>
              </a:buClr>
              <a:buFont typeface="Wingdings" charset="0"/>
              <a:buChar char="§"/>
              <a:defRPr sz="1600" kern="1200">
                <a:solidFill>
                  <a:schemeClr val="tx1"/>
                </a:solidFill>
                <a:latin typeface="+mn-lt"/>
                <a:ea typeface="ＭＳ Ｐゴシック" charset="0"/>
                <a:cs typeface="+mn-cs"/>
              </a:defRPr>
            </a:lvl3pPr>
            <a:lvl4pPr marL="741363" indent="-166688" algn="l" defTabSz="731838" rtl="0" eaLnBrk="0" fontAlgn="base" hangingPunct="0">
              <a:lnSpc>
                <a:spcPct val="100000"/>
              </a:lnSpc>
              <a:spcBef>
                <a:spcPts val="0"/>
              </a:spcBef>
              <a:spcAft>
                <a:spcPts val="4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73038" algn="l" defTabSz="731838" rtl="0" eaLnBrk="0" fontAlgn="base" hangingPunct="0">
              <a:lnSpc>
                <a:spcPct val="100000"/>
              </a:lnSpc>
              <a:spcBef>
                <a:spcPts val="0"/>
              </a:spcBef>
              <a:spcAft>
                <a:spcPts val="4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dirty="0"/>
              <a:t>Which credentials do you supply to run the </a:t>
            </a:r>
            <a:r>
              <a:rPr lang="en-US" dirty="0">
                <a:solidFill>
                  <a:srgbClr val="000000"/>
                </a:solidFill>
              </a:rPr>
              <a:t>AWS</a:t>
            </a:r>
            <a:r>
              <a:rPr lang="en-US" dirty="0"/>
              <a:t> CLI and Windows PowerShell commands?</a:t>
            </a:r>
          </a:p>
          <a:p>
            <a:r>
              <a:rPr lang="en-US" dirty="0"/>
              <a:t>Can you run all Windows PowerShell commands in the library? How can you limit a user from running certain commands?</a:t>
            </a:r>
          </a:p>
        </p:txBody>
      </p:sp>
      <p:grpSp>
        <p:nvGrpSpPr>
          <p:cNvPr id="16" name="Group 15">
            <a:extLst>
              <a:ext uri="{FF2B5EF4-FFF2-40B4-BE49-F238E27FC236}">
                <a16:creationId xmlns:a16="http://schemas.microsoft.com/office/drawing/2014/main" id="{F093FFED-16C8-6C46-B59D-B14A08317B78}"/>
              </a:ext>
            </a:extLst>
          </p:cNvPr>
          <p:cNvGrpSpPr/>
          <p:nvPr/>
        </p:nvGrpSpPr>
        <p:grpSpPr>
          <a:xfrm>
            <a:off x="216882" y="2257858"/>
            <a:ext cx="1947657" cy="1947657"/>
            <a:chOff x="3968587" y="2800940"/>
            <a:chExt cx="2141484" cy="2141484"/>
          </a:xfrm>
        </p:grpSpPr>
        <p:sp>
          <p:nvSpPr>
            <p:cNvPr id="17" name="Oval 16">
              <a:extLst>
                <a:ext uri="{FF2B5EF4-FFF2-40B4-BE49-F238E27FC236}">
                  <a16:creationId xmlns:a16="http://schemas.microsoft.com/office/drawing/2014/main" id="{3D35492A-4D06-5341-B5CF-7ABA8CFA3E0C}"/>
                </a:ext>
              </a:extLst>
            </p:cNvPr>
            <p:cNvSpPr/>
            <p:nvPr/>
          </p:nvSpPr>
          <p:spPr>
            <a:xfrm>
              <a:off x="3968587" y="2800940"/>
              <a:ext cx="2141484" cy="2141484"/>
            </a:xfrm>
            <a:prstGeom prst="ellipse">
              <a:avLst/>
            </a:prstGeom>
            <a:solidFill>
              <a:srgbClr val="8DC6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grpSp>
          <p:nvGrpSpPr>
            <p:cNvPr id="18" name="Group 17">
              <a:extLst>
                <a:ext uri="{FF2B5EF4-FFF2-40B4-BE49-F238E27FC236}">
                  <a16:creationId xmlns:a16="http://schemas.microsoft.com/office/drawing/2014/main" id="{C4DC17B0-4722-7546-9125-84B1118EF164}"/>
                </a:ext>
              </a:extLst>
            </p:cNvPr>
            <p:cNvGrpSpPr/>
            <p:nvPr/>
          </p:nvGrpSpPr>
          <p:grpSpPr>
            <a:xfrm>
              <a:off x="4275453" y="3136902"/>
              <a:ext cx="1592175" cy="1592178"/>
              <a:chOff x="4001792" y="2945512"/>
              <a:chExt cx="1493518" cy="1493521"/>
            </a:xfrm>
          </p:grpSpPr>
          <p:sp>
            <p:nvSpPr>
              <p:cNvPr id="19" name="Rectangular Callout 18">
                <a:extLst>
                  <a:ext uri="{FF2B5EF4-FFF2-40B4-BE49-F238E27FC236}">
                    <a16:creationId xmlns:a16="http://schemas.microsoft.com/office/drawing/2014/main" id="{B5A7C8F6-A163-0A45-98EF-8DDD2FF07EB6}"/>
                  </a:ext>
                </a:extLst>
              </p:cNvPr>
              <p:cNvSpPr/>
              <p:nvPr/>
            </p:nvSpPr>
            <p:spPr>
              <a:xfrm>
                <a:off x="4652543" y="3428640"/>
                <a:ext cx="634962" cy="542579"/>
              </a:xfrm>
              <a:prstGeom prst="wedgeRectCallout">
                <a:avLst>
                  <a:gd name="adj1" fmla="val 41440"/>
                  <a:gd name="adj2" fmla="val 92222"/>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20" name="Rectangular Callout 19">
                <a:extLst>
                  <a:ext uri="{FF2B5EF4-FFF2-40B4-BE49-F238E27FC236}">
                    <a16:creationId xmlns:a16="http://schemas.microsoft.com/office/drawing/2014/main" id="{630D1E0F-6168-A940-AC74-829C47C0B57B}"/>
                  </a:ext>
                </a:extLst>
              </p:cNvPr>
              <p:cNvSpPr/>
              <p:nvPr/>
            </p:nvSpPr>
            <p:spPr>
              <a:xfrm>
                <a:off x="4179208" y="3186210"/>
                <a:ext cx="727320" cy="519491"/>
              </a:xfrm>
              <a:prstGeom prst="wedgeRectCallout">
                <a:avLst>
                  <a:gd name="adj1" fmla="val -30357"/>
                  <a:gd name="adj2" fmla="val 9583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21" name="Rectangle 20">
                <a:extLst>
                  <a:ext uri="{FF2B5EF4-FFF2-40B4-BE49-F238E27FC236}">
                    <a16:creationId xmlns:a16="http://schemas.microsoft.com/office/drawing/2014/main" id="{D25086AC-B795-A446-879A-5B35D471895F}"/>
                  </a:ext>
                </a:extLst>
              </p:cNvPr>
              <p:cNvSpPr/>
              <p:nvPr/>
            </p:nvSpPr>
            <p:spPr>
              <a:xfrm>
                <a:off x="4617909" y="3417095"/>
                <a:ext cx="288619" cy="28860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22" name="image120.png" descr="Support-Speech-Bubbles_256.png">
                <a:extLst>
                  <a:ext uri="{FF2B5EF4-FFF2-40B4-BE49-F238E27FC236}">
                    <a16:creationId xmlns:a16="http://schemas.microsoft.com/office/drawing/2014/main" id="{834D4C0D-B8B9-8E4E-9AEC-9E7DAF65B03E}"/>
                  </a:ext>
                </a:extLst>
              </p:cNvPr>
              <p:cNvPicPr>
                <a:picLocks noChangeAspect="1"/>
              </p:cNvPicPr>
              <p:nvPr/>
            </p:nvPicPr>
            <p:blipFill>
              <a:blip r:embed="rId3" cstate="print">
                <a:duotone>
                  <a:schemeClr val="bg2">
                    <a:shade val="45000"/>
                    <a:satMod val="135000"/>
                  </a:schemeClr>
                  <a:prstClr val="white"/>
                </a:duotone>
                <a:extLst/>
              </a:blip>
              <a:stretch>
                <a:fillRect/>
              </a:stretch>
            </p:blipFill>
            <p:spPr>
              <a:xfrm>
                <a:off x="4001792" y="2945512"/>
                <a:ext cx="1493518" cy="1493521"/>
              </a:xfrm>
              <a:prstGeom prst="rect">
                <a:avLst/>
              </a:prstGeom>
              <a:ln w="12700">
                <a:miter lim="400000"/>
              </a:ln>
            </p:spPr>
          </p:pic>
        </p:grpSp>
      </p:grpSp>
    </p:spTree>
    <p:extLst>
      <p:ext uri="{BB962C8B-B14F-4D97-AF65-F5344CB8AC3E}">
        <p14:creationId xmlns:p14="http://schemas.microsoft.com/office/powerpoint/2010/main" val="688763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38EEFF-78C7-4A6E-970E-93925B2E9EFA}"/>
              </a:ext>
            </a:extLst>
          </p:cNvPr>
          <p:cNvSpPr>
            <a:spLocks noGrp="1"/>
          </p:cNvSpPr>
          <p:nvPr>
            <p:ph type="title"/>
          </p:nvPr>
        </p:nvSpPr>
        <p:spPr/>
        <p:txBody>
          <a:bodyPr/>
          <a:lstStyle/>
          <a:p>
            <a:r>
              <a:rPr lang="en-US" dirty="0">
                <a:solidFill>
                  <a:srgbClr val="0067C5"/>
                </a:solidFill>
              </a:rPr>
              <a:t>Cloud Controls</a:t>
            </a:r>
            <a:endParaRPr lang="en-US" dirty="0">
              <a:solidFill>
                <a:srgbClr val="0067C5"/>
              </a:solidFill>
              <a:latin typeface="Arial" panose="020B0604020202020204" pitchFamily="34" charset="0"/>
            </a:endParaRPr>
          </a:p>
        </p:txBody>
      </p:sp>
      <p:sp>
        <p:nvSpPr>
          <p:cNvPr id="11" name="Text Placeholder 10">
            <a:extLst>
              <a:ext uri="{FF2B5EF4-FFF2-40B4-BE49-F238E27FC236}">
                <a16:creationId xmlns:a16="http://schemas.microsoft.com/office/drawing/2014/main" id="{276D67B1-E4F8-4C41-AEA8-5570652E97E7}"/>
              </a:ext>
            </a:extLst>
          </p:cNvPr>
          <p:cNvSpPr>
            <a:spLocks noGrp="1"/>
          </p:cNvSpPr>
          <p:nvPr>
            <p:ph type="body" idx="10"/>
          </p:nvPr>
        </p:nvSpPr>
        <p:spPr/>
        <p:txBody>
          <a:bodyPr/>
          <a:lstStyle/>
          <a:p>
            <a:endParaRPr lang="en-US"/>
          </a:p>
        </p:txBody>
      </p:sp>
      <p:sp>
        <p:nvSpPr>
          <p:cNvPr id="10" name="Slide Number Placeholder 9">
            <a:extLst>
              <a:ext uri="{FF2B5EF4-FFF2-40B4-BE49-F238E27FC236}">
                <a16:creationId xmlns:a16="http://schemas.microsoft.com/office/drawing/2014/main" id="{4D59E729-166D-AF49-8C36-E3FF8246E04A}"/>
              </a:ext>
            </a:extLst>
          </p:cNvPr>
          <p:cNvSpPr>
            <a:spLocks noGrp="1"/>
          </p:cNvSpPr>
          <p:nvPr>
            <p:ph type="sldNum" sz="quarter" idx="4"/>
          </p:nvPr>
        </p:nvSpPr>
        <p:spPr/>
        <p:txBody>
          <a:bodyPr/>
          <a:lstStyle/>
          <a:p>
            <a:fld id="{92978B7E-5EBE-134C-B481-E4E8CA36F800}" type="slidenum">
              <a:rPr lang="en-US" smtClean="0"/>
              <a:pPr/>
              <a:t>46</a:t>
            </a:fld>
            <a:endParaRPr lang="en-US" dirty="0"/>
          </a:p>
        </p:txBody>
      </p:sp>
      <p:sp>
        <p:nvSpPr>
          <p:cNvPr id="13" name="Text Placeholder 12">
            <a:extLst>
              <a:ext uri="{FF2B5EF4-FFF2-40B4-BE49-F238E27FC236}">
                <a16:creationId xmlns:a16="http://schemas.microsoft.com/office/drawing/2014/main" id="{08DB7072-755E-0949-8366-93BD3D3C99A7}"/>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A4A58038-6770-3042-8853-D819C6F5A90F}"/>
              </a:ext>
            </a:extLst>
          </p:cNvPr>
          <p:cNvSpPr>
            <a:spLocks noGrp="1"/>
          </p:cNvSpPr>
          <p:nvPr>
            <p:ph type="ftr" sz="quarter" idx="3"/>
          </p:nvPr>
        </p:nvSpPr>
        <p:spPr/>
        <p:txBody>
          <a:bodyPr/>
          <a:lstStyle/>
          <a:p>
            <a:pPr>
              <a:defRPr/>
            </a:pPr>
            <a:r>
              <a:rPr lang="en-US"/>
              <a:t>© 2019 NetApp, Inc. All rights reserved. </a:t>
            </a:r>
            <a:endParaRPr lang="en-US" dirty="0"/>
          </a:p>
        </p:txBody>
      </p:sp>
      <p:grpSp>
        <p:nvGrpSpPr>
          <p:cNvPr id="41" name="Group 40">
            <a:extLst>
              <a:ext uri="{FF2B5EF4-FFF2-40B4-BE49-F238E27FC236}">
                <a16:creationId xmlns:a16="http://schemas.microsoft.com/office/drawing/2014/main" id="{F036AB74-9B76-F24B-9986-4206EBBB7498}"/>
              </a:ext>
            </a:extLst>
          </p:cNvPr>
          <p:cNvGrpSpPr/>
          <p:nvPr/>
        </p:nvGrpSpPr>
        <p:grpSpPr>
          <a:xfrm>
            <a:off x="-1" y="2048975"/>
            <a:ext cx="9756781" cy="701706"/>
            <a:chOff x="-1" y="2069231"/>
            <a:chExt cx="9756781" cy="701706"/>
          </a:xfrm>
        </p:grpSpPr>
        <p:sp>
          <p:nvSpPr>
            <p:cNvPr id="44" name="Rectangle 43">
              <a:extLst>
                <a:ext uri="{FF2B5EF4-FFF2-40B4-BE49-F238E27FC236}">
                  <a16:creationId xmlns:a16="http://schemas.microsoft.com/office/drawing/2014/main" id="{71B58376-5171-9042-B67B-F69037D64228}"/>
                </a:ext>
              </a:extLst>
            </p:cNvPr>
            <p:cNvSpPr/>
            <p:nvPr/>
          </p:nvSpPr>
          <p:spPr>
            <a:xfrm>
              <a:off x="-1" y="2069231"/>
              <a:ext cx="1147127" cy="701706"/>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solidFill>
                    <a:srgbClr val="FFFFFF"/>
                  </a:solidFill>
                </a:rPr>
                <a:t>Cloud Controls</a:t>
              </a:r>
              <a:endParaRPr lang="en-US" sz="1600">
                <a:solidFill>
                  <a:srgbClr val="FFFFFF"/>
                </a:solidFill>
                <a:latin typeface="Arial" panose="020B0604020202020204" pitchFamily="34" charset="0"/>
              </a:endParaRPr>
            </a:p>
          </p:txBody>
        </p:sp>
        <p:sp>
          <p:nvSpPr>
            <p:cNvPr id="45" name="Rectangle 44">
              <a:extLst>
                <a:ext uri="{FF2B5EF4-FFF2-40B4-BE49-F238E27FC236}">
                  <a16:creationId xmlns:a16="http://schemas.microsoft.com/office/drawing/2014/main" id="{A071BF52-226A-8A49-BE05-7AB05264A804}"/>
                </a:ext>
              </a:extLst>
            </p:cNvPr>
            <p:cNvSpPr/>
            <p:nvPr/>
          </p:nvSpPr>
          <p:spPr>
            <a:xfrm>
              <a:off x="1147125" y="2069231"/>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solidFill>
                  <a:srgbClr val="FFFFFF"/>
                </a:solidFill>
                <a:latin typeface="Arial" panose="020B0604020202020204" pitchFamily="34" charset="0"/>
              </a:endParaRPr>
            </a:p>
          </p:txBody>
        </p:sp>
        <p:sp>
          <p:nvSpPr>
            <p:cNvPr id="53" name="Rectangle 52">
              <a:extLst>
                <a:ext uri="{FF2B5EF4-FFF2-40B4-BE49-F238E27FC236}">
                  <a16:creationId xmlns:a16="http://schemas.microsoft.com/office/drawing/2014/main" id="{98EE3884-CE85-2341-96DC-FA2E40204C86}"/>
                </a:ext>
              </a:extLst>
            </p:cNvPr>
            <p:cNvSpPr/>
            <p:nvPr/>
          </p:nvSpPr>
          <p:spPr>
            <a:xfrm>
              <a:off x="1147125" y="2073430"/>
              <a:ext cx="1348236"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OnCommand </a:t>
              </a:r>
              <a:br>
                <a:rPr lang="en-US" sz="1200" dirty="0">
                  <a:solidFill>
                    <a:schemeClr val="tx1"/>
                  </a:solidFill>
                </a:rPr>
              </a:br>
              <a:r>
                <a:rPr lang="en-US" sz="1200" dirty="0">
                  <a:solidFill>
                    <a:schemeClr val="tx1"/>
                  </a:solidFill>
                </a:rPr>
                <a:t>Cloud Manager</a:t>
              </a:r>
            </a:p>
          </p:txBody>
        </p:sp>
        <p:sp>
          <p:nvSpPr>
            <p:cNvPr id="54" name="Rectangle 53">
              <a:extLst>
                <a:ext uri="{FF2B5EF4-FFF2-40B4-BE49-F238E27FC236}">
                  <a16:creationId xmlns:a16="http://schemas.microsoft.com/office/drawing/2014/main" id="{C3162B25-3902-B44F-B26E-1815182651C8}"/>
                </a:ext>
              </a:extLst>
            </p:cNvPr>
            <p:cNvSpPr/>
            <p:nvPr/>
          </p:nvSpPr>
          <p:spPr>
            <a:xfrm>
              <a:off x="4050190" y="2069231"/>
              <a:ext cx="1353312" cy="67103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NetApp </a:t>
              </a:r>
              <a:r>
                <a:rPr lang="en-US" sz="1200" dirty="0">
                  <a:solidFill>
                    <a:srgbClr val="000000"/>
                  </a:solidFill>
                </a:rPr>
                <a:t>Kubernetes</a:t>
              </a:r>
              <a:r>
                <a:rPr lang="en-US" sz="1200" dirty="0">
                  <a:solidFill>
                    <a:schemeClr val="tx1"/>
                  </a:solidFill>
                </a:rPr>
                <a:t> Service</a:t>
              </a:r>
            </a:p>
          </p:txBody>
        </p:sp>
        <p:sp>
          <p:nvSpPr>
            <p:cNvPr id="55" name="Rectangle 54">
              <a:extLst>
                <a:ext uri="{FF2B5EF4-FFF2-40B4-BE49-F238E27FC236}">
                  <a16:creationId xmlns:a16="http://schemas.microsoft.com/office/drawing/2014/main" id="{17BD7A94-06BE-2743-ABBC-722C273E5596}"/>
                </a:ext>
              </a:extLst>
            </p:cNvPr>
            <p:cNvSpPr/>
            <p:nvPr/>
          </p:nvSpPr>
          <p:spPr>
            <a:xfrm>
              <a:off x="2598657" y="2073430"/>
              <a:ext cx="1353312"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APIs</a:t>
              </a:r>
            </a:p>
          </p:txBody>
        </p:sp>
      </p:grpSp>
      <p:grpSp>
        <p:nvGrpSpPr>
          <p:cNvPr id="14" name="Group 13">
            <a:extLst>
              <a:ext uri="{FF2B5EF4-FFF2-40B4-BE49-F238E27FC236}">
                <a16:creationId xmlns:a16="http://schemas.microsoft.com/office/drawing/2014/main" id="{100D1EDE-45CA-834F-AAFF-FF752347510D}"/>
              </a:ext>
            </a:extLst>
          </p:cNvPr>
          <p:cNvGrpSpPr/>
          <p:nvPr/>
        </p:nvGrpSpPr>
        <p:grpSpPr>
          <a:xfrm>
            <a:off x="0" y="1262059"/>
            <a:ext cx="9756781" cy="3934277"/>
            <a:chOff x="0" y="1262059"/>
            <a:chExt cx="9756781" cy="3934277"/>
          </a:xfrm>
        </p:grpSpPr>
        <p:grpSp>
          <p:nvGrpSpPr>
            <p:cNvPr id="37" name="Group 36">
              <a:extLst>
                <a:ext uri="{FF2B5EF4-FFF2-40B4-BE49-F238E27FC236}">
                  <a16:creationId xmlns:a16="http://schemas.microsoft.com/office/drawing/2014/main" id="{9F7AD9D7-AD06-E340-ABA6-6E7005DB064B}"/>
                </a:ext>
              </a:extLst>
            </p:cNvPr>
            <p:cNvGrpSpPr/>
            <p:nvPr/>
          </p:nvGrpSpPr>
          <p:grpSpPr>
            <a:xfrm>
              <a:off x="0" y="3608958"/>
              <a:ext cx="9756781" cy="701706"/>
              <a:chOff x="0" y="3608958"/>
              <a:chExt cx="9756781" cy="701706"/>
            </a:xfrm>
          </p:grpSpPr>
          <p:sp>
            <p:nvSpPr>
              <p:cNvPr id="64" name="Rectangle 63">
                <a:extLst>
                  <a:ext uri="{FF2B5EF4-FFF2-40B4-BE49-F238E27FC236}">
                    <a16:creationId xmlns:a16="http://schemas.microsoft.com/office/drawing/2014/main" id="{0775BC07-E414-2F4E-9674-B7107C3EA8D8}"/>
                  </a:ext>
                </a:extLst>
              </p:cNvPr>
              <p:cNvSpPr/>
              <p:nvPr/>
            </p:nvSpPr>
            <p:spPr>
              <a:xfrm>
                <a:off x="0" y="3608958"/>
                <a:ext cx="1147127" cy="701706"/>
              </a:xfrm>
              <a:prstGeom prst="rect">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Storage</a:t>
                </a:r>
              </a:p>
            </p:txBody>
          </p:sp>
          <p:sp>
            <p:nvSpPr>
              <p:cNvPr id="65" name="Rectangle 64">
                <a:extLst>
                  <a:ext uri="{FF2B5EF4-FFF2-40B4-BE49-F238E27FC236}">
                    <a16:creationId xmlns:a16="http://schemas.microsoft.com/office/drawing/2014/main" id="{51F8D5D4-75DA-514E-A73D-AD6B4E53AE1F}"/>
                  </a:ext>
                </a:extLst>
              </p:cNvPr>
              <p:cNvSpPr/>
              <p:nvPr/>
            </p:nvSpPr>
            <p:spPr>
              <a:xfrm>
                <a:off x="1147126" y="3608958"/>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66" name="Rectangle 65">
                <a:extLst>
                  <a:ext uri="{FF2B5EF4-FFF2-40B4-BE49-F238E27FC236}">
                    <a16:creationId xmlns:a16="http://schemas.microsoft.com/office/drawing/2014/main" id="{F11EE715-3F6B-2D4B-B1D8-F045AAC0F85F}"/>
                  </a:ext>
                </a:extLst>
              </p:cNvPr>
              <p:cNvSpPr/>
              <p:nvPr/>
            </p:nvSpPr>
            <p:spPr>
              <a:xfrm>
                <a:off x="6948180" y="3616096"/>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ONTAP</a:t>
                </a:r>
                <a:endParaRPr lang="en-US" sz="1200" dirty="0">
                  <a:solidFill>
                    <a:srgbClr val="000000"/>
                  </a:solidFill>
                  <a:latin typeface="Arial" panose="020B0604020202020204" pitchFamily="34" charset="0"/>
                </a:endParaRPr>
              </a:p>
            </p:txBody>
          </p:sp>
          <p:sp>
            <p:nvSpPr>
              <p:cNvPr id="67" name="Rectangle 66">
                <a:extLst>
                  <a:ext uri="{FF2B5EF4-FFF2-40B4-BE49-F238E27FC236}">
                    <a16:creationId xmlns:a16="http://schemas.microsoft.com/office/drawing/2014/main" id="{3C0A4096-433C-FF45-ACDD-5F2943E8EF55}"/>
                  </a:ext>
                </a:extLst>
              </p:cNvPr>
              <p:cNvSpPr/>
              <p:nvPr/>
            </p:nvSpPr>
            <p:spPr>
              <a:xfrm>
                <a:off x="1147125" y="3616096"/>
                <a:ext cx="1354286"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a:t>
                </a:r>
                <a:br>
                  <a:rPr lang="en-US" sz="1200" dirty="0">
                    <a:solidFill>
                      <a:srgbClr val="000000"/>
                    </a:solidFill>
                  </a:rPr>
                </a:br>
                <a:r>
                  <a:rPr lang="en-US" sz="1200" dirty="0">
                    <a:solidFill>
                      <a:srgbClr val="000000"/>
                    </a:solidFill>
                  </a:rPr>
                  <a:t>Service</a:t>
                </a:r>
                <a:endParaRPr lang="en-US" sz="1200" dirty="0">
                  <a:solidFill>
                    <a:srgbClr val="000000"/>
                  </a:solidFill>
                  <a:latin typeface="Arial" panose="020B0604020202020204" pitchFamily="34" charset="0"/>
                </a:endParaRPr>
              </a:p>
            </p:txBody>
          </p:sp>
          <p:sp>
            <p:nvSpPr>
              <p:cNvPr id="68" name="Rectangle 67">
                <a:extLst>
                  <a:ext uri="{FF2B5EF4-FFF2-40B4-BE49-F238E27FC236}">
                    <a16:creationId xmlns:a16="http://schemas.microsoft.com/office/drawing/2014/main" id="{A1CFF595-BE2D-0446-8342-0706E8FB4CE1}"/>
                  </a:ext>
                </a:extLst>
              </p:cNvPr>
              <p:cNvSpPr/>
              <p:nvPr/>
            </p:nvSpPr>
            <p:spPr>
              <a:xfrm>
                <a:off x="4047778" y="3616096"/>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Azure NetApp Files</a:t>
                </a:r>
              </a:p>
            </p:txBody>
          </p:sp>
        </p:grpSp>
        <p:grpSp>
          <p:nvGrpSpPr>
            <p:cNvPr id="39" name="Group 38">
              <a:extLst>
                <a:ext uri="{FF2B5EF4-FFF2-40B4-BE49-F238E27FC236}">
                  <a16:creationId xmlns:a16="http://schemas.microsoft.com/office/drawing/2014/main" id="{1C77AF54-1B00-F449-830C-CC5F4B040999}"/>
                </a:ext>
              </a:extLst>
            </p:cNvPr>
            <p:cNvGrpSpPr/>
            <p:nvPr/>
          </p:nvGrpSpPr>
          <p:grpSpPr>
            <a:xfrm>
              <a:off x="0" y="4388738"/>
              <a:ext cx="9756781" cy="807598"/>
              <a:chOff x="0" y="4490338"/>
              <a:chExt cx="9756781" cy="807598"/>
            </a:xfrm>
          </p:grpSpPr>
          <p:sp>
            <p:nvSpPr>
              <p:cNvPr id="59" name="Rectangle 58">
                <a:extLst>
                  <a:ext uri="{FF2B5EF4-FFF2-40B4-BE49-F238E27FC236}">
                    <a16:creationId xmlns:a16="http://schemas.microsoft.com/office/drawing/2014/main" id="{F7D7A049-056F-394E-8340-65D732E1F9C4}"/>
                  </a:ext>
                </a:extLst>
              </p:cNvPr>
              <p:cNvSpPr/>
              <p:nvPr/>
            </p:nvSpPr>
            <p:spPr>
              <a:xfrm>
                <a:off x="0" y="4491604"/>
                <a:ext cx="1147127" cy="80633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Location</a:t>
                </a:r>
              </a:p>
            </p:txBody>
          </p:sp>
          <p:sp>
            <p:nvSpPr>
              <p:cNvPr id="60" name="Rectangle 59">
                <a:extLst>
                  <a:ext uri="{FF2B5EF4-FFF2-40B4-BE49-F238E27FC236}">
                    <a16:creationId xmlns:a16="http://schemas.microsoft.com/office/drawing/2014/main" id="{350CD0D2-DBAE-F043-ABC6-02829CA8E786}"/>
                  </a:ext>
                </a:extLst>
              </p:cNvPr>
              <p:cNvSpPr/>
              <p:nvPr/>
            </p:nvSpPr>
            <p:spPr>
              <a:xfrm>
                <a:off x="1147126" y="4491604"/>
                <a:ext cx="8609655" cy="806332"/>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61" name="Rectangle 60">
                <a:extLst>
                  <a:ext uri="{FF2B5EF4-FFF2-40B4-BE49-F238E27FC236}">
                    <a16:creationId xmlns:a16="http://schemas.microsoft.com/office/drawing/2014/main" id="{C942C56A-F513-7545-BA27-211643D496E2}"/>
                  </a:ext>
                </a:extLst>
              </p:cNvPr>
              <p:cNvSpPr/>
              <p:nvPr/>
            </p:nvSpPr>
            <p:spPr>
              <a:xfrm>
                <a:off x="1147124" y="4490338"/>
                <a:ext cx="2451456"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Private or Public Cloud</a:t>
                </a:r>
              </a:p>
              <a:p>
                <a:pPr>
                  <a:lnSpc>
                    <a:spcPct val="95000"/>
                  </a:lnSpc>
                </a:pPr>
                <a:r>
                  <a:rPr lang="en-US" sz="1000" dirty="0">
                    <a:solidFill>
                      <a:srgbClr val="000000"/>
                    </a:solidFill>
                  </a:rPr>
                  <a:t>AWS  |  Google</a:t>
                </a:r>
                <a:r>
                  <a:rPr lang="en-US" sz="1000" dirty="0">
                    <a:solidFill>
                      <a:schemeClr val="tx1"/>
                    </a:solidFill>
                  </a:rPr>
                  <a:t> </a:t>
                </a:r>
                <a:r>
                  <a:rPr lang="en-US" sz="1000" dirty="0">
                    <a:solidFill>
                      <a:srgbClr val="000000"/>
                    </a:solidFill>
                  </a:rPr>
                  <a:t>Cloud  |  Azure</a:t>
                </a:r>
                <a:endParaRPr lang="en-US" sz="1000" dirty="0">
                  <a:solidFill>
                    <a:srgbClr val="000000"/>
                  </a:solidFill>
                  <a:latin typeface="Arial" panose="020B0604020202020204" pitchFamily="34" charset="0"/>
                </a:endParaRPr>
              </a:p>
            </p:txBody>
          </p:sp>
          <p:sp>
            <p:nvSpPr>
              <p:cNvPr id="62" name="Rectangle 61">
                <a:extLst>
                  <a:ext uri="{FF2B5EF4-FFF2-40B4-BE49-F238E27FC236}">
                    <a16:creationId xmlns:a16="http://schemas.microsoft.com/office/drawing/2014/main" id="{AFFDE5D2-6832-FA42-8832-B98175BF4605}"/>
                  </a:ext>
                </a:extLst>
              </p:cNvPr>
              <p:cNvSpPr/>
              <p:nvPr/>
            </p:nvSpPr>
            <p:spPr>
              <a:xfrm>
                <a:off x="3598580"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SaaS</a:t>
                </a:r>
                <a:r>
                  <a:rPr lang="en-US" sz="1200" dirty="0">
                    <a:solidFill>
                      <a:schemeClr val="tx1"/>
                    </a:solidFill>
                  </a:rPr>
                  <a:t> Application</a:t>
                </a:r>
              </a:p>
              <a:p>
                <a:pPr>
                  <a:lnSpc>
                    <a:spcPct val="95000"/>
                  </a:lnSpc>
                </a:pPr>
                <a:r>
                  <a:rPr lang="en-US" sz="1000" dirty="0">
                    <a:solidFill>
                      <a:schemeClr val="tx1"/>
                    </a:solidFill>
                  </a:rPr>
                  <a:t>Office </a:t>
                </a:r>
                <a:r>
                  <a:rPr lang="en-US" sz="1000" dirty="0">
                    <a:solidFill>
                      <a:srgbClr val="000000"/>
                    </a:solidFill>
                  </a:rPr>
                  <a:t>365  |  Salesforce</a:t>
                </a:r>
                <a:endParaRPr lang="en-US" sz="1000" dirty="0">
                  <a:solidFill>
                    <a:srgbClr val="000000"/>
                  </a:solidFill>
                  <a:latin typeface="Arial" panose="020B0604020202020204" pitchFamily="34" charset="0"/>
                </a:endParaRPr>
              </a:p>
            </p:txBody>
          </p:sp>
          <p:sp>
            <p:nvSpPr>
              <p:cNvPr id="63" name="Rectangle 62">
                <a:extLst>
                  <a:ext uri="{FF2B5EF4-FFF2-40B4-BE49-F238E27FC236}">
                    <a16:creationId xmlns:a16="http://schemas.microsoft.com/office/drawing/2014/main" id="{2E48FEDA-3FB9-594A-B118-5743AC884757}"/>
                  </a:ext>
                </a:extLst>
              </p:cNvPr>
              <p:cNvSpPr/>
              <p:nvPr/>
            </p:nvSpPr>
            <p:spPr>
              <a:xfrm>
                <a:off x="6050033"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a:solidFill>
                      <a:schemeClr val="tx1"/>
                    </a:solidFill>
                  </a:rPr>
                  <a:t>On-Premises</a:t>
                </a:r>
              </a:p>
              <a:p>
                <a:pPr>
                  <a:lnSpc>
                    <a:spcPct val="95000"/>
                  </a:lnSpc>
                </a:pPr>
                <a:r>
                  <a:rPr lang="en-US" sz="1000">
                    <a:solidFill>
                      <a:schemeClr val="tx1"/>
                    </a:solidFill>
                  </a:rPr>
                  <a:t>Data </a:t>
                </a:r>
                <a:r>
                  <a:rPr lang="en-US" sz="1000">
                    <a:solidFill>
                      <a:srgbClr val="000000"/>
                    </a:solidFill>
                  </a:rPr>
                  <a:t>Center  |  Service</a:t>
                </a:r>
                <a:r>
                  <a:rPr lang="en-US" sz="1000">
                    <a:solidFill>
                      <a:schemeClr val="tx1"/>
                    </a:solidFill>
                  </a:rPr>
                  <a:t> Provider</a:t>
                </a:r>
              </a:p>
            </p:txBody>
          </p:sp>
        </p:grpSp>
        <p:grpSp>
          <p:nvGrpSpPr>
            <p:cNvPr id="40" name="Group 39">
              <a:extLst>
                <a:ext uri="{FF2B5EF4-FFF2-40B4-BE49-F238E27FC236}">
                  <a16:creationId xmlns:a16="http://schemas.microsoft.com/office/drawing/2014/main" id="{C1A442F2-E735-1C4D-88C8-D82AA85C5593}"/>
                </a:ext>
              </a:extLst>
            </p:cNvPr>
            <p:cNvGrpSpPr/>
            <p:nvPr/>
          </p:nvGrpSpPr>
          <p:grpSpPr>
            <a:xfrm>
              <a:off x="0" y="1262059"/>
              <a:ext cx="9756774" cy="708843"/>
              <a:chOff x="0" y="1262059"/>
              <a:chExt cx="9756774" cy="708843"/>
            </a:xfrm>
          </p:grpSpPr>
          <p:sp>
            <p:nvSpPr>
              <p:cNvPr id="56" name="Rectangle 55">
                <a:extLst>
                  <a:ext uri="{FF2B5EF4-FFF2-40B4-BE49-F238E27FC236}">
                    <a16:creationId xmlns:a16="http://schemas.microsoft.com/office/drawing/2014/main" id="{357FF1F5-ADE7-DA4D-B640-1803B616171E}"/>
                  </a:ext>
                </a:extLst>
              </p:cNvPr>
              <p:cNvSpPr/>
              <p:nvPr/>
            </p:nvSpPr>
            <p:spPr>
              <a:xfrm>
                <a:off x="0" y="1262059"/>
                <a:ext cx="1147126" cy="7017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Analytics</a:t>
                </a:r>
              </a:p>
            </p:txBody>
          </p:sp>
          <p:sp>
            <p:nvSpPr>
              <p:cNvPr id="57" name="Rectangle 56">
                <a:extLst>
                  <a:ext uri="{FF2B5EF4-FFF2-40B4-BE49-F238E27FC236}">
                    <a16:creationId xmlns:a16="http://schemas.microsoft.com/office/drawing/2014/main" id="{48C28862-ED23-AB4F-9878-6FA3C478C9FA}"/>
                  </a:ext>
                </a:extLst>
              </p:cNvPr>
              <p:cNvSpPr/>
              <p:nvPr/>
            </p:nvSpPr>
            <p:spPr>
              <a:xfrm>
                <a:off x="1147125" y="126205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58" name="Rectangle 57">
                <a:extLst>
                  <a:ext uri="{FF2B5EF4-FFF2-40B4-BE49-F238E27FC236}">
                    <a16:creationId xmlns:a16="http://schemas.microsoft.com/office/drawing/2014/main" id="{1FA1B7BE-20B7-8F4E-AB7B-674D5262FC29}"/>
                  </a:ext>
                </a:extLst>
              </p:cNvPr>
              <p:cNvSpPr/>
              <p:nvPr/>
            </p:nvSpPr>
            <p:spPr>
              <a:xfrm>
                <a:off x="1147125" y="1269196"/>
                <a:ext cx="1348236" cy="70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Insights</a:t>
                </a:r>
                <a:endParaRPr lang="en-US" sz="1200" dirty="0">
                  <a:solidFill>
                    <a:srgbClr val="000000"/>
                  </a:solidFill>
                  <a:latin typeface="Arial" panose="020B0604020202020204" pitchFamily="34" charset="0"/>
                </a:endParaRPr>
              </a:p>
            </p:txBody>
          </p:sp>
        </p:grpSp>
        <p:grpSp>
          <p:nvGrpSpPr>
            <p:cNvPr id="69" name="Group 68">
              <a:extLst>
                <a:ext uri="{FF2B5EF4-FFF2-40B4-BE49-F238E27FC236}">
                  <a16:creationId xmlns:a16="http://schemas.microsoft.com/office/drawing/2014/main" id="{5008C819-F5FE-9F42-B46C-AA2863BC62F8}"/>
                </a:ext>
              </a:extLst>
            </p:cNvPr>
            <p:cNvGrpSpPr/>
            <p:nvPr/>
          </p:nvGrpSpPr>
          <p:grpSpPr>
            <a:xfrm>
              <a:off x="1" y="2828754"/>
              <a:ext cx="9756774" cy="702131"/>
              <a:chOff x="1" y="2876409"/>
              <a:chExt cx="9756774" cy="702131"/>
            </a:xfrm>
          </p:grpSpPr>
          <p:sp>
            <p:nvSpPr>
              <p:cNvPr id="70" name="Rectangle 69">
                <a:extLst>
                  <a:ext uri="{FF2B5EF4-FFF2-40B4-BE49-F238E27FC236}">
                    <a16:creationId xmlns:a16="http://schemas.microsoft.com/office/drawing/2014/main" id="{EF73F30A-4BFD-2344-B9A9-CA1829C75B31}"/>
                  </a:ext>
                </a:extLst>
              </p:cNvPr>
              <p:cNvSpPr/>
              <p:nvPr/>
            </p:nvSpPr>
            <p:spPr>
              <a:xfrm>
                <a:off x="1" y="2876409"/>
                <a:ext cx="1147126" cy="701706"/>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Services</a:t>
                </a:r>
              </a:p>
            </p:txBody>
          </p:sp>
          <p:sp>
            <p:nvSpPr>
              <p:cNvPr id="71" name="Rectangle 70">
                <a:extLst>
                  <a:ext uri="{FF2B5EF4-FFF2-40B4-BE49-F238E27FC236}">
                    <a16:creationId xmlns:a16="http://schemas.microsoft.com/office/drawing/2014/main" id="{83DB08D4-D58A-5C45-BD17-EB0B6A946CF8}"/>
                  </a:ext>
                </a:extLst>
              </p:cNvPr>
              <p:cNvSpPr/>
              <p:nvPr/>
            </p:nvSpPr>
            <p:spPr>
              <a:xfrm>
                <a:off x="1147126" y="287640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72" name="Rectangle 71">
                <a:extLst>
                  <a:ext uri="{FF2B5EF4-FFF2-40B4-BE49-F238E27FC236}">
                    <a16:creationId xmlns:a16="http://schemas.microsoft.com/office/drawing/2014/main" id="{9F7D8FD6-E3FA-2F41-9354-D04F222705EE}"/>
                  </a:ext>
                </a:extLst>
              </p:cNvPr>
              <p:cNvSpPr/>
              <p:nvPr/>
            </p:nvSpPr>
            <p:spPr>
              <a:xfrm>
                <a:off x="1147124" y="2877670"/>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Sync </a:t>
                </a:r>
                <a:br>
                  <a:rPr lang="en-US" sz="1200" dirty="0">
                    <a:solidFill>
                      <a:schemeClr val="tx1"/>
                    </a:solidFill>
                  </a:rPr>
                </a:br>
                <a:r>
                  <a:rPr lang="en-US" sz="1200" dirty="0">
                    <a:solidFill>
                      <a:schemeClr val="tx1"/>
                    </a:solidFill>
                  </a:rPr>
                  <a:t>Service</a:t>
                </a:r>
              </a:p>
            </p:txBody>
          </p:sp>
          <p:sp>
            <p:nvSpPr>
              <p:cNvPr id="74" name="Rectangle 73">
                <a:extLst>
                  <a:ext uri="{FF2B5EF4-FFF2-40B4-BE49-F238E27FC236}">
                    <a16:creationId xmlns:a16="http://schemas.microsoft.com/office/drawing/2014/main" id="{DF676C13-9656-1A4D-A295-A59B05CCA03B}"/>
                  </a:ext>
                </a:extLst>
              </p:cNvPr>
              <p:cNvSpPr/>
              <p:nvPr/>
            </p:nvSpPr>
            <p:spPr>
              <a:xfrm>
                <a:off x="4050190" y="2877670"/>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Tiering</a:t>
                </a:r>
              </a:p>
            </p:txBody>
          </p:sp>
          <p:sp>
            <p:nvSpPr>
              <p:cNvPr id="75" name="Rectangle 74">
                <a:extLst>
                  <a:ext uri="{FF2B5EF4-FFF2-40B4-BE49-F238E27FC236}">
                    <a16:creationId xmlns:a16="http://schemas.microsoft.com/office/drawing/2014/main" id="{3329DD0D-2594-2E4B-A43D-08ABA4AF884E}"/>
                  </a:ext>
                </a:extLst>
              </p:cNvPr>
              <p:cNvSpPr/>
              <p:nvPr/>
            </p:nvSpPr>
            <p:spPr>
              <a:xfrm>
                <a:off x="5501723" y="2877670"/>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Secure</a:t>
                </a:r>
              </a:p>
            </p:txBody>
          </p:sp>
          <p:sp>
            <p:nvSpPr>
              <p:cNvPr id="76" name="Rectangle 75">
                <a:extLst>
                  <a:ext uri="{FF2B5EF4-FFF2-40B4-BE49-F238E27FC236}">
                    <a16:creationId xmlns:a16="http://schemas.microsoft.com/office/drawing/2014/main" id="{5D8F2233-C7B4-7749-9726-711E2ED3F706}"/>
                  </a:ext>
                </a:extLst>
              </p:cNvPr>
              <p:cNvSpPr/>
              <p:nvPr/>
            </p:nvSpPr>
            <p:spPr>
              <a:xfrm>
                <a:off x="6953256" y="2877670"/>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SaaS Backup</a:t>
                </a:r>
              </a:p>
            </p:txBody>
          </p:sp>
          <p:sp>
            <p:nvSpPr>
              <p:cNvPr id="77" name="Rectangle 76">
                <a:extLst>
                  <a:ext uri="{FF2B5EF4-FFF2-40B4-BE49-F238E27FC236}">
                    <a16:creationId xmlns:a16="http://schemas.microsoft.com/office/drawing/2014/main" id="{581D1EA7-6962-1844-BBC8-C6D65A92849F}"/>
                  </a:ext>
                </a:extLst>
              </p:cNvPr>
              <p:cNvSpPr/>
              <p:nvPr/>
            </p:nvSpPr>
            <p:spPr>
              <a:xfrm>
                <a:off x="8402123" y="2877670"/>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Backup Service</a:t>
                </a:r>
              </a:p>
            </p:txBody>
          </p:sp>
        </p:grpSp>
      </p:grpSp>
    </p:spTree>
    <p:extLst>
      <p:ext uri="{BB962C8B-B14F-4D97-AF65-F5344CB8AC3E}">
        <p14:creationId xmlns:p14="http://schemas.microsoft.com/office/powerpoint/2010/main" val="46096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37" fill="hold" nodeType="withEffect">
                                  <p:stCondLst>
                                    <p:cond delay="0"/>
                                  </p:stCondLst>
                                  <p:childTnLst>
                                    <p:animEffect transition="out" filter="barn(outVertical)">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400B0B-C517-CE44-8E1E-523E9A8A5BBC}"/>
              </a:ext>
            </a:extLst>
          </p:cNvPr>
          <p:cNvSpPr>
            <a:spLocks noGrp="1"/>
          </p:cNvSpPr>
          <p:nvPr>
            <p:ph type="sldNum" sz="quarter" idx="4"/>
          </p:nvPr>
        </p:nvSpPr>
        <p:spPr/>
        <p:txBody>
          <a:bodyPr/>
          <a:lstStyle/>
          <a:p>
            <a:fld id="{92978B7E-5EBE-134C-B481-E4E8CA36F800}" type="slidenum">
              <a:rPr lang="en-US" smtClean="0"/>
              <a:pPr/>
              <a:t>47</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OnCommand Cloud Manager</a:t>
            </a:r>
          </a:p>
        </p:txBody>
      </p:sp>
      <p:sp>
        <p:nvSpPr>
          <p:cNvPr id="5" name="Text Placeholder 4">
            <a:extLst>
              <a:ext uri="{FF2B5EF4-FFF2-40B4-BE49-F238E27FC236}">
                <a16:creationId xmlns:a16="http://schemas.microsoft.com/office/drawing/2014/main" id="{95319E24-2777-9D45-AF6E-93A7A5414C05}"/>
              </a:ext>
            </a:extLst>
          </p:cNvPr>
          <p:cNvSpPr>
            <a:spLocks noGrp="1"/>
          </p:cNvSpPr>
          <p:nvPr>
            <p:ph type="body" sz="quarter" idx="10"/>
          </p:nvPr>
        </p:nvSpPr>
        <p:spPr/>
        <p:txBody>
          <a:bodyPr/>
          <a:lstStyle/>
          <a:p>
            <a:endParaRPr lang="en-US"/>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590716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OnCommand Cloud Manager</a:t>
            </a:r>
          </a:p>
        </p:txBody>
      </p:sp>
      <p:sp>
        <p:nvSpPr>
          <p:cNvPr id="4" name="Content Placeholder 3"/>
          <p:cNvSpPr>
            <a:spLocks noGrp="1"/>
          </p:cNvSpPr>
          <p:nvPr>
            <p:ph sz="quarter" idx="14"/>
          </p:nvPr>
        </p:nvSpPr>
        <p:spPr>
          <a:xfrm>
            <a:off x="210495" y="1288916"/>
            <a:ext cx="3891802" cy="3867284"/>
          </a:xfrm>
        </p:spPr>
        <p:txBody>
          <a:bodyPr/>
          <a:lstStyle/>
          <a:p>
            <a:pPr lvl="0"/>
            <a:r>
              <a:rPr lang="en-US" sz="1800" dirty="0">
                <a:latin typeface="Arial" panose="020B0604020202020204" pitchFamily="34" charset="0"/>
                <a:cs typeface="Arial" panose="020B0604020202020204" pitchFamily="34" charset="0"/>
              </a:rPr>
              <a:t>Enjoy an intuitive </a:t>
            </a:r>
            <a:r>
              <a:rPr lang="en-US" sz="1800" dirty="0">
                <a:solidFill>
                  <a:srgbClr val="000000"/>
                </a:solidFill>
                <a:latin typeface="Arial" panose="020B0604020202020204" pitchFamily="34" charset="0"/>
                <a:cs typeface="Arial" panose="020B0604020202020204" pitchFamily="34" charset="0"/>
              </a:rPr>
              <a:t>UI</a:t>
            </a:r>
          </a:p>
          <a:p>
            <a:pPr lvl="0"/>
            <a:r>
              <a:rPr lang="en-US" sz="1800" dirty="0">
                <a:latin typeface="Arial" panose="020B0604020202020204" pitchFamily="34" charset="0"/>
                <a:cs typeface="Arial" panose="020B0604020202020204" pitchFamily="34" charset="0"/>
              </a:rPr>
              <a:t>Deploy </a:t>
            </a:r>
            <a:r>
              <a:rPr lang="en-US" sz="1800" dirty="0">
                <a:solidFill>
                  <a:srgbClr val="000000"/>
                </a:solidFill>
                <a:latin typeface="Arial" panose="020B0604020202020204" pitchFamily="34" charset="0"/>
                <a:cs typeface="Arial" panose="020B0604020202020204" pitchFamily="34" charset="0"/>
              </a:rPr>
              <a:t>Cloud Volumes ONTAP</a:t>
            </a:r>
            <a:r>
              <a:rPr lang="en-US" sz="1800" dirty="0">
                <a:latin typeface="Arial" panose="020B0604020202020204" pitchFamily="34" charset="0"/>
                <a:cs typeface="Arial" panose="020B0604020202020204" pitchFamily="34" charset="0"/>
              </a:rPr>
              <a:t> instances in minutes</a:t>
            </a:r>
          </a:p>
          <a:p>
            <a:r>
              <a:rPr lang="en-US" sz="1800" dirty="0">
                <a:latin typeface="Arial" panose="020B0604020202020204" pitchFamily="34" charset="0"/>
                <a:cs typeface="Arial" panose="020B0604020202020204" pitchFamily="34" charset="0"/>
              </a:rPr>
              <a:t>Manage your data replication from the data center to the cloud</a:t>
            </a:r>
          </a:p>
          <a:p>
            <a:pPr lvl="0"/>
            <a:r>
              <a:rPr lang="en-US" sz="1800" dirty="0">
                <a:latin typeface="Arial" panose="020B0604020202020204" pitchFamily="34" charset="0"/>
                <a:cs typeface="Arial" panose="020B0604020202020204" pitchFamily="34" charset="0"/>
              </a:rPr>
              <a:t>Experience data security choice through NetApp managed encryption</a:t>
            </a:r>
          </a:p>
          <a:p>
            <a:pPr lvl="0"/>
            <a:r>
              <a:rPr lang="en-US" sz="1800" dirty="0">
                <a:latin typeface="Arial" panose="020B0604020202020204" pitchFamily="34" charset="0"/>
                <a:cs typeface="Arial" panose="020B0604020202020204" pitchFamily="34" charset="0"/>
              </a:rPr>
              <a:t>Use hybrid environments that include </a:t>
            </a:r>
            <a:r>
              <a:rPr lang="en-US" sz="1800" dirty="0">
                <a:solidFill>
                  <a:srgbClr val="000000"/>
                </a:solidFill>
                <a:latin typeface="Arial" panose="020B0604020202020204" pitchFamily="34" charset="0"/>
                <a:cs typeface="Arial" panose="020B0604020202020204" pitchFamily="34" charset="0"/>
              </a:rPr>
              <a:t>Cloud Volumes ONTAP</a:t>
            </a:r>
            <a:r>
              <a:rPr lang="en-US" sz="1800" dirty="0">
                <a:latin typeface="Arial" panose="020B0604020202020204" pitchFamily="34" charset="0"/>
                <a:cs typeface="Arial" panose="020B0604020202020204" pitchFamily="34" charset="0"/>
              </a:rPr>
              <a:t> and physical ONTAP systems</a:t>
            </a:r>
          </a:p>
          <a:p>
            <a:endParaRPr lang="en-US" sz="1800" dirty="0">
              <a:latin typeface="Arial" panose="020B0604020202020204" pitchFamily="34" charset="0"/>
              <a:cs typeface="Arial" panose="020B0604020202020204" pitchFamily="34" charset="0"/>
            </a:endParaRPr>
          </a:p>
        </p:txBody>
      </p:sp>
      <p:sp>
        <p:nvSpPr>
          <p:cNvPr id="2" name="Text Placeholder 1"/>
          <p:cNvSpPr>
            <a:spLocks noGrp="1"/>
          </p:cNvSpPr>
          <p:nvPr>
            <p:ph type="body" idx="10"/>
          </p:nvPr>
        </p:nvSpPr>
        <p:spPr/>
        <p:txBody>
          <a:bodyPr/>
          <a:lstStyle/>
          <a:p>
            <a:r>
              <a:rPr lang="en-US" dirty="0"/>
              <a:t>Simple deployment and management suite for </a:t>
            </a:r>
            <a:r>
              <a:rPr lang="en-US" dirty="0">
                <a:solidFill>
                  <a:srgbClr val="0067C5"/>
                </a:solidFill>
              </a:rPr>
              <a:t>Cloud Volumes ONTAP</a:t>
            </a:r>
            <a:endParaRPr lang="en-US" dirty="0">
              <a:solidFill>
                <a:srgbClr val="0067C5"/>
              </a:solidFill>
              <a:latin typeface="Arial" panose="020B0604020202020204" pitchFamily="34" charset="0"/>
            </a:endParaRPr>
          </a:p>
        </p:txBody>
      </p:sp>
      <p:sp>
        <p:nvSpPr>
          <p:cNvPr id="5" name="Slide Number Placeholder 4">
            <a:extLst>
              <a:ext uri="{FF2B5EF4-FFF2-40B4-BE49-F238E27FC236}">
                <a16:creationId xmlns:a16="http://schemas.microsoft.com/office/drawing/2014/main" id="{6923B34C-6544-4340-BFAD-ED88E883F79D}"/>
              </a:ext>
            </a:extLst>
          </p:cNvPr>
          <p:cNvSpPr>
            <a:spLocks noGrp="1"/>
          </p:cNvSpPr>
          <p:nvPr>
            <p:ph type="sldNum" sz="quarter" idx="4"/>
          </p:nvPr>
        </p:nvSpPr>
        <p:spPr/>
        <p:txBody>
          <a:bodyPr/>
          <a:lstStyle/>
          <a:p>
            <a:fld id="{3EBDB5A4-EEE9-4294-9E8D-ED796B5637C2}" type="slidenum">
              <a:rPr lang="en-US" smtClean="0"/>
              <a:t>48</a:t>
            </a:fld>
            <a:endParaRPr lang="en-US" dirty="0"/>
          </a:p>
        </p:txBody>
      </p:sp>
      <p:sp>
        <p:nvSpPr>
          <p:cNvPr id="6" name="Text Placeholder 5">
            <a:extLst>
              <a:ext uri="{FF2B5EF4-FFF2-40B4-BE49-F238E27FC236}">
                <a16:creationId xmlns:a16="http://schemas.microsoft.com/office/drawing/2014/main" id="{67CA9722-FD02-6648-BFDF-6B9AC302C5EC}"/>
              </a:ext>
            </a:extLst>
          </p:cNvPr>
          <p:cNvSpPr>
            <a:spLocks noGrp="1"/>
          </p:cNvSpPr>
          <p:nvPr>
            <p:ph type="body" sz="quarter" idx="16"/>
          </p:nvPr>
        </p:nvSpPr>
        <p:spPr/>
        <p:txBody>
          <a:bodyPr/>
          <a:lstStyle/>
          <a:p>
            <a:endParaRPr lang="en-US"/>
          </a:p>
        </p:txBody>
      </p:sp>
      <p:sp>
        <p:nvSpPr>
          <p:cNvPr id="18" name="Footer Placeholder 3"/>
          <p:cNvSpPr>
            <a:spLocks noGrp="1"/>
          </p:cNvSpPr>
          <p:nvPr>
            <p:ph type="ftr" sz="quarter" idx="3"/>
          </p:nvPr>
        </p:nvSpPr>
        <p:spPr/>
        <p:txBody>
          <a:bodyPr/>
          <a:lstStyle/>
          <a:p>
            <a:r>
              <a:rPr lang="en-US"/>
              <a:t>© 2019 NetApp, Inc. All rights reserved. </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2296" y="2971701"/>
            <a:ext cx="5341675" cy="2115818"/>
          </a:xfrm>
          <a:prstGeom prst="rect">
            <a:avLst/>
          </a:prstGeom>
          <a:ln w="3175">
            <a:solidFill>
              <a:schemeClr val="accent1"/>
            </a:solidFill>
          </a:ln>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102296" y="1386753"/>
            <a:ext cx="2549195" cy="1512394"/>
          </a:xfrm>
          <a:prstGeom prst="rect">
            <a:avLst/>
          </a:prstGeom>
          <a:ln w="3175">
            <a:solidFill>
              <a:schemeClr val="accent1"/>
            </a:solidFill>
          </a:ln>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752697" y="1387216"/>
            <a:ext cx="2661405" cy="1545555"/>
          </a:xfrm>
          <a:prstGeom prst="rect">
            <a:avLst/>
          </a:prstGeom>
          <a:ln w="3175">
            <a:solidFill>
              <a:schemeClr val="accent1"/>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89543" y="567374"/>
            <a:ext cx="559343" cy="559343"/>
          </a:xfrm>
          <a:prstGeom prst="rect">
            <a:avLst/>
          </a:prstGeom>
        </p:spPr>
      </p:pic>
    </p:spTree>
    <p:extLst>
      <p:ext uri="{BB962C8B-B14F-4D97-AF65-F5344CB8AC3E}">
        <p14:creationId xmlns:p14="http://schemas.microsoft.com/office/powerpoint/2010/main" val="1296078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6F25-0DDF-499D-9A58-31242C8E49D5}"/>
              </a:ext>
            </a:extLst>
          </p:cNvPr>
          <p:cNvSpPr>
            <a:spLocks noGrp="1"/>
          </p:cNvSpPr>
          <p:nvPr>
            <p:ph type="title"/>
          </p:nvPr>
        </p:nvSpPr>
        <p:spPr/>
        <p:txBody>
          <a:bodyPr/>
          <a:lstStyle/>
          <a:p>
            <a:r>
              <a:rPr lang="en-US" dirty="0"/>
              <a:t>OnCommand Suite of Tools</a:t>
            </a:r>
          </a:p>
        </p:txBody>
      </p:sp>
      <p:sp>
        <p:nvSpPr>
          <p:cNvPr id="7" name="Content Placeholder 6">
            <a:extLst>
              <a:ext uri="{FF2B5EF4-FFF2-40B4-BE49-F238E27FC236}">
                <a16:creationId xmlns:a16="http://schemas.microsoft.com/office/drawing/2014/main" id="{3F98E68E-7FCB-4CF6-8144-0D3AB5DD303A}"/>
              </a:ext>
            </a:extLst>
          </p:cNvPr>
          <p:cNvSpPr>
            <a:spLocks noGrp="1"/>
          </p:cNvSpPr>
          <p:nvPr>
            <p:ph sz="quarter" idx="14"/>
          </p:nvPr>
        </p:nvSpPr>
        <p:spPr/>
        <p:txBody>
          <a:bodyPr anchor="ctr"/>
          <a:lstStyle/>
          <a:p>
            <a:r>
              <a:rPr lang="en-US" dirty="0">
                <a:solidFill>
                  <a:srgbClr val="000000"/>
                </a:solidFill>
              </a:rPr>
              <a:t>System Manager</a:t>
            </a:r>
            <a:endParaRPr lang="en-US" dirty="0">
              <a:solidFill>
                <a:srgbClr val="000000"/>
              </a:solidFill>
              <a:latin typeface="Arial" panose="020B0604020202020204" pitchFamily="34" charset="0"/>
            </a:endParaRPr>
          </a:p>
          <a:p>
            <a:r>
              <a:rPr lang="en-US" dirty="0">
                <a:solidFill>
                  <a:srgbClr val="000000"/>
                </a:solidFill>
              </a:rPr>
              <a:t>Unified Manager</a:t>
            </a:r>
            <a:endParaRPr lang="en-US" dirty="0">
              <a:solidFill>
                <a:srgbClr val="000000"/>
              </a:solidFill>
              <a:latin typeface="Arial" panose="020B0604020202020204" pitchFamily="34" charset="0"/>
            </a:endParaRPr>
          </a:p>
          <a:p>
            <a:r>
              <a:rPr lang="en-US" dirty="0">
                <a:solidFill>
                  <a:srgbClr val="000000"/>
                </a:solidFill>
              </a:rPr>
              <a:t>Workflow Automation</a:t>
            </a:r>
            <a:endParaRPr lang="en-US" dirty="0">
              <a:solidFill>
                <a:srgbClr val="000000"/>
              </a:solidFill>
              <a:latin typeface="Arial" panose="020B0604020202020204" pitchFamily="34" charset="0"/>
            </a:endParaRPr>
          </a:p>
          <a:p>
            <a:r>
              <a:rPr lang="en-US" dirty="0"/>
              <a:t>API Services</a:t>
            </a:r>
          </a:p>
          <a:p>
            <a:r>
              <a:rPr lang="en-US" dirty="0">
                <a:solidFill>
                  <a:srgbClr val="000000"/>
                </a:solidFill>
              </a:rPr>
              <a:t>Insight</a:t>
            </a:r>
            <a:endParaRPr lang="en-US" dirty="0">
              <a:solidFill>
                <a:srgbClr val="000000"/>
              </a:solidFill>
              <a:latin typeface="Arial" panose="020B0604020202020204" pitchFamily="34" charset="0"/>
            </a:endParaRPr>
          </a:p>
        </p:txBody>
      </p:sp>
      <p:sp>
        <p:nvSpPr>
          <p:cNvPr id="3" name="Text Placeholder 2">
            <a:extLst>
              <a:ext uri="{FF2B5EF4-FFF2-40B4-BE49-F238E27FC236}">
                <a16:creationId xmlns:a16="http://schemas.microsoft.com/office/drawing/2014/main" id="{FC93EC64-AC99-45D8-A6CE-74B4D9B71F1B}"/>
              </a:ext>
            </a:extLst>
          </p:cNvPr>
          <p:cNvSpPr>
            <a:spLocks noGrp="1"/>
          </p:cNvSpPr>
          <p:nvPr>
            <p:ph type="body" idx="10"/>
          </p:nvPr>
        </p:nvSpPr>
        <p:spPr/>
        <p:txBody>
          <a:bodyPr/>
          <a:lstStyle/>
          <a:p>
            <a:r>
              <a:rPr lang="en-US" dirty="0"/>
              <a:t>Simple deployment and management suite for ONTAP software in private data centers</a:t>
            </a:r>
          </a:p>
          <a:p>
            <a:endParaRPr lang="en-US" dirty="0"/>
          </a:p>
        </p:txBody>
      </p:sp>
      <p:sp>
        <p:nvSpPr>
          <p:cNvPr id="5" name="Slide Number Placeholder 4">
            <a:extLst>
              <a:ext uri="{FF2B5EF4-FFF2-40B4-BE49-F238E27FC236}">
                <a16:creationId xmlns:a16="http://schemas.microsoft.com/office/drawing/2014/main" id="{FE2896D6-128E-104F-9649-7D5DB449313F}"/>
              </a:ext>
            </a:extLst>
          </p:cNvPr>
          <p:cNvSpPr>
            <a:spLocks noGrp="1"/>
          </p:cNvSpPr>
          <p:nvPr>
            <p:ph type="sldNum" sz="quarter" idx="4"/>
          </p:nvPr>
        </p:nvSpPr>
        <p:spPr/>
        <p:txBody>
          <a:bodyPr/>
          <a:lstStyle/>
          <a:p>
            <a:fld id="{92978B7E-5EBE-134C-B481-E4E8CA36F800}" type="slidenum">
              <a:rPr lang="en-US" smtClean="0"/>
              <a:pPr/>
              <a:t>49</a:t>
            </a:fld>
            <a:endParaRPr lang="en-US" dirty="0"/>
          </a:p>
        </p:txBody>
      </p:sp>
      <p:sp>
        <p:nvSpPr>
          <p:cNvPr id="9" name="Text Placeholder 8">
            <a:extLst>
              <a:ext uri="{FF2B5EF4-FFF2-40B4-BE49-F238E27FC236}">
                <a16:creationId xmlns:a16="http://schemas.microsoft.com/office/drawing/2014/main" id="{210C4E51-D00A-9944-8612-6AC6EA2B7414}"/>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541E06BC-5753-4E29-8095-A0E7F27CB9A3}"/>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1946539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B0E6-247F-4D59-A530-B41EAF63A4D0}"/>
              </a:ext>
            </a:extLst>
          </p:cNvPr>
          <p:cNvSpPr>
            <a:spLocks noGrp="1"/>
          </p:cNvSpPr>
          <p:nvPr>
            <p:ph type="title"/>
          </p:nvPr>
        </p:nvSpPr>
        <p:spPr/>
        <p:txBody>
          <a:bodyPr/>
          <a:lstStyle/>
          <a:p>
            <a:r>
              <a:rPr lang="en-US" dirty="0"/>
              <a:t>How Does the </a:t>
            </a:r>
            <a:r>
              <a:rPr lang="en-US" dirty="0">
                <a:solidFill>
                  <a:srgbClr val="0067C5"/>
                </a:solidFill>
              </a:rPr>
              <a:t>Data Fabric</a:t>
            </a:r>
            <a:r>
              <a:rPr lang="en-US" dirty="0"/>
              <a:t> Powered by NetApp Work?</a:t>
            </a:r>
          </a:p>
        </p:txBody>
      </p:sp>
      <p:sp>
        <p:nvSpPr>
          <p:cNvPr id="118" name="Text Placeholder 117">
            <a:extLst>
              <a:ext uri="{FF2B5EF4-FFF2-40B4-BE49-F238E27FC236}">
                <a16:creationId xmlns:a16="http://schemas.microsoft.com/office/drawing/2014/main" id="{759263C0-A6F6-EA4C-B625-9124FD53910A}"/>
              </a:ext>
            </a:extLst>
          </p:cNvPr>
          <p:cNvSpPr>
            <a:spLocks noGrp="1"/>
          </p:cNvSpPr>
          <p:nvPr>
            <p:ph type="body" idx="10"/>
          </p:nvPr>
        </p:nvSpPr>
        <p:spPr/>
        <p:txBody>
          <a:bodyPr/>
          <a:lstStyle/>
          <a:p>
            <a:endParaRPr lang="en-US"/>
          </a:p>
        </p:txBody>
      </p:sp>
      <p:sp>
        <p:nvSpPr>
          <p:cNvPr id="3" name="Slide Number Placeholder 2">
            <a:extLst>
              <a:ext uri="{FF2B5EF4-FFF2-40B4-BE49-F238E27FC236}">
                <a16:creationId xmlns:a16="http://schemas.microsoft.com/office/drawing/2014/main" id="{3F65B525-9177-5448-AFB8-AEE6D6A00810}"/>
              </a:ext>
            </a:extLst>
          </p:cNvPr>
          <p:cNvSpPr>
            <a:spLocks noGrp="1"/>
          </p:cNvSpPr>
          <p:nvPr>
            <p:ph type="sldNum" sz="quarter" idx="4"/>
          </p:nvPr>
        </p:nvSpPr>
        <p:spPr/>
        <p:txBody>
          <a:bodyPr/>
          <a:lstStyle/>
          <a:p>
            <a:fld id="{92978B7E-5EBE-134C-B481-E4E8CA36F800}" type="slidenum">
              <a:rPr lang="en-US" smtClean="0"/>
              <a:pPr/>
              <a:t>5</a:t>
            </a:fld>
            <a:endParaRPr lang="en-US" dirty="0"/>
          </a:p>
        </p:txBody>
      </p:sp>
      <p:sp>
        <p:nvSpPr>
          <p:cNvPr id="120" name="Text Placeholder 119">
            <a:extLst>
              <a:ext uri="{FF2B5EF4-FFF2-40B4-BE49-F238E27FC236}">
                <a16:creationId xmlns:a16="http://schemas.microsoft.com/office/drawing/2014/main" id="{6030BAE0-B7A0-5C4A-AC7F-C68029117BC8}"/>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AABA6E4B-DFA1-4293-A8EB-8349B152669D}"/>
              </a:ext>
            </a:extLst>
          </p:cNvPr>
          <p:cNvSpPr>
            <a:spLocks noGrp="1"/>
          </p:cNvSpPr>
          <p:nvPr>
            <p:ph type="ftr" sz="quarter" idx="3"/>
          </p:nvPr>
        </p:nvSpPr>
        <p:spPr/>
        <p:txBody>
          <a:bodyPr/>
          <a:lstStyle/>
          <a:p>
            <a:r>
              <a:rPr lang="en-US"/>
              <a:t>© 2019 NetApp, Inc. All rights reserved. </a:t>
            </a:r>
            <a:endParaRPr lang="en-US" dirty="0"/>
          </a:p>
        </p:txBody>
      </p:sp>
      <p:grpSp>
        <p:nvGrpSpPr>
          <p:cNvPr id="115" name="Group 114">
            <a:extLst>
              <a:ext uri="{FF2B5EF4-FFF2-40B4-BE49-F238E27FC236}">
                <a16:creationId xmlns:a16="http://schemas.microsoft.com/office/drawing/2014/main" id="{F67265AC-F91D-7A47-9FD6-4B0BFDD34115}"/>
              </a:ext>
            </a:extLst>
          </p:cNvPr>
          <p:cNvGrpSpPr/>
          <p:nvPr/>
        </p:nvGrpSpPr>
        <p:grpSpPr>
          <a:xfrm>
            <a:off x="3989876" y="1737331"/>
            <a:ext cx="1701657" cy="1531817"/>
            <a:chOff x="3989876" y="1737331"/>
            <a:chExt cx="1701657" cy="1531817"/>
          </a:xfrm>
        </p:grpSpPr>
        <p:sp>
          <p:nvSpPr>
            <p:cNvPr id="47" name="Text Placeholder 8">
              <a:extLst>
                <a:ext uri="{FF2B5EF4-FFF2-40B4-BE49-F238E27FC236}">
                  <a16:creationId xmlns:a16="http://schemas.microsoft.com/office/drawing/2014/main" id="{8C6C065D-00CF-4F50-912C-7CF6475076E1}"/>
                </a:ext>
              </a:extLst>
            </p:cNvPr>
            <p:cNvSpPr txBox="1">
              <a:spLocks/>
            </p:cNvSpPr>
            <p:nvPr/>
          </p:nvSpPr>
          <p:spPr bwMode="gray">
            <a:xfrm>
              <a:off x="4015810" y="1737331"/>
              <a:ext cx="1673790" cy="1531817"/>
            </a:xfrm>
            <a:prstGeom prst="rect">
              <a:avLst/>
            </a:prstGeom>
            <a:noFill/>
            <a:ln>
              <a:noFill/>
            </a:ln>
            <a:effectLst>
              <a:softEdge rad="1016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0" rIns="73244" bIns="0" numCol="1" anchor="t" anchorCtr="0" compatLnSpc="1">
              <a:prstTxWarp prst="textNoShape">
                <a:avLst/>
              </a:prstTxWarp>
              <a:noAutofit/>
            </a:bodyPr>
            <a:lstStyle>
              <a:lvl1pPr marL="0" indent="0" algn="l" defTabSz="731838" rtl="0" eaLnBrk="0" fontAlgn="base" hangingPunct="0">
                <a:lnSpc>
                  <a:spcPct val="100000"/>
                </a:lnSpc>
                <a:spcBef>
                  <a:spcPts val="0"/>
                </a:spcBef>
                <a:spcAft>
                  <a:spcPts val="0"/>
                </a:spcAft>
                <a:buClr>
                  <a:schemeClr val="tx2"/>
                </a:buClr>
                <a:buFont typeface="Wingdings" charset="0"/>
                <a:buNone/>
                <a:defRPr sz="1400" b="0" kern="1200">
                  <a:solidFill>
                    <a:schemeClr val="accent1"/>
                  </a:solidFill>
                  <a:latin typeface="+mn-lt"/>
                  <a:ea typeface="ＭＳ Ｐゴシック" charset="0"/>
                  <a:cs typeface="ＭＳ Ｐゴシック" charset="0"/>
                </a:defRPr>
              </a:lvl1pPr>
              <a:lvl2pPr marL="366224" indent="0" algn="l" defTabSz="731838" rtl="0" eaLnBrk="0" fontAlgn="base" hangingPunct="0">
                <a:lnSpc>
                  <a:spcPct val="100000"/>
                </a:lnSpc>
                <a:spcBef>
                  <a:spcPts val="0"/>
                </a:spcBef>
                <a:spcAft>
                  <a:spcPts val="200"/>
                </a:spcAft>
                <a:buClr>
                  <a:schemeClr val="bg2"/>
                </a:buClr>
                <a:buFont typeface="Wingdings" charset="0"/>
                <a:buNone/>
                <a:defRPr sz="1600" b="1" kern="1200">
                  <a:solidFill>
                    <a:schemeClr val="tx1"/>
                  </a:solidFill>
                  <a:latin typeface="+mn-lt"/>
                  <a:ea typeface="ＭＳ Ｐゴシック" charset="0"/>
                  <a:cs typeface="+mn-cs"/>
                </a:defRPr>
              </a:lvl2pPr>
              <a:lvl3pPr marL="732447" indent="0" algn="l" defTabSz="731838" rtl="0" eaLnBrk="0" fontAlgn="base" hangingPunct="0">
                <a:lnSpc>
                  <a:spcPct val="100000"/>
                </a:lnSpc>
                <a:spcBef>
                  <a:spcPts val="0"/>
                </a:spcBef>
                <a:spcAft>
                  <a:spcPts val="200"/>
                </a:spcAft>
                <a:buClr>
                  <a:schemeClr val="bg2"/>
                </a:buClr>
                <a:buFont typeface="Wingdings" charset="0"/>
                <a:buNone/>
                <a:defRPr sz="1500" b="1" kern="1200">
                  <a:solidFill>
                    <a:schemeClr val="tx1"/>
                  </a:solidFill>
                  <a:latin typeface="+mn-lt"/>
                  <a:ea typeface="ＭＳ Ｐゴシック" charset="0"/>
                  <a:cs typeface="+mn-cs"/>
                </a:defRPr>
              </a:lvl3pPr>
              <a:lvl4pPr marL="1098669" indent="0" algn="l" defTabSz="731838" rtl="0" eaLnBrk="0" fontAlgn="base" hangingPunct="0">
                <a:lnSpc>
                  <a:spcPct val="100000"/>
                </a:lnSpc>
                <a:spcBef>
                  <a:spcPts val="0"/>
                </a:spcBef>
                <a:spcAft>
                  <a:spcPts val="200"/>
                </a:spcAft>
                <a:buClr>
                  <a:schemeClr val="bg2"/>
                </a:buClr>
                <a:buFont typeface="Wingdings" charset="0"/>
                <a:buNone/>
                <a:defRPr sz="1300" b="1" kern="1200">
                  <a:solidFill>
                    <a:schemeClr val="tx1"/>
                  </a:solidFill>
                  <a:latin typeface="+mn-lt"/>
                  <a:ea typeface="ＭＳ Ｐゴシック" charset="0"/>
                  <a:cs typeface="+mn-cs"/>
                </a:defRPr>
              </a:lvl4pPr>
              <a:lvl5pPr marL="1464893" indent="0" algn="l" defTabSz="731838" rtl="0" eaLnBrk="0" fontAlgn="base" hangingPunct="0">
                <a:lnSpc>
                  <a:spcPct val="100000"/>
                </a:lnSpc>
                <a:spcBef>
                  <a:spcPts val="0"/>
                </a:spcBef>
                <a:spcAft>
                  <a:spcPts val="200"/>
                </a:spcAft>
                <a:buClr>
                  <a:schemeClr val="bg2"/>
                </a:buClr>
                <a:buFont typeface="Wingdings" charset="0"/>
                <a:buNone/>
                <a:defRPr lang="en-US" sz="1300" b="1" kern="1200">
                  <a:solidFill>
                    <a:schemeClr val="tx1"/>
                  </a:solidFill>
                  <a:latin typeface="+mn-lt"/>
                  <a:ea typeface="ＭＳ Ｐゴシック" charset="0"/>
                  <a:cs typeface="+mn-cs"/>
                </a:defRPr>
              </a:lvl5pPr>
              <a:lvl6pPr marL="1831117" indent="0" algn="l" defTabSz="732447" rtl="0" eaLnBrk="1" latinLnBrk="0" hangingPunct="1">
                <a:spcBef>
                  <a:spcPct val="20000"/>
                </a:spcBef>
                <a:buFont typeface="Arial" panose="020B0604020202020204" pitchFamily="34" charset="0"/>
                <a:buNone/>
                <a:defRPr sz="1300" b="1" kern="1200">
                  <a:solidFill>
                    <a:schemeClr val="tx1"/>
                  </a:solidFill>
                  <a:latin typeface="+mn-lt"/>
                  <a:ea typeface="+mn-ea"/>
                  <a:cs typeface="+mn-cs"/>
                </a:defRPr>
              </a:lvl6pPr>
              <a:lvl7pPr marL="2197340" indent="0" algn="l" defTabSz="732447" rtl="0" eaLnBrk="1" latinLnBrk="0" hangingPunct="1">
                <a:spcBef>
                  <a:spcPct val="20000"/>
                </a:spcBef>
                <a:buFont typeface="Arial" panose="020B0604020202020204" pitchFamily="34" charset="0"/>
                <a:buNone/>
                <a:defRPr sz="1300" b="1" kern="1200">
                  <a:solidFill>
                    <a:schemeClr val="tx1"/>
                  </a:solidFill>
                  <a:latin typeface="+mn-lt"/>
                  <a:ea typeface="+mn-ea"/>
                  <a:cs typeface="+mn-cs"/>
                </a:defRPr>
              </a:lvl7pPr>
              <a:lvl8pPr marL="2563563" indent="0" algn="l" defTabSz="732447" rtl="0" eaLnBrk="1" latinLnBrk="0" hangingPunct="1">
                <a:spcBef>
                  <a:spcPct val="20000"/>
                </a:spcBef>
                <a:buFont typeface="Arial" panose="020B0604020202020204" pitchFamily="34" charset="0"/>
                <a:buNone/>
                <a:defRPr sz="1300" b="1" kern="1200">
                  <a:solidFill>
                    <a:schemeClr val="tx1"/>
                  </a:solidFill>
                  <a:latin typeface="+mn-lt"/>
                  <a:ea typeface="+mn-ea"/>
                  <a:cs typeface="+mn-cs"/>
                </a:defRPr>
              </a:lvl8pPr>
              <a:lvl9pPr marL="2929787" indent="0" algn="l" defTabSz="732447" rtl="0" eaLnBrk="1" latinLnBrk="0" hangingPunct="1">
                <a:spcBef>
                  <a:spcPct val="20000"/>
                </a:spcBef>
                <a:buFont typeface="Arial" panose="020B0604020202020204" pitchFamily="34" charset="0"/>
                <a:buNone/>
                <a:defRPr sz="1300" b="1" kern="1200">
                  <a:solidFill>
                    <a:schemeClr val="tx1"/>
                  </a:solidFill>
                  <a:latin typeface="+mn-lt"/>
                  <a:ea typeface="+mn-ea"/>
                  <a:cs typeface="+mn-cs"/>
                </a:defRPr>
              </a:lvl9pPr>
            </a:lstStyle>
            <a:p>
              <a:pPr algn="ctr"/>
              <a:r>
                <a:rPr lang="en-US" sz="2000" dirty="0">
                  <a:solidFill>
                    <a:schemeClr val="tx1"/>
                  </a:solidFill>
                </a:rPr>
                <a:t>Creates</a:t>
              </a:r>
            </a:p>
            <a:p>
              <a:pPr algn="ctr"/>
              <a:endParaRPr lang="en-US" sz="1800" dirty="0">
                <a:solidFill>
                  <a:schemeClr val="tx1"/>
                </a:solidFill>
              </a:endParaRPr>
            </a:p>
            <a:p>
              <a:pPr algn="ctr"/>
              <a:r>
                <a:rPr lang="en-US" sz="2000" dirty="0"/>
                <a:t>Freedom</a:t>
              </a:r>
            </a:p>
            <a:p>
              <a:pPr algn="ctr"/>
              <a:r>
                <a:rPr lang="en-US" sz="2000" dirty="0"/>
                <a:t>Mobility</a:t>
              </a:r>
            </a:p>
            <a:p>
              <a:pPr algn="ctr"/>
              <a:r>
                <a:rPr lang="en-US" sz="2000" dirty="0"/>
                <a:t>Speed</a:t>
              </a:r>
            </a:p>
          </p:txBody>
        </p:sp>
        <p:cxnSp>
          <p:nvCxnSpPr>
            <p:cNvPr id="48" name="Straight Arrow Connector 47">
              <a:extLst>
                <a:ext uri="{FF2B5EF4-FFF2-40B4-BE49-F238E27FC236}">
                  <a16:creationId xmlns:a16="http://schemas.microsoft.com/office/drawing/2014/main" id="{488613FA-DE69-425A-8EAD-AEE296A37259}"/>
                </a:ext>
              </a:extLst>
            </p:cNvPr>
            <p:cNvCxnSpPr>
              <a:cxnSpLocks/>
              <a:endCxn id="74" idx="3"/>
            </p:cNvCxnSpPr>
            <p:nvPr/>
          </p:nvCxnSpPr>
          <p:spPr>
            <a:xfrm>
              <a:off x="3989876" y="2176490"/>
              <a:ext cx="1701657" cy="0"/>
            </a:xfrm>
            <a:prstGeom prst="straightConnector1">
              <a:avLst/>
            </a:prstGeom>
            <a:ln w="63500" cmpd="sng">
              <a:gradFill flip="none" rotWithShape="1">
                <a:gsLst>
                  <a:gs pos="50000">
                    <a:srgbClr val="000000">
                      <a:alpha val="70000"/>
                    </a:srgbClr>
                  </a:gs>
                  <a:gs pos="0">
                    <a:schemeClr val="tx1"/>
                  </a:gs>
                  <a:gs pos="100000">
                    <a:schemeClr val="tx1">
                      <a:alpha val="0"/>
                    </a:schemeClr>
                  </a:gs>
                </a:gsLst>
                <a:lin ang="10800000" scaled="1"/>
                <a:tileRect/>
              </a:gradFill>
              <a:tailEnd type="triangle" w="lg" len="lg"/>
            </a:ln>
          </p:spPr>
          <p:style>
            <a:lnRef idx="2">
              <a:schemeClr val="accent1"/>
            </a:lnRef>
            <a:fillRef idx="0">
              <a:schemeClr val="accent1"/>
            </a:fillRef>
            <a:effectRef idx="1">
              <a:schemeClr val="accent1"/>
            </a:effectRef>
            <a:fontRef idx="minor">
              <a:schemeClr val="tx1"/>
            </a:fontRef>
          </p:style>
        </p:cxnSp>
      </p:grpSp>
      <p:grpSp>
        <p:nvGrpSpPr>
          <p:cNvPr id="117" name="Group 116">
            <a:extLst>
              <a:ext uri="{FF2B5EF4-FFF2-40B4-BE49-F238E27FC236}">
                <a16:creationId xmlns:a16="http://schemas.microsoft.com/office/drawing/2014/main" id="{7171FE80-1346-EF4F-B818-6C988C8106CB}"/>
              </a:ext>
            </a:extLst>
          </p:cNvPr>
          <p:cNvGrpSpPr/>
          <p:nvPr/>
        </p:nvGrpSpPr>
        <p:grpSpPr>
          <a:xfrm>
            <a:off x="20618" y="4491393"/>
            <a:ext cx="9715539" cy="400110"/>
            <a:chOff x="-212945" y="4491393"/>
            <a:chExt cx="9715539" cy="400110"/>
          </a:xfrm>
        </p:grpSpPr>
        <p:sp>
          <p:nvSpPr>
            <p:cNvPr id="57" name="Rectangle 56">
              <a:extLst>
                <a:ext uri="{FF2B5EF4-FFF2-40B4-BE49-F238E27FC236}">
                  <a16:creationId xmlns:a16="http://schemas.microsoft.com/office/drawing/2014/main" id="{3BE07F73-0AA4-4D5D-A8F2-D392A0180396}"/>
                </a:ext>
              </a:extLst>
            </p:cNvPr>
            <p:cNvSpPr/>
            <p:nvPr/>
          </p:nvSpPr>
          <p:spPr>
            <a:xfrm>
              <a:off x="-212945" y="4491393"/>
              <a:ext cx="9715539" cy="400110"/>
            </a:xfrm>
            <a:prstGeom prst="rect">
              <a:avLst/>
            </a:prstGeom>
          </p:spPr>
          <p:txBody>
            <a:bodyPr wrap="square">
              <a:spAutoFit/>
            </a:bodyPr>
            <a:lstStyle/>
            <a:p>
              <a:pPr algn="ctr">
                <a:buClr>
                  <a:srgbClr val="ED7D31"/>
                </a:buClr>
                <a:buFont typeface="Wingdings" pitchFamily="2" charset="2"/>
                <a:buNone/>
              </a:pPr>
              <a:r>
                <a:rPr lang="en-US" sz="2000" dirty="0">
                  <a:solidFill>
                    <a:srgbClr val="0067C5"/>
                  </a:solidFill>
                  <a:latin typeface="+mj-lt"/>
                </a:rPr>
                <a:t>Realize the full potential of the hybrid cloud.</a:t>
              </a:r>
            </a:p>
          </p:txBody>
        </p:sp>
        <p:grpSp>
          <p:nvGrpSpPr>
            <p:cNvPr id="116" name="Group 115">
              <a:extLst>
                <a:ext uri="{FF2B5EF4-FFF2-40B4-BE49-F238E27FC236}">
                  <a16:creationId xmlns:a16="http://schemas.microsoft.com/office/drawing/2014/main" id="{8CEB6437-D8DA-9548-8598-DE2A21ADF6BA}"/>
                </a:ext>
              </a:extLst>
            </p:cNvPr>
            <p:cNvGrpSpPr/>
            <p:nvPr/>
          </p:nvGrpSpPr>
          <p:grpSpPr>
            <a:xfrm>
              <a:off x="811959" y="4493344"/>
              <a:ext cx="7665730" cy="396209"/>
              <a:chOff x="1182176" y="4504975"/>
              <a:chExt cx="7665730" cy="396209"/>
            </a:xfrm>
          </p:grpSpPr>
          <p:cxnSp>
            <p:nvCxnSpPr>
              <p:cNvPr id="58" name="Straight Connector 57">
                <a:extLst>
                  <a:ext uri="{FF2B5EF4-FFF2-40B4-BE49-F238E27FC236}">
                    <a16:creationId xmlns:a16="http://schemas.microsoft.com/office/drawing/2014/main" id="{6AFBB9F7-8252-453D-B763-06CD4BDBC6AD}"/>
                  </a:ext>
                </a:extLst>
              </p:cNvPr>
              <p:cNvCxnSpPr>
                <a:cxnSpLocks/>
              </p:cNvCxnSpPr>
              <p:nvPr/>
            </p:nvCxnSpPr>
            <p:spPr>
              <a:xfrm>
                <a:off x="1182176" y="4504975"/>
                <a:ext cx="7665730" cy="0"/>
              </a:xfrm>
              <a:prstGeom prst="line">
                <a:avLst/>
              </a:prstGeom>
              <a:noFill/>
              <a:ln w="12700" cap="flat" cmpd="sng" algn="ctr">
                <a:solidFill>
                  <a:srgbClr val="4472C4"/>
                </a:solidFill>
                <a:prstDash val="solid"/>
                <a:miter lim="800000"/>
              </a:ln>
              <a:effectLst/>
            </p:spPr>
          </p:cxnSp>
          <p:cxnSp>
            <p:nvCxnSpPr>
              <p:cNvPr id="59" name="Straight Connector 58">
                <a:extLst>
                  <a:ext uri="{FF2B5EF4-FFF2-40B4-BE49-F238E27FC236}">
                    <a16:creationId xmlns:a16="http://schemas.microsoft.com/office/drawing/2014/main" id="{5A56E32B-846C-4E58-B9CA-5247DA7DBEE5}"/>
                  </a:ext>
                </a:extLst>
              </p:cNvPr>
              <p:cNvCxnSpPr>
                <a:cxnSpLocks/>
              </p:cNvCxnSpPr>
              <p:nvPr/>
            </p:nvCxnSpPr>
            <p:spPr>
              <a:xfrm>
                <a:off x="1182176" y="4901184"/>
                <a:ext cx="7665730" cy="0"/>
              </a:xfrm>
              <a:prstGeom prst="line">
                <a:avLst/>
              </a:prstGeom>
              <a:noFill/>
              <a:ln w="12700" cap="flat" cmpd="sng" algn="ctr">
                <a:solidFill>
                  <a:srgbClr val="4472C4"/>
                </a:solidFill>
                <a:prstDash val="solid"/>
                <a:miter lim="800000"/>
              </a:ln>
              <a:effectLst/>
            </p:spPr>
          </p:cxnSp>
        </p:grpSp>
      </p:grpSp>
      <p:grpSp>
        <p:nvGrpSpPr>
          <p:cNvPr id="114" name="Group 113">
            <a:extLst>
              <a:ext uri="{FF2B5EF4-FFF2-40B4-BE49-F238E27FC236}">
                <a16:creationId xmlns:a16="http://schemas.microsoft.com/office/drawing/2014/main" id="{3C5A410D-D35D-CF44-8FCA-59357802B8A5}"/>
              </a:ext>
            </a:extLst>
          </p:cNvPr>
          <p:cNvGrpSpPr/>
          <p:nvPr/>
        </p:nvGrpSpPr>
        <p:grpSpPr>
          <a:xfrm>
            <a:off x="5634103" y="1483500"/>
            <a:ext cx="3773930" cy="2754217"/>
            <a:chOff x="5634103" y="1483500"/>
            <a:chExt cx="3773930" cy="2754217"/>
          </a:xfrm>
        </p:grpSpPr>
        <p:grpSp>
          <p:nvGrpSpPr>
            <p:cNvPr id="77" name="Group 76">
              <a:extLst>
                <a:ext uri="{FF2B5EF4-FFF2-40B4-BE49-F238E27FC236}">
                  <a16:creationId xmlns:a16="http://schemas.microsoft.com/office/drawing/2014/main" id="{FC883ECF-8E99-1D48-81D6-41DBABEA99D3}"/>
                </a:ext>
              </a:extLst>
            </p:cNvPr>
            <p:cNvGrpSpPr/>
            <p:nvPr/>
          </p:nvGrpSpPr>
          <p:grpSpPr>
            <a:xfrm>
              <a:off x="5634103" y="1483500"/>
              <a:ext cx="3773930" cy="2754217"/>
              <a:chOff x="5547477" y="1483500"/>
              <a:chExt cx="3773930" cy="2754217"/>
            </a:xfrm>
          </p:grpSpPr>
          <p:pic>
            <p:nvPicPr>
              <p:cNvPr id="49" name="Picture 48">
                <a:extLst>
                  <a:ext uri="{FF2B5EF4-FFF2-40B4-BE49-F238E27FC236}">
                    <a16:creationId xmlns:a16="http://schemas.microsoft.com/office/drawing/2014/main" id="{C212D343-D27B-47A8-8C07-F776E022AEF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631" r="21355"/>
              <a:stretch/>
            </p:blipFill>
            <p:spPr>
              <a:xfrm>
                <a:off x="6037887" y="1483500"/>
                <a:ext cx="2793111" cy="2754217"/>
              </a:xfrm>
              <a:prstGeom prst="rect">
                <a:avLst/>
              </a:prstGeom>
            </p:spPr>
          </p:pic>
          <p:sp>
            <p:nvSpPr>
              <p:cNvPr id="72" name="Picture 4">
                <a:extLst>
                  <a:ext uri="{FF2B5EF4-FFF2-40B4-BE49-F238E27FC236}">
                    <a16:creationId xmlns:a16="http://schemas.microsoft.com/office/drawing/2014/main" id="{8FA88097-82F3-2345-9085-DA8A72B3CDA2}"/>
                  </a:ext>
                </a:extLst>
              </p:cNvPr>
              <p:cNvSpPr/>
              <p:nvPr/>
            </p:nvSpPr>
            <p:spPr>
              <a:xfrm>
                <a:off x="6630424" y="3114984"/>
                <a:ext cx="1608037" cy="1072025"/>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accent1"/>
              </a:solidFill>
              <a:ln w="9525" cap="flat">
                <a:noFill/>
                <a:prstDash val="solid"/>
                <a:miter/>
              </a:ln>
            </p:spPr>
            <p:txBody>
              <a:bodyPr rtlCol="0" anchor="ctr"/>
              <a:lstStyle/>
              <a:p>
                <a:endParaRPr lang="en-US"/>
              </a:p>
            </p:txBody>
          </p:sp>
          <p:grpSp>
            <p:nvGrpSpPr>
              <p:cNvPr id="76" name="Group 75">
                <a:extLst>
                  <a:ext uri="{FF2B5EF4-FFF2-40B4-BE49-F238E27FC236}">
                    <a16:creationId xmlns:a16="http://schemas.microsoft.com/office/drawing/2014/main" id="{A31308C1-2BBF-B743-80DA-F865A4130440}"/>
                  </a:ext>
                </a:extLst>
              </p:cNvPr>
              <p:cNvGrpSpPr/>
              <p:nvPr/>
            </p:nvGrpSpPr>
            <p:grpSpPr>
              <a:xfrm>
                <a:off x="5547477" y="1483501"/>
                <a:ext cx="3773930" cy="1072025"/>
                <a:chOff x="5547477" y="1483501"/>
                <a:chExt cx="3773930" cy="1072025"/>
              </a:xfrm>
            </p:grpSpPr>
            <p:sp>
              <p:nvSpPr>
                <p:cNvPr id="73" name="Picture 61">
                  <a:extLst>
                    <a:ext uri="{FF2B5EF4-FFF2-40B4-BE49-F238E27FC236}">
                      <a16:creationId xmlns:a16="http://schemas.microsoft.com/office/drawing/2014/main" id="{A0108627-4071-9E4C-A714-5682DE91DE76}"/>
                    </a:ext>
                  </a:extLst>
                </p:cNvPr>
                <p:cNvSpPr/>
                <p:nvPr/>
              </p:nvSpPr>
              <p:spPr>
                <a:xfrm>
                  <a:off x="7713370" y="1483501"/>
                  <a:ext cx="1608037" cy="1072025"/>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accent1"/>
                </a:solidFill>
                <a:ln w="9525" cap="flat">
                  <a:noFill/>
                  <a:prstDash val="solid"/>
                  <a:miter/>
                </a:ln>
              </p:spPr>
              <p:txBody>
                <a:bodyPr rtlCol="0" anchor="ctr"/>
                <a:lstStyle/>
                <a:p>
                  <a:endParaRPr lang="en-US"/>
                </a:p>
              </p:txBody>
            </p:sp>
            <p:sp>
              <p:nvSpPr>
                <p:cNvPr id="74" name="Picture 60">
                  <a:extLst>
                    <a:ext uri="{FF2B5EF4-FFF2-40B4-BE49-F238E27FC236}">
                      <a16:creationId xmlns:a16="http://schemas.microsoft.com/office/drawing/2014/main" id="{B72CD0E8-79A2-BA46-9783-D04CFF06378A}"/>
                    </a:ext>
                  </a:extLst>
                </p:cNvPr>
                <p:cNvSpPr/>
                <p:nvPr/>
              </p:nvSpPr>
              <p:spPr>
                <a:xfrm>
                  <a:off x="5547477" y="1483501"/>
                  <a:ext cx="1608037" cy="1072025"/>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accent1"/>
                </a:solidFill>
                <a:ln w="9525" cap="flat">
                  <a:noFill/>
                  <a:prstDash val="solid"/>
                  <a:miter/>
                </a:ln>
              </p:spPr>
              <p:txBody>
                <a:bodyPr rtlCol="0" anchor="ctr"/>
                <a:lstStyle/>
                <a:p>
                  <a:endParaRPr lang="en-US"/>
                </a:p>
              </p:txBody>
            </p:sp>
          </p:grpSp>
        </p:grpSp>
        <p:sp>
          <p:nvSpPr>
            <p:cNvPr id="90" name="Rectangle 89">
              <a:extLst>
                <a:ext uri="{FF2B5EF4-FFF2-40B4-BE49-F238E27FC236}">
                  <a16:creationId xmlns:a16="http://schemas.microsoft.com/office/drawing/2014/main" id="{82AA6832-0946-984C-9926-53A9741DC39A}"/>
                </a:ext>
              </a:extLst>
            </p:cNvPr>
            <p:cNvSpPr/>
            <p:nvPr/>
          </p:nvSpPr>
          <p:spPr>
            <a:xfrm>
              <a:off x="7872332" y="1927222"/>
              <a:ext cx="1520716" cy="616379"/>
            </a:xfrm>
            <a:prstGeom prst="rect">
              <a:avLst/>
            </a:prstGeom>
          </p:spPr>
          <p:txBody>
            <a:bodyPr wrap="square" anchor="ctr">
              <a:noAutofit/>
            </a:bodyPr>
            <a:lstStyle/>
            <a:p>
              <a:pPr algn="ctr" defTabSz="685643">
                <a:lnSpc>
                  <a:spcPct val="95000"/>
                </a:lnSpc>
                <a:spcBef>
                  <a:spcPts val="300"/>
                </a:spcBef>
                <a:spcAft>
                  <a:spcPts val="150"/>
                </a:spcAft>
              </a:pPr>
              <a:r>
                <a:rPr lang="en-US" sz="1400" dirty="0">
                  <a:solidFill>
                    <a:prstClr val="white"/>
                  </a:solidFill>
                </a:rPr>
                <a:t>Hyperscale </a:t>
              </a:r>
              <a:br>
                <a:rPr lang="en-US" sz="1400" dirty="0">
                  <a:solidFill>
                    <a:prstClr val="white"/>
                  </a:solidFill>
                </a:rPr>
              </a:br>
              <a:r>
                <a:rPr lang="en-US" sz="1400" dirty="0">
                  <a:solidFill>
                    <a:prstClr val="white"/>
                  </a:solidFill>
                </a:rPr>
                <a:t>Cloud Providers</a:t>
              </a:r>
            </a:p>
          </p:txBody>
        </p:sp>
        <p:sp>
          <p:nvSpPr>
            <p:cNvPr id="91" name="Rectangle 90">
              <a:extLst>
                <a:ext uri="{FF2B5EF4-FFF2-40B4-BE49-F238E27FC236}">
                  <a16:creationId xmlns:a16="http://schemas.microsoft.com/office/drawing/2014/main" id="{BA6E6132-3DEA-CA43-B30B-581DAC7D2770}"/>
                </a:ext>
              </a:extLst>
            </p:cNvPr>
            <p:cNvSpPr/>
            <p:nvPr/>
          </p:nvSpPr>
          <p:spPr>
            <a:xfrm>
              <a:off x="6769100" y="3565525"/>
              <a:ext cx="1530350" cy="621484"/>
            </a:xfrm>
            <a:prstGeom prst="rect">
              <a:avLst/>
            </a:prstGeom>
          </p:spPr>
          <p:txBody>
            <a:bodyPr wrap="square" anchor="ctr">
              <a:noAutofit/>
            </a:bodyPr>
            <a:lstStyle/>
            <a:p>
              <a:pPr algn="ctr" defTabSz="685643">
                <a:lnSpc>
                  <a:spcPct val="95000"/>
                </a:lnSpc>
                <a:spcBef>
                  <a:spcPts val="300"/>
                </a:spcBef>
                <a:spcAft>
                  <a:spcPts val="150"/>
                </a:spcAft>
              </a:pPr>
              <a:r>
                <a:rPr lang="en-US" sz="1400" dirty="0">
                  <a:solidFill>
                    <a:prstClr val="white"/>
                  </a:solidFill>
                </a:rPr>
                <a:t>Private</a:t>
              </a:r>
              <a:br>
                <a:rPr lang="en-US" sz="1400" dirty="0">
                  <a:solidFill>
                    <a:prstClr val="white"/>
                  </a:solidFill>
                </a:rPr>
              </a:br>
              <a:r>
                <a:rPr lang="en-US" sz="1400" dirty="0">
                  <a:solidFill>
                    <a:prstClr val="white"/>
                  </a:solidFill>
                </a:rPr>
                <a:t>Cloud</a:t>
              </a:r>
            </a:p>
          </p:txBody>
        </p:sp>
        <p:sp>
          <p:nvSpPr>
            <p:cNvPr id="92" name="Rectangle 91">
              <a:extLst>
                <a:ext uri="{FF2B5EF4-FFF2-40B4-BE49-F238E27FC236}">
                  <a16:creationId xmlns:a16="http://schemas.microsoft.com/office/drawing/2014/main" id="{DE1C64BF-FB52-3D42-875C-77CC566CED67}"/>
                </a:ext>
              </a:extLst>
            </p:cNvPr>
            <p:cNvSpPr/>
            <p:nvPr/>
          </p:nvSpPr>
          <p:spPr>
            <a:xfrm>
              <a:off x="5689600" y="1927223"/>
              <a:ext cx="1524000" cy="616379"/>
            </a:xfrm>
            <a:prstGeom prst="rect">
              <a:avLst/>
            </a:prstGeom>
          </p:spPr>
          <p:txBody>
            <a:bodyPr wrap="square" anchor="ctr">
              <a:noAutofit/>
            </a:bodyPr>
            <a:lstStyle/>
            <a:p>
              <a:pPr algn="ctr" defTabSz="685643">
                <a:lnSpc>
                  <a:spcPct val="95000"/>
                </a:lnSpc>
                <a:spcBef>
                  <a:spcPts val="300"/>
                </a:spcBef>
                <a:spcAft>
                  <a:spcPts val="150"/>
                </a:spcAft>
              </a:pPr>
              <a:r>
                <a:rPr lang="en-US" sz="1400" dirty="0">
                  <a:solidFill>
                    <a:prstClr val="white"/>
                  </a:solidFill>
                </a:rPr>
                <a:t>Cloud Service</a:t>
              </a:r>
              <a:br>
                <a:rPr lang="en-US" sz="1400" dirty="0">
                  <a:solidFill>
                    <a:prstClr val="white"/>
                  </a:solidFill>
                </a:rPr>
              </a:br>
              <a:r>
                <a:rPr lang="en-US" sz="1400" dirty="0">
                  <a:solidFill>
                    <a:prstClr val="white"/>
                  </a:solidFill>
                </a:rPr>
                <a:t>Providers</a:t>
              </a:r>
            </a:p>
          </p:txBody>
        </p:sp>
      </p:grpSp>
      <p:grpSp>
        <p:nvGrpSpPr>
          <p:cNvPr id="113" name="Group 112">
            <a:extLst>
              <a:ext uri="{FF2B5EF4-FFF2-40B4-BE49-F238E27FC236}">
                <a16:creationId xmlns:a16="http://schemas.microsoft.com/office/drawing/2014/main" id="{67F45284-7F7C-F444-B276-9D865C7380FF}"/>
              </a:ext>
            </a:extLst>
          </p:cNvPr>
          <p:cNvGrpSpPr/>
          <p:nvPr/>
        </p:nvGrpSpPr>
        <p:grpSpPr>
          <a:xfrm>
            <a:off x="241879" y="1379461"/>
            <a:ext cx="3773930" cy="2807548"/>
            <a:chOff x="241879" y="1379461"/>
            <a:chExt cx="3773930" cy="2807548"/>
          </a:xfrm>
        </p:grpSpPr>
        <p:sp>
          <p:nvSpPr>
            <p:cNvPr id="93" name="Oval 92">
              <a:extLst>
                <a:ext uri="{FF2B5EF4-FFF2-40B4-BE49-F238E27FC236}">
                  <a16:creationId xmlns:a16="http://schemas.microsoft.com/office/drawing/2014/main" id="{78207AA0-6FDB-D546-9E90-457C168F2CF5}"/>
                </a:ext>
              </a:extLst>
            </p:cNvPr>
            <p:cNvSpPr/>
            <p:nvPr/>
          </p:nvSpPr>
          <p:spPr>
            <a:xfrm rot="1244151">
              <a:off x="798970" y="1501298"/>
              <a:ext cx="2659749" cy="2659749"/>
            </a:xfrm>
            <a:prstGeom prst="ellipse">
              <a:avLst/>
            </a:prstGeom>
            <a:noFill/>
            <a:ln w="508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2" name="Rectangle 21">
              <a:extLst>
                <a:ext uri="{FF2B5EF4-FFF2-40B4-BE49-F238E27FC236}">
                  <a16:creationId xmlns:a16="http://schemas.microsoft.com/office/drawing/2014/main" id="{1438C2C9-4F49-4D61-A32C-424BE1CFAE7B}"/>
                </a:ext>
              </a:extLst>
            </p:cNvPr>
            <p:cNvSpPr/>
            <p:nvPr/>
          </p:nvSpPr>
          <p:spPr>
            <a:xfrm>
              <a:off x="1640410" y="2563550"/>
              <a:ext cx="970137" cy="46153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399" b="0" i="0" strike="noStrike" kern="0" cap="none" spc="0" normalizeH="0" baseline="0" noProof="0" dirty="0">
                  <a:ln>
                    <a:noFill/>
                  </a:ln>
                  <a:solidFill>
                    <a:srgbClr val="FF9E00"/>
                  </a:solidFill>
                  <a:effectLst/>
                  <a:uLnTx/>
                  <a:uFillTx/>
                  <a:latin typeface="Arial Black" panose="020B0A04020102020204" pitchFamily="34" charset="0"/>
                </a:rPr>
                <a:t>Data</a:t>
              </a:r>
            </a:p>
          </p:txBody>
        </p:sp>
        <p:sp>
          <p:nvSpPr>
            <p:cNvPr id="82" name="Picture 4">
              <a:extLst>
                <a:ext uri="{FF2B5EF4-FFF2-40B4-BE49-F238E27FC236}">
                  <a16:creationId xmlns:a16="http://schemas.microsoft.com/office/drawing/2014/main" id="{828C46D0-27D6-CB4D-A19B-D9E201252461}"/>
                </a:ext>
              </a:extLst>
            </p:cNvPr>
            <p:cNvSpPr/>
            <p:nvPr/>
          </p:nvSpPr>
          <p:spPr>
            <a:xfrm>
              <a:off x="1324826" y="3114984"/>
              <a:ext cx="1608037" cy="1072025"/>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accent4"/>
            </a:solidFill>
            <a:ln w="9525" cap="flat">
              <a:noFill/>
              <a:prstDash val="solid"/>
              <a:miter/>
            </a:ln>
          </p:spPr>
          <p:txBody>
            <a:bodyPr rtlCol="0" anchor="ctr"/>
            <a:lstStyle/>
            <a:p>
              <a:endParaRPr lang="en-US"/>
            </a:p>
          </p:txBody>
        </p:sp>
        <p:grpSp>
          <p:nvGrpSpPr>
            <p:cNvPr id="83" name="Group 82">
              <a:extLst>
                <a:ext uri="{FF2B5EF4-FFF2-40B4-BE49-F238E27FC236}">
                  <a16:creationId xmlns:a16="http://schemas.microsoft.com/office/drawing/2014/main" id="{F67FD7A3-ABF0-1A46-A883-FE68FF8E8CCA}"/>
                </a:ext>
              </a:extLst>
            </p:cNvPr>
            <p:cNvGrpSpPr/>
            <p:nvPr/>
          </p:nvGrpSpPr>
          <p:grpSpPr>
            <a:xfrm>
              <a:off x="241879" y="1483501"/>
              <a:ext cx="3773930" cy="1072025"/>
              <a:chOff x="270756" y="1483501"/>
              <a:chExt cx="3773930" cy="1072025"/>
            </a:xfrm>
          </p:grpSpPr>
          <p:sp>
            <p:nvSpPr>
              <p:cNvPr id="84" name="Picture 61">
                <a:extLst>
                  <a:ext uri="{FF2B5EF4-FFF2-40B4-BE49-F238E27FC236}">
                    <a16:creationId xmlns:a16="http://schemas.microsoft.com/office/drawing/2014/main" id="{270F6482-A051-1F45-9307-0B2734A95875}"/>
                  </a:ext>
                </a:extLst>
              </p:cNvPr>
              <p:cNvSpPr/>
              <p:nvPr/>
            </p:nvSpPr>
            <p:spPr>
              <a:xfrm>
                <a:off x="2436649" y="1483501"/>
                <a:ext cx="1608037" cy="1072025"/>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tx2"/>
              </a:solidFill>
              <a:ln w="9525" cap="flat">
                <a:noFill/>
                <a:prstDash val="solid"/>
                <a:miter/>
              </a:ln>
            </p:spPr>
            <p:txBody>
              <a:bodyPr rtlCol="0" anchor="ctr"/>
              <a:lstStyle/>
              <a:p>
                <a:endParaRPr lang="en-US"/>
              </a:p>
            </p:txBody>
          </p:sp>
          <p:sp>
            <p:nvSpPr>
              <p:cNvPr id="85" name="Picture 60">
                <a:extLst>
                  <a:ext uri="{FF2B5EF4-FFF2-40B4-BE49-F238E27FC236}">
                    <a16:creationId xmlns:a16="http://schemas.microsoft.com/office/drawing/2014/main" id="{D8B1DA48-7FF6-BC41-81A4-382AFDED80CB}"/>
                  </a:ext>
                </a:extLst>
              </p:cNvPr>
              <p:cNvSpPr/>
              <p:nvPr/>
            </p:nvSpPr>
            <p:spPr>
              <a:xfrm>
                <a:off x="270756" y="1483501"/>
                <a:ext cx="1608037" cy="1072025"/>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2"/>
              </a:solidFill>
              <a:ln w="9525" cap="flat">
                <a:noFill/>
                <a:prstDash val="solid"/>
                <a:miter/>
              </a:ln>
            </p:spPr>
            <p:txBody>
              <a:bodyPr rtlCol="0" anchor="ctr"/>
              <a:lstStyle/>
              <a:p>
                <a:endParaRPr lang="en-US"/>
              </a:p>
            </p:txBody>
          </p:sp>
        </p:grpSp>
        <p:sp>
          <p:nvSpPr>
            <p:cNvPr id="87" name="Rectangle 86">
              <a:extLst>
                <a:ext uri="{FF2B5EF4-FFF2-40B4-BE49-F238E27FC236}">
                  <a16:creationId xmlns:a16="http://schemas.microsoft.com/office/drawing/2014/main" id="{D8EB2943-4C86-6840-9197-D55104E5DE2D}"/>
                </a:ext>
              </a:extLst>
            </p:cNvPr>
            <p:cNvSpPr/>
            <p:nvPr/>
          </p:nvSpPr>
          <p:spPr>
            <a:xfrm>
              <a:off x="2459509" y="1927224"/>
              <a:ext cx="1530367" cy="628301"/>
            </a:xfrm>
            <a:prstGeom prst="rect">
              <a:avLst/>
            </a:prstGeom>
          </p:spPr>
          <p:txBody>
            <a:bodyPr wrap="square" anchor="ctr">
              <a:noAutofit/>
            </a:bodyPr>
            <a:lstStyle/>
            <a:p>
              <a:pPr marL="0" marR="0" lvl="0" indent="0" algn="ctr" defTabSz="685643" eaLnBrk="1" fontAlgn="auto" latinLnBrk="0" hangingPunct="1">
                <a:lnSpc>
                  <a:spcPct val="95000"/>
                </a:lnSpc>
                <a:spcBef>
                  <a:spcPts val="300"/>
                </a:spcBef>
                <a:spcAft>
                  <a:spcPts val="15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j-lt"/>
                </a:rPr>
                <a:t>Hyperscale </a:t>
              </a:r>
              <a:br>
                <a:rPr kumimoji="0" lang="en-US" sz="1400" b="0" i="0" u="none" strike="noStrike" kern="0" cap="none" spc="0" normalizeH="0" baseline="0" noProof="0" dirty="0">
                  <a:ln>
                    <a:noFill/>
                  </a:ln>
                  <a:solidFill>
                    <a:prstClr val="white"/>
                  </a:solidFill>
                  <a:effectLst/>
                  <a:uLnTx/>
                  <a:uFillTx/>
                  <a:latin typeface="+mj-lt"/>
                </a:rPr>
              </a:br>
              <a:r>
                <a:rPr kumimoji="0" lang="en-US" sz="1400" b="0" i="0" u="none" strike="noStrike" kern="0" cap="none" spc="0" normalizeH="0" baseline="0" noProof="0" dirty="0">
                  <a:ln>
                    <a:noFill/>
                  </a:ln>
                  <a:solidFill>
                    <a:prstClr val="white"/>
                  </a:solidFill>
                  <a:effectLst/>
                  <a:uLnTx/>
                  <a:uFillTx/>
                  <a:latin typeface="+mj-lt"/>
                </a:rPr>
                <a:t>Cloud Providers</a:t>
              </a:r>
            </a:p>
          </p:txBody>
        </p:sp>
        <p:sp>
          <p:nvSpPr>
            <p:cNvPr id="88" name="Rectangle 87">
              <a:extLst>
                <a:ext uri="{FF2B5EF4-FFF2-40B4-BE49-F238E27FC236}">
                  <a16:creationId xmlns:a16="http://schemas.microsoft.com/office/drawing/2014/main" id="{B650E951-8C3E-6446-82BC-D8497D01AD8E}"/>
                </a:ext>
              </a:extLst>
            </p:cNvPr>
            <p:cNvSpPr/>
            <p:nvPr/>
          </p:nvSpPr>
          <p:spPr>
            <a:xfrm>
              <a:off x="1384300" y="3565525"/>
              <a:ext cx="1527175" cy="621484"/>
            </a:xfrm>
            <a:prstGeom prst="rect">
              <a:avLst/>
            </a:prstGeom>
          </p:spPr>
          <p:txBody>
            <a:bodyPr wrap="square" anchor="ctr">
              <a:noAutofit/>
            </a:bodyPr>
            <a:lstStyle/>
            <a:p>
              <a:pPr marL="0" marR="0" lvl="0" indent="0" algn="ctr" defTabSz="685643" eaLnBrk="1" fontAlgn="auto" latinLnBrk="0" hangingPunct="1">
                <a:lnSpc>
                  <a:spcPct val="95000"/>
                </a:lnSpc>
                <a:spcBef>
                  <a:spcPts val="300"/>
                </a:spcBef>
                <a:spcAft>
                  <a:spcPts val="15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j-lt"/>
                </a:rPr>
                <a:t>Private</a:t>
              </a:r>
              <a:br>
                <a:rPr kumimoji="0" lang="en-US" sz="1400" b="0" i="0" u="none" strike="noStrike" kern="0" cap="none" spc="0" normalizeH="0" baseline="0" noProof="0" dirty="0">
                  <a:ln>
                    <a:noFill/>
                  </a:ln>
                  <a:solidFill>
                    <a:prstClr val="white"/>
                  </a:solidFill>
                  <a:effectLst/>
                  <a:uLnTx/>
                  <a:uFillTx/>
                  <a:latin typeface="+mj-lt"/>
                </a:rPr>
              </a:br>
              <a:r>
                <a:rPr kumimoji="0" lang="en-US" sz="1400" b="0" i="0" u="none" strike="noStrike" kern="0" cap="none" spc="0" normalizeH="0" baseline="0" noProof="0" dirty="0">
                  <a:ln>
                    <a:noFill/>
                  </a:ln>
                  <a:solidFill>
                    <a:prstClr val="white"/>
                  </a:solidFill>
                  <a:effectLst/>
                  <a:uLnTx/>
                  <a:uFillTx/>
                  <a:latin typeface="+mj-lt"/>
                </a:rPr>
                <a:t>Cloud</a:t>
              </a:r>
            </a:p>
          </p:txBody>
        </p:sp>
        <p:sp>
          <p:nvSpPr>
            <p:cNvPr id="89" name="Rectangle 88">
              <a:extLst>
                <a:ext uri="{FF2B5EF4-FFF2-40B4-BE49-F238E27FC236}">
                  <a16:creationId xmlns:a16="http://schemas.microsoft.com/office/drawing/2014/main" id="{EDA8D0C6-8F1A-1947-AD3A-4AD535842E8F}"/>
                </a:ext>
              </a:extLst>
            </p:cNvPr>
            <p:cNvSpPr/>
            <p:nvPr/>
          </p:nvSpPr>
          <p:spPr>
            <a:xfrm>
              <a:off x="298796" y="1927225"/>
              <a:ext cx="1533508" cy="616378"/>
            </a:xfrm>
            <a:prstGeom prst="rect">
              <a:avLst/>
            </a:prstGeom>
          </p:spPr>
          <p:txBody>
            <a:bodyPr wrap="square" anchor="ctr">
              <a:noAutofit/>
            </a:bodyPr>
            <a:lstStyle/>
            <a:p>
              <a:pPr marL="0" marR="0" lvl="0" indent="0" algn="ctr" defTabSz="685643" eaLnBrk="1" fontAlgn="auto" latinLnBrk="0" hangingPunct="1">
                <a:lnSpc>
                  <a:spcPct val="95000"/>
                </a:lnSpc>
                <a:spcBef>
                  <a:spcPts val="300"/>
                </a:spcBef>
                <a:spcAft>
                  <a:spcPts val="15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j-lt"/>
                </a:rPr>
                <a:t>Cloud Service</a:t>
              </a:r>
              <a:br>
                <a:rPr kumimoji="0" lang="en-US" sz="1400" b="0" i="0" u="none" strike="noStrike" kern="0" cap="none" spc="0" normalizeH="0" baseline="0" noProof="0" dirty="0">
                  <a:ln>
                    <a:noFill/>
                  </a:ln>
                  <a:solidFill>
                    <a:prstClr val="white"/>
                  </a:solidFill>
                  <a:effectLst/>
                  <a:uLnTx/>
                  <a:uFillTx/>
                  <a:latin typeface="+mj-lt"/>
                </a:rPr>
              </a:br>
              <a:r>
                <a:rPr kumimoji="0" lang="en-US" sz="1400" b="0" i="0" u="none" strike="noStrike" kern="0" cap="none" spc="0" normalizeH="0" baseline="0" noProof="0" dirty="0">
                  <a:ln>
                    <a:noFill/>
                  </a:ln>
                  <a:solidFill>
                    <a:prstClr val="white"/>
                  </a:solidFill>
                  <a:effectLst/>
                  <a:uLnTx/>
                  <a:uFillTx/>
                  <a:latin typeface="+mj-lt"/>
                </a:rPr>
                <a:t>Providers</a:t>
              </a:r>
            </a:p>
          </p:txBody>
        </p:sp>
        <p:sp>
          <p:nvSpPr>
            <p:cNvPr id="97" name="Rectangle 73">
              <a:extLst>
                <a:ext uri="{FF2B5EF4-FFF2-40B4-BE49-F238E27FC236}">
                  <a16:creationId xmlns:a16="http://schemas.microsoft.com/office/drawing/2014/main" id="{2977B05C-C9F6-2741-A736-480BD49752D7}"/>
                </a:ext>
              </a:extLst>
            </p:cNvPr>
            <p:cNvSpPr/>
            <p:nvPr/>
          </p:nvSpPr>
          <p:spPr>
            <a:xfrm rot="18900000">
              <a:off x="1976783" y="1379461"/>
              <a:ext cx="235740" cy="235678"/>
            </a:xfrm>
            <a:custGeom>
              <a:avLst/>
              <a:gdLst/>
              <a:ahLst/>
              <a:cxnLst/>
              <a:rect l="l" t="t" r="r" b="b"/>
              <a:pathLst>
                <a:path w="1756282" h="1756281">
                  <a:moveTo>
                    <a:pt x="1074991" y="0"/>
                  </a:moveTo>
                  <a:lnTo>
                    <a:pt x="1074991" y="681291"/>
                  </a:lnTo>
                  <a:lnTo>
                    <a:pt x="1756282" y="681291"/>
                  </a:lnTo>
                  <a:lnTo>
                    <a:pt x="1756282" y="1074991"/>
                  </a:lnTo>
                  <a:lnTo>
                    <a:pt x="1074991" y="1074991"/>
                  </a:lnTo>
                  <a:lnTo>
                    <a:pt x="1074991" y="1756281"/>
                  </a:lnTo>
                  <a:lnTo>
                    <a:pt x="681291" y="1756281"/>
                  </a:lnTo>
                  <a:lnTo>
                    <a:pt x="681291" y="1074991"/>
                  </a:lnTo>
                  <a:lnTo>
                    <a:pt x="0" y="1074991"/>
                  </a:lnTo>
                  <a:lnTo>
                    <a:pt x="1" y="681290"/>
                  </a:lnTo>
                  <a:lnTo>
                    <a:pt x="681291" y="681290"/>
                  </a:lnTo>
                  <a:lnTo>
                    <a:pt x="681291" y="0"/>
                  </a:lnTo>
                  <a:close/>
                </a:path>
              </a:pathLst>
            </a:custGeom>
            <a:solidFill>
              <a:schemeClr val="accent1"/>
            </a:solidFill>
            <a:ln w="1016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9" name="Rectangle 73">
              <a:extLst>
                <a:ext uri="{FF2B5EF4-FFF2-40B4-BE49-F238E27FC236}">
                  <a16:creationId xmlns:a16="http://schemas.microsoft.com/office/drawing/2014/main" id="{A970A8D4-A0E7-B245-BC5A-BD715BF6B3B1}"/>
                </a:ext>
              </a:extLst>
            </p:cNvPr>
            <p:cNvSpPr/>
            <p:nvPr/>
          </p:nvSpPr>
          <p:spPr>
            <a:xfrm rot="18900000">
              <a:off x="3220768" y="3258260"/>
              <a:ext cx="235740" cy="235678"/>
            </a:xfrm>
            <a:custGeom>
              <a:avLst/>
              <a:gdLst/>
              <a:ahLst/>
              <a:cxnLst/>
              <a:rect l="l" t="t" r="r" b="b"/>
              <a:pathLst>
                <a:path w="1756282" h="1756281">
                  <a:moveTo>
                    <a:pt x="1074991" y="0"/>
                  </a:moveTo>
                  <a:lnTo>
                    <a:pt x="1074991" y="681291"/>
                  </a:lnTo>
                  <a:lnTo>
                    <a:pt x="1756282" y="681291"/>
                  </a:lnTo>
                  <a:lnTo>
                    <a:pt x="1756282" y="1074991"/>
                  </a:lnTo>
                  <a:lnTo>
                    <a:pt x="1074991" y="1074991"/>
                  </a:lnTo>
                  <a:lnTo>
                    <a:pt x="1074991" y="1756281"/>
                  </a:lnTo>
                  <a:lnTo>
                    <a:pt x="681291" y="1756281"/>
                  </a:lnTo>
                  <a:lnTo>
                    <a:pt x="681291" y="1074991"/>
                  </a:lnTo>
                  <a:lnTo>
                    <a:pt x="0" y="1074991"/>
                  </a:lnTo>
                  <a:lnTo>
                    <a:pt x="1" y="681290"/>
                  </a:lnTo>
                  <a:lnTo>
                    <a:pt x="681291" y="681290"/>
                  </a:lnTo>
                  <a:lnTo>
                    <a:pt x="681291" y="0"/>
                  </a:lnTo>
                  <a:close/>
                </a:path>
              </a:pathLst>
            </a:custGeom>
            <a:solidFill>
              <a:schemeClr val="accent1"/>
            </a:solidFill>
            <a:ln w="1016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73">
              <a:extLst>
                <a:ext uri="{FF2B5EF4-FFF2-40B4-BE49-F238E27FC236}">
                  <a16:creationId xmlns:a16="http://schemas.microsoft.com/office/drawing/2014/main" id="{9AA5AE0A-50D1-104A-8BA6-79AC5FA293B9}"/>
                </a:ext>
              </a:extLst>
            </p:cNvPr>
            <p:cNvSpPr/>
            <p:nvPr/>
          </p:nvSpPr>
          <p:spPr>
            <a:xfrm rot="18900000">
              <a:off x="1985111" y="1381093"/>
              <a:ext cx="235740" cy="235678"/>
            </a:xfrm>
            <a:custGeom>
              <a:avLst/>
              <a:gdLst/>
              <a:ahLst/>
              <a:cxnLst/>
              <a:rect l="l" t="t" r="r" b="b"/>
              <a:pathLst>
                <a:path w="1756282" h="1756281">
                  <a:moveTo>
                    <a:pt x="1074991" y="0"/>
                  </a:moveTo>
                  <a:lnTo>
                    <a:pt x="1074991" y="681291"/>
                  </a:lnTo>
                  <a:lnTo>
                    <a:pt x="1756282" y="681291"/>
                  </a:lnTo>
                  <a:lnTo>
                    <a:pt x="1756282" y="1074991"/>
                  </a:lnTo>
                  <a:lnTo>
                    <a:pt x="1074991" y="1074991"/>
                  </a:lnTo>
                  <a:lnTo>
                    <a:pt x="1074991" y="1756281"/>
                  </a:lnTo>
                  <a:lnTo>
                    <a:pt x="681291" y="1756281"/>
                  </a:lnTo>
                  <a:lnTo>
                    <a:pt x="681291" y="1074991"/>
                  </a:lnTo>
                  <a:lnTo>
                    <a:pt x="0" y="1074991"/>
                  </a:lnTo>
                  <a:lnTo>
                    <a:pt x="1" y="681290"/>
                  </a:lnTo>
                  <a:lnTo>
                    <a:pt x="681291" y="681290"/>
                  </a:lnTo>
                  <a:lnTo>
                    <a:pt x="681291" y="0"/>
                  </a:lnTo>
                  <a:close/>
                </a:path>
              </a:pathLst>
            </a:custGeom>
            <a:solidFill>
              <a:schemeClr val="accent1"/>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6" name="Rectangle 73">
              <a:extLst>
                <a:ext uri="{FF2B5EF4-FFF2-40B4-BE49-F238E27FC236}">
                  <a16:creationId xmlns:a16="http://schemas.microsoft.com/office/drawing/2014/main" id="{36649608-E984-E94F-82AF-119F1DC86706}"/>
                </a:ext>
              </a:extLst>
            </p:cNvPr>
            <p:cNvSpPr/>
            <p:nvPr/>
          </p:nvSpPr>
          <p:spPr>
            <a:xfrm rot="18900000">
              <a:off x="3229096" y="3259892"/>
              <a:ext cx="235740" cy="235678"/>
            </a:xfrm>
            <a:custGeom>
              <a:avLst/>
              <a:gdLst/>
              <a:ahLst/>
              <a:cxnLst/>
              <a:rect l="l" t="t" r="r" b="b"/>
              <a:pathLst>
                <a:path w="1756282" h="1756281">
                  <a:moveTo>
                    <a:pt x="1074991" y="0"/>
                  </a:moveTo>
                  <a:lnTo>
                    <a:pt x="1074991" y="681291"/>
                  </a:lnTo>
                  <a:lnTo>
                    <a:pt x="1756282" y="681291"/>
                  </a:lnTo>
                  <a:lnTo>
                    <a:pt x="1756282" y="1074991"/>
                  </a:lnTo>
                  <a:lnTo>
                    <a:pt x="1074991" y="1074991"/>
                  </a:lnTo>
                  <a:lnTo>
                    <a:pt x="1074991" y="1756281"/>
                  </a:lnTo>
                  <a:lnTo>
                    <a:pt x="681291" y="1756281"/>
                  </a:lnTo>
                  <a:lnTo>
                    <a:pt x="681291" y="1074991"/>
                  </a:lnTo>
                  <a:lnTo>
                    <a:pt x="0" y="1074991"/>
                  </a:lnTo>
                  <a:lnTo>
                    <a:pt x="1" y="681290"/>
                  </a:lnTo>
                  <a:lnTo>
                    <a:pt x="681291" y="681290"/>
                  </a:lnTo>
                  <a:lnTo>
                    <a:pt x="681291" y="0"/>
                  </a:lnTo>
                  <a:close/>
                </a:path>
              </a:pathLst>
            </a:custGeom>
            <a:solidFill>
              <a:schemeClr val="accent1"/>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1" name="Rectangle 73">
              <a:extLst>
                <a:ext uri="{FF2B5EF4-FFF2-40B4-BE49-F238E27FC236}">
                  <a16:creationId xmlns:a16="http://schemas.microsoft.com/office/drawing/2014/main" id="{59D85D98-D6E9-5145-8017-F09164FC3029}"/>
                </a:ext>
              </a:extLst>
            </p:cNvPr>
            <p:cNvSpPr/>
            <p:nvPr/>
          </p:nvSpPr>
          <p:spPr>
            <a:xfrm rot="18900000">
              <a:off x="782587" y="3258260"/>
              <a:ext cx="235740" cy="235678"/>
            </a:xfrm>
            <a:custGeom>
              <a:avLst/>
              <a:gdLst/>
              <a:ahLst/>
              <a:cxnLst/>
              <a:rect l="l" t="t" r="r" b="b"/>
              <a:pathLst>
                <a:path w="1756282" h="1756281">
                  <a:moveTo>
                    <a:pt x="1074991" y="0"/>
                  </a:moveTo>
                  <a:lnTo>
                    <a:pt x="1074991" y="681291"/>
                  </a:lnTo>
                  <a:lnTo>
                    <a:pt x="1756282" y="681291"/>
                  </a:lnTo>
                  <a:lnTo>
                    <a:pt x="1756282" y="1074991"/>
                  </a:lnTo>
                  <a:lnTo>
                    <a:pt x="1074991" y="1074991"/>
                  </a:lnTo>
                  <a:lnTo>
                    <a:pt x="1074991" y="1756281"/>
                  </a:lnTo>
                  <a:lnTo>
                    <a:pt x="681291" y="1756281"/>
                  </a:lnTo>
                  <a:lnTo>
                    <a:pt x="681291" y="1074991"/>
                  </a:lnTo>
                  <a:lnTo>
                    <a:pt x="0" y="1074991"/>
                  </a:lnTo>
                  <a:lnTo>
                    <a:pt x="1" y="681290"/>
                  </a:lnTo>
                  <a:lnTo>
                    <a:pt x="681291" y="681290"/>
                  </a:lnTo>
                  <a:lnTo>
                    <a:pt x="681291" y="0"/>
                  </a:lnTo>
                  <a:close/>
                </a:path>
              </a:pathLst>
            </a:custGeom>
            <a:solidFill>
              <a:schemeClr val="accent1"/>
            </a:solidFill>
            <a:ln w="1016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2" name="Rectangle 73">
              <a:extLst>
                <a:ext uri="{FF2B5EF4-FFF2-40B4-BE49-F238E27FC236}">
                  <a16:creationId xmlns:a16="http://schemas.microsoft.com/office/drawing/2014/main" id="{4C353121-E820-EE49-9E01-4DBD68289B88}"/>
                </a:ext>
              </a:extLst>
            </p:cNvPr>
            <p:cNvSpPr/>
            <p:nvPr/>
          </p:nvSpPr>
          <p:spPr>
            <a:xfrm rot="18900000">
              <a:off x="790915" y="3259892"/>
              <a:ext cx="235740" cy="235678"/>
            </a:xfrm>
            <a:custGeom>
              <a:avLst/>
              <a:gdLst/>
              <a:ahLst/>
              <a:cxnLst/>
              <a:rect l="l" t="t" r="r" b="b"/>
              <a:pathLst>
                <a:path w="1756282" h="1756281">
                  <a:moveTo>
                    <a:pt x="1074991" y="0"/>
                  </a:moveTo>
                  <a:lnTo>
                    <a:pt x="1074991" y="681291"/>
                  </a:lnTo>
                  <a:lnTo>
                    <a:pt x="1756282" y="681291"/>
                  </a:lnTo>
                  <a:lnTo>
                    <a:pt x="1756282" y="1074991"/>
                  </a:lnTo>
                  <a:lnTo>
                    <a:pt x="1074991" y="1074991"/>
                  </a:lnTo>
                  <a:lnTo>
                    <a:pt x="1074991" y="1756281"/>
                  </a:lnTo>
                  <a:lnTo>
                    <a:pt x="681291" y="1756281"/>
                  </a:lnTo>
                  <a:lnTo>
                    <a:pt x="681291" y="1074991"/>
                  </a:lnTo>
                  <a:lnTo>
                    <a:pt x="0" y="1074991"/>
                  </a:lnTo>
                  <a:lnTo>
                    <a:pt x="1" y="681290"/>
                  </a:lnTo>
                  <a:lnTo>
                    <a:pt x="681291" y="681290"/>
                  </a:lnTo>
                  <a:lnTo>
                    <a:pt x="681291" y="0"/>
                  </a:lnTo>
                  <a:close/>
                </a:path>
              </a:pathLst>
            </a:custGeom>
            <a:solidFill>
              <a:schemeClr val="accent1"/>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03" name="Half Frame 102">
              <a:extLst>
                <a:ext uri="{FF2B5EF4-FFF2-40B4-BE49-F238E27FC236}">
                  <a16:creationId xmlns:a16="http://schemas.microsoft.com/office/drawing/2014/main" id="{6FEE4F8B-BE8E-C74B-9540-FF2FCF38B0E2}"/>
                </a:ext>
              </a:extLst>
            </p:cNvPr>
            <p:cNvSpPr/>
            <p:nvPr/>
          </p:nvSpPr>
          <p:spPr>
            <a:xfrm rot="2300251">
              <a:off x="3371785" y="2688572"/>
              <a:ext cx="178366" cy="178366"/>
            </a:xfrm>
            <a:prstGeom prst="halfFram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tx1"/>
                </a:solidFill>
              </a:endParaRPr>
            </a:p>
          </p:txBody>
        </p:sp>
        <p:sp>
          <p:nvSpPr>
            <p:cNvPr id="104" name="Half Frame 103">
              <a:extLst>
                <a:ext uri="{FF2B5EF4-FFF2-40B4-BE49-F238E27FC236}">
                  <a16:creationId xmlns:a16="http://schemas.microsoft.com/office/drawing/2014/main" id="{9D872AE9-4361-7E40-B005-0BE77042F563}"/>
                </a:ext>
              </a:extLst>
            </p:cNvPr>
            <p:cNvSpPr/>
            <p:nvPr/>
          </p:nvSpPr>
          <p:spPr>
            <a:xfrm rot="3336333">
              <a:off x="706242" y="2634375"/>
              <a:ext cx="178366" cy="178366"/>
            </a:xfrm>
            <a:prstGeom prst="halfFram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tx1"/>
                </a:solidFill>
              </a:endParaRPr>
            </a:p>
          </p:txBody>
        </p:sp>
        <p:sp>
          <p:nvSpPr>
            <p:cNvPr id="105" name="Half Frame 104">
              <a:extLst>
                <a:ext uri="{FF2B5EF4-FFF2-40B4-BE49-F238E27FC236}">
                  <a16:creationId xmlns:a16="http://schemas.microsoft.com/office/drawing/2014/main" id="{71CFABF7-CD4C-2641-9B53-27C4687B2B36}"/>
                </a:ext>
              </a:extLst>
            </p:cNvPr>
            <p:cNvSpPr/>
            <p:nvPr/>
          </p:nvSpPr>
          <p:spPr>
            <a:xfrm rot="17504200">
              <a:off x="1546327" y="1501594"/>
              <a:ext cx="178366" cy="178366"/>
            </a:xfrm>
            <a:prstGeom prst="halfFram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tx1"/>
                </a:solidFill>
              </a:endParaRPr>
            </a:p>
          </p:txBody>
        </p:sp>
        <p:sp>
          <p:nvSpPr>
            <p:cNvPr id="106" name="Half Frame 105">
              <a:extLst>
                <a:ext uri="{FF2B5EF4-FFF2-40B4-BE49-F238E27FC236}">
                  <a16:creationId xmlns:a16="http://schemas.microsoft.com/office/drawing/2014/main" id="{78EC51EC-C0AE-9C41-BB0C-52EB8D3363F8}"/>
                </a:ext>
              </a:extLst>
            </p:cNvPr>
            <p:cNvSpPr/>
            <p:nvPr/>
          </p:nvSpPr>
          <p:spPr>
            <a:xfrm rot="9586440">
              <a:off x="2611053" y="1533631"/>
              <a:ext cx="178366" cy="178366"/>
            </a:xfrm>
            <a:prstGeom prst="halfFram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tx1"/>
                </a:solidFill>
              </a:endParaRPr>
            </a:p>
          </p:txBody>
        </p:sp>
        <p:sp>
          <p:nvSpPr>
            <p:cNvPr id="107" name="Half Frame 106">
              <a:extLst>
                <a:ext uri="{FF2B5EF4-FFF2-40B4-BE49-F238E27FC236}">
                  <a16:creationId xmlns:a16="http://schemas.microsoft.com/office/drawing/2014/main" id="{4670B1D3-A5C3-1B4F-9E0F-03E0F23BA3CE}"/>
                </a:ext>
              </a:extLst>
            </p:cNvPr>
            <p:cNvSpPr/>
            <p:nvPr/>
          </p:nvSpPr>
          <p:spPr>
            <a:xfrm rot="10085530">
              <a:off x="1120661" y="3715483"/>
              <a:ext cx="178366" cy="178366"/>
            </a:xfrm>
            <a:prstGeom prst="halfFram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tx1"/>
                </a:solidFill>
              </a:endParaRPr>
            </a:p>
          </p:txBody>
        </p:sp>
        <p:sp>
          <p:nvSpPr>
            <p:cNvPr id="108" name="Half Frame 107">
              <a:extLst>
                <a:ext uri="{FF2B5EF4-FFF2-40B4-BE49-F238E27FC236}">
                  <a16:creationId xmlns:a16="http://schemas.microsoft.com/office/drawing/2014/main" id="{2C87071E-6CBA-784B-9D92-AFE4B974F623}"/>
                </a:ext>
              </a:extLst>
            </p:cNvPr>
            <p:cNvSpPr/>
            <p:nvPr/>
          </p:nvSpPr>
          <p:spPr>
            <a:xfrm rot="16045016">
              <a:off x="2989706" y="3667358"/>
              <a:ext cx="178366" cy="178366"/>
            </a:xfrm>
            <a:prstGeom prst="halfFram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tx1"/>
                </a:solidFill>
              </a:endParaRPr>
            </a:p>
          </p:txBody>
        </p:sp>
      </p:grpSp>
    </p:spTree>
    <p:extLst>
      <p:ext uri="{BB962C8B-B14F-4D97-AF65-F5344CB8AC3E}">
        <p14:creationId xmlns:p14="http://schemas.microsoft.com/office/powerpoint/2010/main" val="1952128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2F89A4-D144-6C44-9C78-EDD7BB873EDC}"/>
              </a:ext>
            </a:extLst>
          </p:cNvPr>
          <p:cNvSpPr>
            <a:spLocks noGrp="1"/>
          </p:cNvSpPr>
          <p:nvPr>
            <p:ph type="sldNum" sz="quarter" idx="4"/>
          </p:nvPr>
        </p:nvSpPr>
        <p:spPr/>
        <p:txBody>
          <a:bodyPr/>
          <a:lstStyle/>
          <a:p>
            <a:fld id="{92978B7E-5EBE-134C-B481-E4E8CA36F800}" type="slidenum">
              <a:rPr lang="en-US" smtClean="0"/>
              <a:pPr/>
              <a:t>50</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r>
              <a:rPr lang="en-US" dirty="0"/>
              <a:t>APIs</a:t>
            </a:r>
            <a:endParaRPr lang="en-US" sz="4400" dirty="0">
              <a:solidFill>
                <a:srgbClr val="0067C5"/>
              </a:solidFill>
              <a:latin typeface="Arial"/>
            </a:endParaRPr>
          </a:p>
        </p:txBody>
      </p:sp>
      <p:sp>
        <p:nvSpPr>
          <p:cNvPr id="5" name="Text Placeholder 4">
            <a:extLst>
              <a:ext uri="{FF2B5EF4-FFF2-40B4-BE49-F238E27FC236}">
                <a16:creationId xmlns:a16="http://schemas.microsoft.com/office/drawing/2014/main" id="{CA5DE1A7-F8B8-7744-B773-0CF9EDF27636}"/>
              </a:ext>
            </a:extLst>
          </p:cNvPr>
          <p:cNvSpPr>
            <a:spLocks noGrp="1"/>
          </p:cNvSpPr>
          <p:nvPr>
            <p:ph type="body" sz="quarter" idx="10"/>
          </p:nvPr>
        </p:nvSpPr>
        <p:spPr/>
        <p:txBody>
          <a:bodyPr/>
          <a:lstStyle/>
          <a:p>
            <a:endParaRPr lang="en-US"/>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2987567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08F290-26BC-024B-935F-3965A2DBCEA5}"/>
              </a:ext>
            </a:extLst>
          </p:cNvPr>
          <p:cNvSpPr/>
          <p:nvPr/>
        </p:nvSpPr>
        <p:spPr>
          <a:xfrm>
            <a:off x="-2" y="198304"/>
            <a:ext cx="9756777" cy="505445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 name="Text Placeholder 1">
            <a:extLst>
              <a:ext uri="{FF2B5EF4-FFF2-40B4-BE49-F238E27FC236}">
                <a16:creationId xmlns:a16="http://schemas.microsoft.com/office/drawing/2014/main" id="{3729DBE4-A61E-4827-BE2D-421ECE76D102}"/>
              </a:ext>
            </a:extLst>
          </p:cNvPr>
          <p:cNvSpPr>
            <a:spLocks noGrp="1"/>
          </p:cNvSpPr>
          <p:nvPr>
            <p:ph type="body" sz="quarter" idx="16"/>
          </p:nvPr>
        </p:nvSpPr>
        <p:spPr/>
        <p:txBody>
          <a:bodyPr/>
          <a:lstStyle/>
          <a:p>
            <a:endParaRPr lang="en-US" dirty="0"/>
          </a:p>
        </p:txBody>
      </p:sp>
      <p:sp>
        <p:nvSpPr>
          <p:cNvPr id="3" name="Title 2">
            <a:extLst>
              <a:ext uri="{FF2B5EF4-FFF2-40B4-BE49-F238E27FC236}">
                <a16:creationId xmlns:a16="http://schemas.microsoft.com/office/drawing/2014/main" id="{17CD53F7-08F9-421E-B867-C0F641196B4D}"/>
              </a:ext>
            </a:extLst>
          </p:cNvPr>
          <p:cNvSpPr>
            <a:spLocks noGrp="1"/>
          </p:cNvSpPr>
          <p:nvPr>
            <p:ph type="title"/>
          </p:nvPr>
        </p:nvSpPr>
        <p:spPr/>
        <p:txBody>
          <a:bodyPr/>
          <a:lstStyle/>
          <a:p>
            <a:r>
              <a:rPr lang="en-US" dirty="0">
                <a:solidFill>
                  <a:schemeClr val="tx1">
                    <a:lumMod val="50000"/>
                    <a:lumOff val="50000"/>
                  </a:schemeClr>
                </a:solidFill>
              </a:rPr>
              <a:t>API Documentation</a:t>
            </a:r>
          </a:p>
        </p:txBody>
      </p:sp>
      <p:sp>
        <p:nvSpPr>
          <p:cNvPr id="5" name="Footer Placeholder 4">
            <a:extLst>
              <a:ext uri="{FF2B5EF4-FFF2-40B4-BE49-F238E27FC236}">
                <a16:creationId xmlns:a16="http://schemas.microsoft.com/office/drawing/2014/main" id="{690BD6F2-9329-7C42-A824-91860C1828CE}"/>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8" name="Slide Number Placeholder 7">
            <a:extLst>
              <a:ext uri="{FF2B5EF4-FFF2-40B4-BE49-F238E27FC236}">
                <a16:creationId xmlns:a16="http://schemas.microsoft.com/office/drawing/2014/main" id="{A43E2285-3F0B-B04F-84BA-1845FE3BDE98}"/>
              </a:ext>
            </a:extLst>
          </p:cNvPr>
          <p:cNvSpPr>
            <a:spLocks noGrp="1"/>
          </p:cNvSpPr>
          <p:nvPr>
            <p:ph type="sldNum" sz="quarter" idx="4"/>
          </p:nvPr>
        </p:nvSpPr>
        <p:spPr/>
        <p:txBody>
          <a:bodyPr/>
          <a:lstStyle/>
          <a:p>
            <a:fld id="{92978B7E-5EBE-134C-B481-E4E8CA36F800}" type="slidenum">
              <a:rPr lang="en-US" smtClean="0"/>
              <a:pPr/>
              <a:t>51</a:t>
            </a:fld>
            <a:endParaRPr lang="en-US" dirty="0"/>
          </a:p>
        </p:txBody>
      </p:sp>
      <p:sp>
        <p:nvSpPr>
          <p:cNvPr id="10" name="Rectangle 9">
            <a:extLst>
              <a:ext uri="{FF2B5EF4-FFF2-40B4-BE49-F238E27FC236}">
                <a16:creationId xmlns:a16="http://schemas.microsoft.com/office/drawing/2014/main" id="{E15E84C4-CCD0-F740-A177-BE0434FDD0B0}"/>
              </a:ext>
            </a:extLst>
          </p:cNvPr>
          <p:cNvSpPr/>
          <p:nvPr/>
        </p:nvSpPr>
        <p:spPr>
          <a:xfrm>
            <a:off x="88768" y="3123958"/>
            <a:ext cx="9594493" cy="9834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1" name="Rectangle 10">
            <a:extLst>
              <a:ext uri="{FF2B5EF4-FFF2-40B4-BE49-F238E27FC236}">
                <a16:creationId xmlns:a16="http://schemas.microsoft.com/office/drawing/2014/main" id="{8B308992-FE51-8D4C-BF11-229D9C4660F5}"/>
              </a:ext>
            </a:extLst>
          </p:cNvPr>
          <p:cNvSpPr/>
          <p:nvPr/>
        </p:nvSpPr>
        <p:spPr>
          <a:xfrm>
            <a:off x="88768" y="1013218"/>
            <a:ext cx="9594493" cy="9834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2" name="Rectangle 11">
            <a:extLst>
              <a:ext uri="{FF2B5EF4-FFF2-40B4-BE49-F238E27FC236}">
                <a16:creationId xmlns:a16="http://schemas.microsoft.com/office/drawing/2014/main" id="{90066AB8-30B9-F64C-A891-DD2FF2B60D78}"/>
              </a:ext>
            </a:extLst>
          </p:cNvPr>
          <p:cNvSpPr/>
          <p:nvPr/>
        </p:nvSpPr>
        <p:spPr>
          <a:xfrm>
            <a:off x="88768" y="2064778"/>
            <a:ext cx="9594493" cy="9834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5" name="Rectangle 14">
            <a:extLst>
              <a:ext uri="{FF2B5EF4-FFF2-40B4-BE49-F238E27FC236}">
                <a16:creationId xmlns:a16="http://schemas.microsoft.com/office/drawing/2014/main" id="{7F79038A-575F-3042-8487-430BEAFA44DE}"/>
              </a:ext>
            </a:extLst>
          </p:cNvPr>
          <p:cNvSpPr/>
          <p:nvPr/>
        </p:nvSpPr>
        <p:spPr>
          <a:xfrm>
            <a:off x="7635240" y="540502"/>
            <a:ext cx="2048020" cy="64876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b="1">
                <a:solidFill>
                  <a:srgbClr val="4285FF"/>
                </a:solidFill>
              </a:rPr>
              <a:t>LEARN HOW TO AUTHENTICATE</a:t>
            </a:r>
          </a:p>
        </p:txBody>
      </p:sp>
      <p:sp>
        <p:nvSpPr>
          <p:cNvPr id="16" name="Rounded Rectangle 15">
            <a:extLst>
              <a:ext uri="{FF2B5EF4-FFF2-40B4-BE49-F238E27FC236}">
                <a16:creationId xmlns:a16="http://schemas.microsoft.com/office/drawing/2014/main" id="{BA0A63F1-58D7-9045-9AE3-A74358248C22}"/>
              </a:ext>
            </a:extLst>
          </p:cNvPr>
          <p:cNvSpPr/>
          <p:nvPr/>
        </p:nvSpPr>
        <p:spPr>
          <a:xfrm>
            <a:off x="7711440" y="2370039"/>
            <a:ext cx="1676400" cy="358140"/>
          </a:xfrm>
          <a:prstGeom prst="roundRect">
            <a:avLst/>
          </a:prstGeom>
          <a:noFill/>
          <a:ln w="12700">
            <a:solidFill>
              <a:srgbClr val="428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a:solidFill>
                  <a:srgbClr val="4285FF"/>
                </a:solidFill>
              </a:rPr>
              <a:t>View API Documentation</a:t>
            </a:r>
          </a:p>
        </p:txBody>
      </p:sp>
      <p:sp>
        <p:nvSpPr>
          <p:cNvPr id="17" name="Rectangle 16">
            <a:extLst>
              <a:ext uri="{FF2B5EF4-FFF2-40B4-BE49-F238E27FC236}">
                <a16:creationId xmlns:a16="http://schemas.microsoft.com/office/drawing/2014/main" id="{7D18B489-D28A-9147-8F8E-A347F764DB7B}"/>
              </a:ext>
            </a:extLst>
          </p:cNvPr>
          <p:cNvSpPr/>
          <p:nvPr/>
        </p:nvSpPr>
        <p:spPr>
          <a:xfrm>
            <a:off x="235669" y="2235542"/>
            <a:ext cx="3177540" cy="36715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600" dirty="0">
                <a:solidFill>
                  <a:srgbClr val="4285FF"/>
                </a:solidFill>
              </a:rPr>
              <a:t>Cloud Volumes Service for AWS</a:t>
            </a:r>
          </a:p>
        </p:txBody>
      </p:sp>
      <p:sp>
        <p:nvSpPr>
          <p:cNvPr id="18" name="Rectangle 17">
            <a:extLst>
              <a:ext uri="{FF2B5EF4-FFF2-40B4-BE49-F238E27FC236}">
                <a16:creationId xmlns:a16="http://schemas.microsoft.com/office/drawing/2014/main" id="{D44076D1-6307-364B-98E3-25B3107275E2}"/>
              </a:ext>
            </a:extLst>
          </p:cNvPr>
          <p:cNvSpPr/>
          <p:nvPr/>
        </p:nvSpPr>
        <p:spPr>
          <a:xfrm>
            <a:off x="235668" y="2598413"/>
            <a:ext cx="7475771" cy="29582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000" dirty="0">
                <a:solidFill>
                  <a:schemeClr val="tx1"/>
                </a:solidFill>
              </a:rPr>
              <a:t>A cloud native file service that provides NAS volumes over NFS and SMB with all-flash performance.</a:t>
            </a:r>
          </a:p>
        </p:txBody>
      </p:sp>
      <p:sp>
        <p:nvSpPr>
          <p:cNvPr id="19" name="Rounded Rectangle 18">
            <a:extLst>
              <a:ext uri="{FF2B5EF4-FFF2-40B4-BE49-F238E27FC236}">
                <a16:creationId xmlns:a16="http://schemas.microsoft.com/office/drawing/2014/main" id="{2328E250-9C37-634C-BE66-EDD6FD05DF69}"/>
              </a:ext>
            </a:extLst>
          </p:cNvPr>
          <p:cNvSpPr/>
          <p:nvPr/>
        </p:nvSpPr>
        <p:spPr>
          <a:xfrm>
            <a:off x="7711440" y="1318479"/>
            <a:ext cx="1676400" cy="358140"/>
          </a:xfrm>
          <a:prstGeom prst="roundRect">
            <a:avLst/>
          </a:prstGeom>
          <a:noFill/>
          <a:ln w="12700">
            <a:solidFill>
              <a:srgbClr val="428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a:solidFill>
                  <a:srgbClr val="4285FF"/>
                </a:solidFill>
              </a:rPr>
              <a:t>View API Documentation</a:t>
            </a:r>
          </a:p>
        </p:txBody>
      </p:sp>
      <p:sp>
        <p:nvSpPr>
          <p:cNvPr id="20" name="Rectangle 19">
            <a:extLst>
              <a:ext uri="{FF2B5EF4-FFF2-40B4-BE49-F238E27FC236}">
                <a16:creationId xmlns:a16="http://schemas.microsoft.com/office/drawing/2014/main" id="{9BA22C2B-C998-B34D-BA68-1624D45B7F19}"/>
              </a:ext>
            </a:extLst>
          </p:cNvPr>
          <p:cNvSpPr/>
          <p:nvPr/>
        </p:nvSpPr>
        <p:spPr>
          <a:xfrm>
            <a:off x="235669" y="1183982"/>
            <a:ext cx="3177540" cy="36715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600">
                <a:solidFill>
                  <a:srgbClr val="4285FF"/>
                </a:solidFill>
              </a:rPr>
              <a:t>NetApp Cloud Central</a:t>
            </a:r>
          </a:p>
        </p:txBody>
      </p:sp>
      <p:sp>
        <p:nvSpPr>
          <p:cNvPr id="21" name="Rectangle 20">
            <a:extLst>
              <a:ext uri="{FF2B5EF4-FFF2-40B4-BE49-F238E27FC236}">
                <a16:creationId xmlns:a16="http://schemas.microsoft.com/office/drawing/2014/main" id="{BF138C89-A6AA-8B44-9B1B-C21DE52ADD65}"/>
              </a:ext>
            </a:extLst>
          </p:cNvPr>
          <p:cNvSpPr/>
          <p:nvPr/>
        </p:nvSpPr>
        <p:spPr>
          <a:xfrm>
            <a:off x="235668" y="1546853"/>
            <a:ext cx="7475771" cy="29582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000">
                <a:solidFill>
                  <a:schemeClr val="tx1"/>
                </a:solidFill>
              </a:rPr>
              <a:t>Integrated hub for development information, help, documentation and launching services from NetApp Cloud Central.</a:t>
            </a:r>
          </a:p>
        </p:txBody>
      </p:sp>
      <p:sp>
        <p:nvSpPr>
          <p:cNvPr id="22" name="Rounded Rectangle 21">
            <a:extLst>
              <a:ext uri="{FF2B5EF4-FFF2-40B4-BE49-F238E27FC236}">
                <a16:creationId xmlns:a16="http://schemas.microsoft.com/office/drawing/2014/main" id="{35809274-9114-3446-A9B1-9DD207D5339B}"/>
              </a:ext>
            </a:extLst>
          </p:cNvPr>
          <p:cNvSpPr/>
          <p:nvPr/>
        </p:nvSpPr>
        <p:spPr>
          <a:xfrm>
            <a:off x="7711440" y="3429219"/>
            <a:ext cx="1676400" cy="358140"/>
          </a:xfrm>
          <a:prstGeom prst="roundRect">
            <a:avLst/>
          </a:prstGeom>
          <a:noFill/>
          <a:ln w="12700">
            <a:solidFill>
              <a:srgbClr val="428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a:solidFill>
                  <a:srgbClr val="4285FF"/>
                </a:solidFill>
              </a:rPr>
              <a:t>View API Documentation</a:t>
            </a:r>
          </a:p>
        </p:txBody>
      </p:sp>
      <p:sp>
        <p:nvSpPr>
          <p:cNvPr id="23" name="Rectangle 22">
            <a:extLst>
              <a:ext uri="{FF2B5EF4-FFF2-40B4-BE49-F238E27FC236}">
                <a16:creationId xmlns:a16="http://schemas.microsoft.com/office/drawing/2014/main" id="{DE6B9C9F-FC04-F64A-99B8-D6CCF7775469}"/>
              </a:ext>
            </a:extLst>
          </p:cNvPr>
          <p:cNvSpPr/>
          <p:nvPr/>
        </p:nvSpPr>
        <p:spPr>
          <a:xfrm>
            <a:off x="235669" y="3294722"/>
            <a:ext cx="3177540" cy="36715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600" dirty="0">
                <a:solidFill>
                  <a:srgbClr val="4285FF"/>
                </a:solidFill>
              </a:rPr>
              <a:t>Cloud Volumes ONTAP</a:t>
            </a:r>
          </a:p>
        </p:txBody>
      </p:sp>
      <p:sp>
        <p:nvSpPr>
          <p:cNvPr id="24" name="Rectangle 23">
            <a:extLst>
              <a:ext uri="{FF2B5EF4-FFF2-40B4-BE49-F238E27FC236}">
                <a16:creationId xmlns:a16="http://schemas.microsoft.com/office/drawing/2014/main" id="{6B04FD8B-57B4-604B-B5BA-54D02AE5A4A6}"/>
              </a:ext>
            </a:extLst>
          </p:cNvPr>
          <p:cNvSpPr/>
          <p:nvPr/>
        </p:nvSpPr>
        <p:spPr>
          <a:xfrm>
            <a:off x="235668" y="3657593"/>
            <a:ext cx="7475771" cy="29582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000" dirty="0">
                <a:solidFill>
                  <a:schemeClr val="tx1"/>
                </a:solidFill>
              </a:rPr>
              <a:t>A powerful, cost-effective and easy-to-use solution for enterprise cloud storage.</a:t>
            </a:r>
          </a:p>
        </p:txBody>
      </p:sp>
      <p:sp>
        <p:nvSpPr>
          <p:cNvPr id="25" name="Rectangle 24">
            <a:extLst>
              <a:ext uri="{FF2B5EF4-FFF2-40B4-BE49-F238E27FC236}">
                <a16:creationId xmlns:a16="http://schemas.microsoft.com/office/drawing/2014/main" id="{52CB2728-4466-574D-9C66-BD60EE644F31}"/>
              </a:ext>
            </a:extLst>
          </p:cNvPr>
          <p:cNvSpPr/>
          <p:nvPr/>
        </p:nvSpPr>
        <p:spPr>
          <a:xfrm>
            <a:off x="88768" y="4183200"/>
            <a:ext cx="9594493" cy="9834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26" name="Rounded Rectangle 25">
            <a:extLst>
              <a:ext uri="{FF2B5EF4-FFF2-40B4-BE49-F238E27FC236}">
                <a16:creationId xmlns:a16="http://schemas.microsoft.com/office/drawing/2014/main" id="{DC84AAE3-BE8F-664B-BF0C-04DF78BDD7EF}"/>
              </a:ext>
            </a:extLst>
          </p:cNvPr>
          <p:cNvSpPr/>
          <p:nvPr/>
        </p:nvSpPr>
        <p:spPr>
          <a:xfrm>
            <a:off x="7711440" y="4488461"/>
            <a:ext cx="1676400" cy="358140"/>
          </a:xfrm>
          <a:prstGeom prst="roundRect">
            <a:avLst/>
          </a:prstGeom>
          <a:noFill/>
          <a:ln w="12700">
            <a:solidFill>
              <a:srgbClr val="4285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a:solidFill>
                  <a:srgbClr val="4285FF"/>
                </a:solidFill>
              </a:rPr>
              <a:t>View API Documentation</a:t>
            </a:r>
          </a:p>
        </p:txBody>
      </p:sp>
      <p:sp>
        <p:nvSpPr>
          <p:cNvPr id="27" name="Rectangle 26">
            <a:extLst>
              <a:ext uri="{FF2B5EF4-FFF2-40B4-BE49-F238E27FC236}">
                <a16:creationId xmlns:a16="http://schemas.microsoft.com/office/drawing/2014/main" id="{1B9FA140-8415-6040-9C93-61B1A2E15ECB}"/>
              </a:ext>
            </a:extLst>
          </p:cNvPr>
          <p:cNvSpPr/>
          <p:nvPr/>
        </p:nvSpPr>
        <p:spPr>
          <a:xfrm>
            <a:off x="235669" y="4353964"/>
            <a:ext cx="3177540" cy="36715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600">
                <a:solidFill>
                  <a:srgbClr val="4285FF"/>
                </a:solidFill>
              </a:rPr>
              <a:t>Cloud Sync</a:t>
            </a:r>
          </a:p>
        </p:txBody>
      </p:sp>
      <p:sp>
        <p:nvSpPr>
          <p:cNvPr id="28" name="Rectangle 27">
            <a:extLst>
              <a:ext uri="{FF2B5EF4-FFF2-40B4-BE49-F238E27FC236}">
                <a16:creationId xmlns:a16="http://schemas.microsoft.com/office/drawing/2014/main" id="{66B7E9FE-81D7-D546-AB92-18C67B4C9E43}"/>
              </a:ext>
            </a:extLst>
          </p:cNvPr>
          <p:cNvSpPr/>
          <p:nvPr/>
        </p:nvSpPr>
        <p:spPr>
          <a:xfrm>
            <a:off x="235668" y="4716835"/>
            <a:ext cx="7475771" cy="29582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000">
                <a:solidFill>
                  <a:schemeClr val="tx1"/>
                </a:solidFill>
              </a:rPr>
              <a:t>NetApp’s service for rapid and secure data synchronization.</a:t>
            </a:r>
          </a:p>
        </p:txBody>
      </p:sp>
      <p:sp>
        <p:nvSpPr>
          <p:cNvPr id="29" name="Rectangle 28">
            <a:extLst>
              <a:ext uri="{FF2B5EF4-FFF2-40B4-BE49-F238E27FC236}">
                <a16:creationId xmlns:a16="http://schemas.microsoft.com/office/drawing/2014/main" id="{59E2BF29-8B1C-B649-9760-B83931C210D4}"/>
              </a:ext>
            </a:extLst>
          </p:cNvPr>
          <p:cNvSpPr/>
          <p:nvPr/>
        </p:nvSpPr>
        <p:spPr>
          <a:xfrm>
            <a:off x="73514" y="1029850"/>
            <a:ext cx="9609747" cy="98344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t>x</a:t>
            </a:r>
          </a:p>
        </p:txBody>
      </p:sp>
    </p:spTree>
    <p:extLst>
      <p:ext uri="{BB962C8B-B14F-4D97-AF65-F5344CB8AC3E}">
        <p14:creationId xmlns:p14="http://schemas.microsoft.com/office/powerpoint/2010/main" val="119852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A6FF28-9F36-4BA1-97C7-415BBDFEE209}"/>
              </a:ext>
            </a:extLst>
          </p:cNvPr>
          <p:cNvSpPr>
            <a:spLocks noGrp="1"/>
          </p:cNvSpPr>
          <p:nvPr>
            <p:ph type="title"/>
          </p:nvPr>
        </p:nvSpPr>
        <p:spPr/>
        <p:txBody>
          <a:bodyPr/>
          <a:lstStyle/>
          <a:p>
            <a:r>
              <a:rPr lang="en-US" dirty="0"/>
              <a:t>NetApp Cloud Central API</a:t>
            </a:r>
          </a:p>
        </p:txBody>
      </p:sp>
      <p:sp>
        <p:nvSpPr>
          <p:cNvPr id="8" name="Text Placeholder 7">
            <a:extLst>
              <a:ext uri="{FF2B5EF4-FFF2-40B4-BE49-F238E27FC236}">
                <a16:creationId xmlns:a16="http://schemas.microsoft.com/office/drawing/2014/main" id="{D5E91A9A-E79A-7A40-88F3-939B811DB075}"/>
              </a:ext>
            </a:extLst>
          </p:cNvPr>
          <p:cNvSpPr>
            <a:spLocks noGrp="1"/>
          </p:cNvSpPr>
          <p:nvPr>
            <p:ph type="body" idx="10"/>
          </p:nvPr>
        </p:nvSpPr>
        <p:spPr/>
        <p:txBody>
          <a:bodyPr/>
          <a:lstStyle/>
          <a:p>
            <a:endParaRPr lang="en-US"/>
          </a:p>
        </p:txBody>
      </p:sp>
      <p:sp>
        <p:nvSpPr>
          <p:cNvPr id="7" name="Slide Number Placeholder 6">
            <a:extLst>
              <a:ext uri="{FF2B5EF4-FFF2-40B4-BE49-F238E27FC236}">
                <a16:creationId xmlns:a16="http://schemas.microsoft.com/office/drawing/2014/main" id="{1DFF0424-4DD5-5540-BCEB-AA30F2BAE6EA}"/>
              </a:ext>
            </a:extLst>
          </p:cNvPr>
          <p:cNvSpPr>
            <a:spLocks noGrp="1"/>
          </p:cNvSpPr>
          <p:nvPr>
            <p:ph type="sldNum" sz="quarter" idx="4"/>
          </p:nvPr>
        </p:nvSpPr>
        <p:spPr/>
        <p:txBody>
          <a:bodyPr/>
          <a:lstStyle/>
          <a:p>
            <a:fld id="{92978B7E-5EBE-134C-B481-E4E8CA36F800}" type="slidenum">
              <a:rPr lang="en-US" smtClean="0"/>
              <a:pPr/>
              <a:t>52</a:t>
            </a:fld>
            <a:endParaRPr lang="en-US" dirty="0"/>
          </a:p>
        </p:txBody>
      </p:sp>
      <p:sp>
        <p:nvSpPr>
          <p:cNvPr id="10" name="Text Placeholder 9">
            <a:extLst>
              <a:ext uri="{FF2B5EF4-FFF2-40B4-BE49-F238E27FC236}">
                <a16:creationId xmlns:a16="http://schemas.microsoft.com/office/drawing/2014/main" id="{FFE7CA05-5393-C54A-B491-A05B2E05FFA9}"/>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D26140A2-CD1B-2A41-A8A8-FC0F4E162EE9}"/>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11" name="Content Placeholder 10">
            <a:extLst>
              <a:ext uri="{FF2B5EF4-FFF2-40B4-BE49-F238E27FC236}">
                <a16:creationId xmlns:a16="http://schemas.microsoft.com/office/drawing/2014/main" id="{858EF50A-91BE-D84F-BEDF-03C09BB3C068}"/>
              </a:ext>
            </a:extLst>
          </p:cNvPr>
          <p:cNvPicPr>
            <a:picLocks noGrp="1" noChangeAspect="1"/>
          </p:cNvPicPr>
          <p:nvPr>
            <p:ph sz="quarter" idx="14"/>
          </p:nvPr>
        </p:nvPicPr>
        <p:blipFill>
          <a:blip r:embed="rId3"/>
          <a:stretch>
            <a:fillRect/>
          </a:stretch>
        </p:blipFill>
        <p:spPr>
          <a:xfrm>
            <a:off x="211138" y="1627923"/>
            <a:ext cx="9328150" cy="3189404"/>
          </a:xfrm>
          <a:prstGeom prst="rect">
            <a:avLst/>
          </a:prstGeom>
          <a:ln>
            <a:solidFill>
              <a:schemeClr val="accent1"/>
            </a:solidFill>
          </a:ln>
        </p:spPr>
      </p:pic>
    </p:spTree>
    <p:extLst>
      <p:ext uri="{BB962C8B-B14F-4D97-AF65-F5344CB8AC3E}">
        <p14:creationId xmlns:p14="http://schemas.microsoft.com/office/powerpoint/2010/main" val="2646632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3DBE479-DC34-A145-A724-A06729F3E07B}"/>
              </a:ext>
            </a:extLst>
          </p:cNvPr>
          <p:cNvPicPr>
            <a:picLocks noChangeAspect="1"/>
          </p:cNvPicPr>
          <p:nvPr/>
        </p:nvPicPr>
        <p:blipFill>
          <a:blip r:embed="rId3"/>
          <a:stretch>
            <a:fillRect/>
          </a:stretch>
        </p:blipFill>
        <p:spPr>
          <a:xfrm>
            <a:off x="2816713" y="1273908"/>
            <a:ext cx="5866140" cy="2005702"/>
          </a:xfrm>
          <a:prstGeom prst="rect">
            <a:avLst/>
          </a:prstGeom>
        </p:spPr>
      </p:pic>
      <p:pic>
        <p:nvPicPr>
          <p:cNvPr id="22" name="Picture 21">
            <a:extLst>
              <a:ext uri="{FF2B5EF4-FFF2-40B4-BE49-F238E27FC236}">
                <a16:creationId xmlns:a16="http://schemas.microsoft.com/office/drawing/2014/main" id="{4F64520F-A4DD-6D44-A297-355A2C15E1AF}"/>
              </a:ext>
            </a:extLst>
          </p:cNvPr>
          <p:cNvPicPr>
            <a:picLocks noChangeAspect="1"/>
          </p:cNvPicPr>
          <p:nvPr/>
        </p:nvPicPr>
        <p:blipFill>
          <a:blip r:embed="rId4"/>
          <a:stretch>
            <a:fillRect/>
          </a:stretch>
        </p:blipFill>
        <p:spPr>
          <a:xfrm>
            <a:off x="2840158" y="1980247"/>
            <a:ext cx="6916616" cy="3490528"/>
          </a:xfrm>
          <a:prstGeom prst="rect">
            <a:avLst/>
          </a:prstGeom>
        </p:spPr>
      </p:pic>
      <p:sp>
        <p:nvSpPr>
          <p:cNvPr id="23" name="Arrow: Right 6">
            <a:extLst>
              <a:ext uri="{FF2B5EF4-FFF2-40B4-BE49-F238E27FC236}">
                <a16:creationId xmlns:a16="http://schemas.microsoft.com/office/drawing/2014/main" id="{89DAAB6E-3130-694A-8691-9D20702044CF}"/>
              </a:ext>
            </a:extLst>
          </p:cNvPr>
          <p:cNvSpPr/>
          <p:nvPr/>
        </p:nvSpPr>
        <p:spPr>
          <a:xfrm>
            <a:off x="2035088" y="2609022"/>
            <a:ext cx="805070" cy="268356"/>
          </a:xfrm>
          <a:prstGeom prst="right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24" name="Arrow: Right 7">
            <a:extLst>
              <a:ext uri="{FF2B5EF4-FFF2-40B4-BE49-F238E27FC236}">
                <a16:creationId xmlns:a16="http://schemas.microsoft.com/office/drawing/2014/main" id="{4A555FAA-E9A1-8347-9340-926C5D7F96E2}"/>
              </a:ext>
            </a:extLst>
          </p:cNvPr>
          <p:cNvSpPr/>
          <p:nvPr/>
        </p:nvSpPr>
        <p:spPr>
          <a:xfrm>
            <a:off x="2035088" y="3249301"/>
            <a:ext cx="805070" cy="268356"/>
          </a:xfrm>
          <a:prstGeom prst="right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25" name="Arrow: Right 8">
            <a:extLst>
              <a:ext uri="{FF2B5EF4-FFF2-40B4-BE49-F238E27FC236}">
                <a16:creationId xmlns:a16="http://schemas.microsoft.com/office/drawing/2014/main" id="{A0C5391C-255C-E54D-A998-1845787F8BB3}"/>
              </a:ext>
            </a:extLst>
          </p:cNvPr>
          <p:cNvSpPr/>
          <p:nvPr/>
        </p:nvSpPr>
        <p:spPr>
          <a:xfrm>
            <a:off x="2035088" y="4582172"/>
            <a:ext cx="805070" cy="268356"/>
          </a:xfrm>
          <a:prstGeom prst="right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26" name="Rectangle 25">
            <a:extLst>
              <a:ext uri="{FF2B5EF4-FFF2-40B4-BE49-F238E27FC236}">
                <a16:creationId xmlns:a16="http://schemas.microsoft.com/office/drawing/2014/main" id="{BF1EAD81-65AC-C544-8995-17D4397A699B}"/>
              </a:ext>
            </a:extLst>
          </p:cNvPr>
          <p:cNvSpPr/>
          <p:nvPr/>
        </p:nvSpPr>
        <p:spPr>
          <a:xfrm>
            <a:off x="9120554" y="2601207"/>
            <a:ext cx="636221" cy="236331"/>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3" name="Title 2">
            <a:extLst>
              <a:ext uri="{FF2B5EF4-FFF2-40B4-BE49-F238E27FC236}">
                <a16:creationId xmlns:a16="http://schemas.microsoft.com/office/drawing/2014/main" id="{12A6FF28-9F36-4BA1-97C7-415BBDFEE209}"/>
              </a:ext>
            </a:extLst>
          </p:cNvPr>
          <p:cNvSpPr>
            <a:spLocks noGrp="1"/>
          </p:cNvSpPr>
          <p:nvPr>
            <p:ph type="title"/>
          </p:nvPr>
        </p:nvSpPr>
        <p:spPr/>
        <p:txBody>
          <a:bodyPr/>
          <a:lstStyle/>
          <a:p>
            <a:r>
              <a:rPr lang="en-US" dirty="0"/>
              <a:t>NetApp Cloud Central API</a:t>
            </a:r>
          </a:p>
        </p:txBody>
      </p:sp>
      <p:sp>
        <p:nvSpPr>
          <p:cNvPr id="4" name="Text Placeholder 3">
            <a:extLst>
              <a:ext uri="{FF2B5EF4-FFF2-40B4-BE49-F238E27FC236}">
                <a16:creationId xmlns:a16="http://schemas.microsoft.com/office/drawing/2014/main" id="{9B0736C1-94C1-494B-9BC1-1A348BDF07AB}"/>
              </a:ext>
            </a:extLst>
          </p:cNvPr>
          <p:cNvSpPr>
            <a:spLocks noGrp="1"/>
          </p:cNvSpPr>
          <p:nvPr>
            <p:ph type="body" idx="10"/>
          </p:nvPr>
        </p:nvSpPr>
        <p:spPr/>
        <p:txBody>
          <a:bodyPr/>
          <a:lstStyle/>
          <a:p>
            <a:r>
              <a:rPr lang="en-US" dirty="0"/>
              <a:t>Expanding the </a:t>
            </a:r>
            <a:r>
              <a:rPr lang="en-US" dirty="0">
                <a:solidFill>
                  <a:srgbClr val="0067C5"/>
                </a:solidFill>
              </a:rPr>
              <a:t>POST</a:t>
            </a:r>
            <a:r>
              <a:rPr lang="en-US" dirty="0"/>
              <a:t> command</a:t>
            </a:r>
          </a:p>
        </p:txBody>
      </p:sp>
      <p:sp>
        <p:nvSpPr>
          <p:cNvPr id="12" name="Slide Number Placeholder 11">
            <a:extLst>
              <a:ext uri="{FF2B5EF4-FFF2-40B4-BE49-F238E27FC236}">
                <a16:creationId xmlns:a16="http://schemas.microsoft.com/office/drawing/2014/main" id="{5A155667-9090-234F-B8CC-68FEEC675129}"/>
              </a:ext>
            </a:extLst>
          </p:cNvPr>
          <p:cNvSpPr>
            <a:spLocks noGrp="1"/>
          </p:cNvSpPr>
          <p:nvPr>
            <p:ph type="sldNum" sz="quarter" idx="4"/>
          </p:nvPr>
        </p:nvSpPr>
        <p:spPr/>
        <p:txBody>
          <a:bodyPr/>
          <a:lstStyle/>
          <a:p>
            <a:fld id="{92978B7E-5EBE-134C-B481-E4E8CA36F800}" type="slidenum">
              <a:rPr lang="en-US" smtClean="0"/>
              <a:pPr/>
              <a:t>53</a:t>
            </a:fld>
            <a:endParaRPr lang="en-US" dirty="0"/>
          </a:p>
        </p:txBody>
      </p:sp>
      <p:sp>
        <p:nvSpPr>
          <p:cNvPr id="20" name="Text Placeholder 19">
            <a:extLst>
              <a:ext uri="{FF2B5EF4-FFF2-40B4-BE49-F238E27FC236}">
                <a16:creationId xmlns:a16="http://schemas.microsoft.com/office/drawing/2014/main" id="{4653E0E9-D0CA-404A-B860-AB6D563813F2}"/>
              </a:ext>
            </a:extLst>
          </p:cNvPr>
          <p:cNvSpPr>
            <a:spLocks noGrp="1"/>
          </p:cNvSpPr>
          <p:nvPr>
            <p:ph type="body" sz="quarter" idx="16"/>
          </p:nvPr>
        </p:nvSpPr>
        <p:spPr/>
        <p:txBody>
          <a:bodyPr/>
          <a:lstStyle/>
          <a:p>
            <a:endParaRPr lang="en-US"/>
          </a:p>
        </p:txBody>
      </p:sp>
      <p:sp>
        <p:nvSpPr>
          <p:cNvPr id="11" name="Footer Placeholder 10">
            <a:extLst>
              <a:ext uri="{FF2B5EF4-FFF2-40B4-BE49-F238E27FC236}">
                <a16:creationId xmlns:a16="http://schemas.microsoft.com/office/drawing/2014/main" id="{F4E400FA-E8D2-8146-8DB1-0B06D601D280}"/>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314582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heel(1)">
                                      <p:cBhvr>
                                        <p:cTn id="27" dur="500"/>
                                        <p:tgtEl>
                                          <p:spTgt spid="26"/>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24"/>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2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25E00CC-0194-0044-A719-6B50C24621DF}"/>
              </a:ext>
            </a:extLst>
          </p:cNvPr>
          <p:cNvSpPr>
            <a:spLocks noGrp="1"/>
          </p:cNvSpPr>
          <p:nvPr>
            <p:ph type="sldNum" sz="quarter" idx="4"/>
          </p:nvPr>
        </p:nvSpPr>
        <p:spPr/>
        <p:txBody>
          <a:bodyPr/>
          <a:lstStyle/>
          <a:p>
            <a:fld id="{92978B7E-5EBE-134C-B481-E4E8CA36F800}" type="slidenum">
              <a:rPr lang="en-US" smtClean="0"/>
              <a:pPr/>
              <a:t>54</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NetApp Kubernetes Service</a:t>
            </a:r>
          </a:p>
        </p:txBody>
      </p:sp>
      <p:sp>
        <p:nvSpPr>
          <p:cNvPr id="5" name="Text Placeholder 4">
            <a:extLst>
              <a:ext uri="{FF2B5EF4-FFF2-40B4-BE49-F238E27FC236}">
                <a16:creationId xmlns:a16="http://schemas.microsoft.com/office/drawing/2014/main" id="{C76DB10D-2C98-D44A-9523-D44C626F0B4D}"/>
              </a:ext>
            </a:extLst>
          </p:cNvPr>
          <p:cNvSpPr>
            <a:spLocks noGrp="1"/>
          </p:cNvSpPr>
          <p:nvPr>
            <p:ph type="body" sz="quarter" idx="10"/>
          </p:nvPr>
        </p:nvSpPr>
        <p:spPr/>
        <p:txBody>
          <a:bodyPr/>
          <a:lstStyle/>
          <a:p>
            <a:endParaRPr lang="en-US"/>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lumMod val="75000"/>
                  </a:prstClr>
                </a:solidFill>
                <a:effectLst/>
                <a:uLnTx/>
                <a:uFillTx/>
                <a:latin typeface="Arial"/>
                <a:ea typeface="+mn-ea"/>
                <a:cs typeface="+mn-cs"/>
              </a:rPr>
              <a:t>© 2019 NetApp, Inc. All rights reserved. </a:t>
            </a:r>
            <a:endParaRPr kumimoji="0" lang="en-US" sz="800" b="0" i="0" u="none" strike="noStrike" kern="1200" cap="none" spc="0" normalizeH="0" baseline="0" noProof="0" dirty="0">
              <a:ln>
                <a:noFill/>
              </a:ln>
              <a:solidFill>
                <a:prstClr val="white">
                  <a:lumMod val="75000"/>
                </a:prstClr>
              </a:solidFill>
              <a:effectLst/>
              <a:uLnTx/>
              <a:uFillTx/>
              <a:latin typeface="Arial"/>
              <a:ea typeface="+mn-ea"/>
              <a:cs typeface="+mn-cs"/>
            </a:endParaRPr>
          </a:p>
        </p:txBody>
      </p:sp>
    </p:spTree>
    <p:extLst>
      <p:ext uri="{BB962C8B-B14F-4D97-AF65-F5344CB8AC3E}">
        <p14:creationId xmlns:p14="http://schemas.microsoft.com/office/powerpoint/2010/main" val="1301273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5D21C3-A211-421C-9D50-9FA6C6D4B653}"/>
              </a:ext>
            </a:extLst>
          </p:cNvPr>
          <p:cNvSpPr>
            <a:spLocks noGrp="1"/>
          </p:cNvSpPr>
          <p:nvPr>
            <p:ph type="title"/>
          </p:nvPr>
        </p:nvSpPr>
        <p:spPr/>
        <p:txBody>
          <a:bodyPr/>
          <a:lstStyle/>
          <a:p>
            <a:r>
              <a:rPr lang="en-US" dirty="0"/>
              <a:t>Concepts</a:t>
            </a:r>
          </a:p>
        </p:txBody>
      </p:sp>
      <p:sp>
        <p:nvSpPr>
          <p:cNvPr id="6" name="Text Placeholder 5">
            <a:extLst>
              <a:ext uri="{FF2B5EF4-FFF2-40B4-BE49-F238E27FC236}">
                <a16:creationId xmlns:a16="http://schemas.microsoft.com/office/drawing/2014/main" id="{B3DC0E55-8A99-4C2F-BE4A-4CB1881ACFE2}"/>
              </a:ext>
            </a:extLst>
          </p:cNvPr>
          <p:cNvSpPr>
            <a:spLocks noGrp="1"/>
          </p:cNvSpPr>
          <p:nvPr>
            <p:ph type="body" idx="10"/>
          </p:nvPr>
        </p:nvSpPr>
        <p:spPr/>
        <p:txBody>
          <a:bodyPr/>
          <a:lstStyle/>
          <a:p>
            <a:endParaRPr lang="en-US" dirty="0"/>
          </a:p>
        </p:txBody>
      </p:sp>
      <p:sp>
        <p:nvSpPr>
          <p:cNvPr id="8" name="Text Placeholder 7">
            <a:extLst>
              <a:ext uri="{FF2B5EF4-FFF2-40B4-BE49-F238E27FC236}">
                <a16:creationId xmlns:a16="http://schemas.microsoft.com/office/drawing/2014/main" id="{42820602-B742-436D-AB73-848DF5D05211}"/>
              </a:ext>
            </a:extLst>
          </p:cNvPr>
          <p:cNvSpPr>
            <a:spLocks noGrp="1"/>
          </p:cNvSpPr>
          <p:nvPr>
            <p:ph type="body" sz="quarter" idx="16"/>
          </p:nvPr>
        </p:nvSpPr>
        <p:spPr/>
        <p:txBody>
          <a:bodyPr/>
          <a:lstStyle/>
          <a:p>
            <a:endParaRPr lang="en-US" dirty="0"/>
          </a:p>
        </p:txBody>
      </p:sp>
      <p:sp>
        <p:nvSpPr>
          <p:cNvPr id="4" name="Footer Placeholder 3">
            <a:extLst>
              <a:ext uri="{FF2B5EF4-FFF2-40B4-BE49-F238E27FC236}">
                <a16:creationId xmlns:a16="http://schemas.microsoft.com/office/drawing/2014/main" id="{19CF4D7B-A560-4A69-A63A-C75096A25E53}"/>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3" name="Slide Number Placeholder 2">
            <a:extLst>
              <a:ext uri="{FF2B5EF4-FFF2-40B4-BE49-F238E27FC236}">
                <a16:creationId xmlns:a16="http://schemas.microsoft.com/office/drawing/2014/main" id="{59169E93-D4BA-D843-B550-E1914881FA0E}"/>
              </a:ext>
            </a:extLst>
          </p:cNvPr>
          <p:cNvSpPr>
            <a:spLocks noGrp="1"/>
          </p:cNvSpPr>
          <p:nvPr>
            <p:ph type="sldNum" sz="quarter" idx="4"/>
          </p:nvPr>
        </p:nvSpPr>
        <p:spPr/>
        <p:txBody>
          <a:bodyPr/>
          <a:lstStyle/>
          <a:p>
            <a:fld id="{92978B7E-5EBE-134C-B481-E4E8CA36F800}" type="slidenum">
              <a:rPr lang="en-US" smtClean="0"/>
              <a:pPr/>
              <a:t>55</a:t>
            </a:fld>
            <a:endParaRPr lang="en-US" dirty="0"/>
          </a:p>
        </p:txBody>
      </p:sp>
      <p:grpSp>
        <p:nvGrpSpPr>
          <p:cNvPr id="68" name="Group 67">
            <a:extLst>
              <a:ext uri="{FF2B5EF4-FFF2-40B4-BE49-F238E27FC236}">
                <a16:creationId xmlns:a16="http://schemas.microsoft.com/office/drawing/2014/main" id="{17D2E592-C90F-D84F-86F9-E7CC3FA97677}"/>
              </a:ext>
            </a:extLst>
          </p:cNvPr>
          <p:cNvGrpSpPr/>
          <p:nvPr/>
        </p:nvGrpSpPr>
        <p:grpSpPr>
          <a:xfrm>
            <a:off x="894202" y="1890858"/>
            <a:ext cx="3022133" cy="3145572"/>
            <a:chOff x="894202" y="1563560"/>
            <a:chExt cx="3022133" cy="3145572"/>
          </a:xfrm>
        </p:grpSpPr>
        <p:grpSp>
          <p:nvGrpSpPr>
            <p:cNvPr id="7" name="Group 6">
              <a:extLst>
                <a:ext uri="{FF2B5EF4-FFF2-40B4-BE49-F238E27FC236}">
                  <a16:creationId xmlns:a16="http://schemas.microsoft.com/office/drawing/2014/main" id="{DB35CE3B-E713-4141-B8AA-897EBDDD6C28}"/>
                </a:ext>
              </a:extLst>
            </p:cNvPr>
            <p:cNvGrpSpPr/>
            <p:nvPr/>
          </p:nvGrpSpPr>
          <p:grpSpPr>
            <a:xfrm>
              <a:off x="894202" y="1563560"/>
              <a:ext cx="3022133" cy="1427118"/>
              <a:chOff x="6418814" y="2776729"/>
              <a:chExt cx="3022133" cy="1427118"/>
            </a:xfrm>
          </p:grpSpPr>
          <p:grpSp>
            <p:nvGrpSpPr>
              <p:cNvPr id="42" name="Group 41">
                <a:extLst>
                  <a:ext uri="{FF2B5EF4-FFF2-40B4-BE49-F238E27FC236}">
                    <a16:creationId xmlns:a16="http://schemas.microsoft.com/office/drawing/2014/main" id="{EB266310-FA06-6C4A-AFCC-9A1FF5CE17D8}"/>
                  </a:ext>
                </a:extLst>
              </p:cNvPr>
              <p:cNvGrpSpPr/>
              <p:nvPr/>
            </p:nvGrpSpPr>
            <p:grpSpPr>
              <a:xfrm>
                <a:off x="7481006" y="3467795"/>
                <a:ext cx="368389" cy="368389"/>
                <a:chOff x="5313001" y="2903470"/>
                <a:chExt cx="368389" cy="368389"/>
              </a:xfrm>
            </p:grpSpPr>
            <p:sp>
              <p:nvSpPr>
                <p:cNvPr id="43" name="Rectangle 42">
                  <a:extLst>
                    <a:ext uri="{FF2B5EF4-FFF2-40B4-BE49-F238E27FC236}">
                      <a16:creationId xmlns:a16="http://schemas.microsoft.com/office/drawing/2014/main" id="{612C18AE-FC3C-6D4C-8961-29E6645985B8}"/>
                    </a:ext>
                  </a:extLst>
                </p:cNvPr>
                <p:cNvSpPr/>
                <p:nvPr/>
              </p:nvSpPr>
              <p:spPr>
                <a:xfrm>
                  <a:off x="5313001" y="2903470"/>
                  <a:ext cx="368389" cy="368389"/>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cxnSp>
              <p:nvCxnSpPr>
                <p:cNvPr id="44" name="Straight Connector 43">
                  <a:extLst>
                    <a:ext uri="{FF2B5EF4-FFF2-40B4-BE49-F238E27FC236}">
                      <a16:creationId xmlns:a16="http://schemas.microsoft.com/office/drawing/2014/main" id="{36A0D56D-7B05-AD40-B0A1-B91846AFA390}"/>
                    </a:ext>
                  </a:extLst>
                </p:cNvPr>
                <p:cNvCxnSpPr>
                  <a:cxnSpLocks/>
                </p:cNvCxnSpPr>
                <p:nvPr/>
              </p:nvCxnSpPr>
              <p:spPr>
                <a:xfrm>
                  <a:off x="5407957" y="2979332"/>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1206F67-FCF7-3D45-9985-50FAFAB97E20}"/>
                    </a:ext>
                  </a:extLst>
                </p:cNvPr>
                <p:cNvCxnSpPr>
                  <a:cxnSpLocks/>
                </p:cNvCxnSpPr>
                <p:nvPr/>
              </p:nvCxnSpPr>
              <p:spPr>
                <a:xfrm>
                  <a:off x="5497195" y="2979333"/>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32CA8D1-5977-D04B-B961-D2381F11A1B4}"/>
                    </a:ext>
                  </a:extLst>
                </p:cNvPr>
                <p:cNvCxnSpPr>
                  <a:cxnSpLocks/>
                </p:cNvCxnSpPr>
                <p:nvPr/>
              </p:nvCxnSpPr>
              <p:spPr>
                <a:xfrm>
                  <a:off x="5586298" y="2979331"/>
                  <a:ext cx="0" cy="210041"/>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47" name="Group 46">
                <a:extLst>
                  <a:ext uri="{FF2B5EF4-FFF2-40B4-BE49-F238E27FC236}">
                    <a16:creationId xmlns:a16="http://schemas.microsoft.com/office/drawing/2014/main" id="{27D92892-F7CA-3542-97A3-4103E4ED6858}"/>
                  </a:ext>
                </a:extLst>
              </p:cNvPr>
              <p:cNvGrpSpPr/>
              <p:nvPr/>
            </p:nvGrpSpPr>
            <p:grpSpPr>
              <a:xfrm>
                <a:off x="7859933" y="3467794"/>
                <a:ext cx="368389" cy="368389"/>
                <a:chOff x="5313001" y="2903470"/>
                <a:chExt cx="368389" cy="368389"/>
              </a:xfrm>
            </p:grpSpPr>
            <p:sp>
              <p:nvSpPr>
                <p:cNvPr id="48" name="Rectangle 47">
                  <a:extLst>
                    <a:ext uri="{FF2B5EF4-FFF2-40B4-BE49-F238E27FC236}">
                      <a16:creationId xmlns:a16="http://schemas.microsoft.com/office/drawing/2014/main" id="{24573B17-FA6C-0543-BCEF-00F84E6EB4B4}"/>
                    </a:ext>
                  </a:extLst>
                </p:cNvPr>
                <p:cNvSpPr/>
                <p:nvPr/>
              </p:nvSpPr>
              <p:spPr>
                <a:xfrm>
                  <a:off x="5313001" y="2903470"/>
                  <a:ext cx="368389" cy="368389"/>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cxnSp>
              <p:nvCxnSpPr>
                <p:cNvPr id="49" name="Straight Connector 48">
                  <a:extLst>
                    <a:ext uri="{FF2B5EF4-FFF2-40B4-BE49-F238E27FC236}">
                      <a16:creationId xmlns:a16="http://schemas.microsoft.com/office/drawing/2014/main" id="{5CDA3573-3ACF-D44C-9330-2CFBCE07FFEF}"/>
                    </a:ext>
                  </a:extLst>
                </p:cNvPr>
                <p:cNvCxnSpPr>
                  <a:cxnSpLocks/>
                </p:cNvCxnSpPr>
                <p:nvPr/>
              </p:nvCxnSpPr>
              <p:spPr>
                <a:xfrm>
                  <a:off x="5407957" y="2979332"/>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C2E963-9AEA-6E4A-AC78-0D4C244FCA8E}"/>
                    </a:ext>
                  </a:extLst>
                </p:cNvPr>
                <p:cNvCxnSpPr>
                  <a:cxnSpLocks/>
                </p:cNvCxnSpPr>
                <p:nvPr/>
              </p:nvCxnSpPr>
              <p:spPr>
                <a:xfrm>
                  <a:off x="5497195" y="2979333"/>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27BE67A-7FE4-9A40-B635-D5A827289D4F}"/>
                    </a:ext>
                  </a:extLst>
                </p:cNvPr>
                <p:cNvCxnSpPr>
                  <a:cxnSpLocks/>
                </p:cNvCxnSpPr>
                <p:nvPr/>
              </p:nvCxnSpPr>
              <p:spPr>
                <a:xfrm>
                  <a:off x="5586298" y="2979331"/>
                  <a:ext cx="0" cy="210041"/>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67D0B9DC-757A-A640-8BAF-742E05AD804B}"/>
                  </a:ext>
                </a:extLst>
              </p:cNvPr>
              <p:cNvGrpSpPr/>
              <p:nvPr/>
            </p:nvGrpSpPr>
            <p:grpSpPr>
              <a:xfrm>
                <a:off x="8238860" y="3468229"/>
                <a:ext cx="368389" cy="368389"/>
                <a:chOff x="5313001" y="2903470"/>
                <a:chExt cx="368389" cy="368389"/>
              </a:xfrm>
            </p:grpSpPr>
            <p:sp>
              <p:nvSpPr>
                <p:cNvPr id="53" name="Rectangle 52">
                  <a:extLst>
                    <a:ext uri="{FF2B5EF4-FFF2-40B4-BE49-F238E27FC236}">
                      <a16:creationId xmlns:a16="http://schemas.microsoft.com/office/drawing/2014/main" id="{DE7A5038-F3C9-5B46-B4D6-C45AF992330A}"/>
                    </a:ext>
                  </a:extLst>
                </p:cNvPr>
                <p:cNvSpPr/>
                <p:nvPr/>
              </p:nvSpPr>
              <p:spPr>
                <a:xfrm>
                  <a:off x="5313001" y="2903470"/>
                  <a:ext cx="368389" cy="368389"/>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cxnSp>
              <p:nvCxnSpPr>
                <p:cNvPr id="54" name="Straight Connector 53">
                  <a:extLst>
                    <a:ext uri="{FF2B5EF4-FFF2-40B4-BE49-F238E27FC236}">
                      <a16:creationId xmlns:a16="http://schemas.microsoft.com/office/drawing/2014/main" id="{F9CA5869-B3FE-FC47-B2B7-DA13EDA5D458}"/>
                    </a:ext>
                  </a:extLst>
                </p:cNvPr>
                <p:cNvCxnSpPr>
                  <a:cxnSpLocks/>
                </p:cNvCxnSpPr>
                <p:nvPr/>
              </p:nvCxnSpPr>
              <p:spPr>
                <a:xfrm>
                  <a:off x="5407957" y="2979332"/>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F1F255C-4EE0-504B-8128-C4F18DCCE2E0}"/>
                    </a:ext>
                  </a:extLst>
                </p:cNvPr>
                <p:cNvCxnSpPr>
                  <a:cxnSpLocks/>
                </p:cNvCxnSpPr>
                <p:nvPr/>
              </p:nvCxnSpPr>
              <p:spPr>
                <a:xfrm>
                  <a:off x="5497195" y="2979333"/>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BAEB093-EB51-D24A-960B-0E9FC3664349}"/>
                    </a:ext>
                  </a:extLst>
                </p:cNvPr>
                <p:cNvCxnSpPr>
                  <a:cxnSpLocks/>
                </p:cNvCxnSpPr>
                <p:nvPr/>
              </p:nvCxnSpPr>
              <p:spPr>
                <a:xfrm>
                  <a:off x="5586298" y="2979331"/>
                  <a:ext cx="0" cy="210041"/>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C869ADE-4F7D-0043-8DE7-546E70731F19}"/>
                  </a:ext>
                </a:extLst>
              </p:cNvPr>
              <p:cNvGrpSpPr/>
              <p:nvPr/>
            </p:nvGrpSpPr>
            <p:grpSpPr>
              <a:xfrm>
                <a:off x="8612393" y="3467794"/>
                <a:ext cx="368389" cy="368389"/>
                <a:chOff x="5313001" y="2903470"/>
                <a:chExt cx="368389" cy="368389"/>
              </a:xfrm>
            </p:grpSpPr>
            <p:sp>
              <p:nvSpPr>
                <p:cNvPr id="58" name="Rectangle 57">
                  <a:extLst>
                    <a:ext uri="{FF2B5EF4-FFF2-40B4-BE49-F238E27FC236}">
                      <a16:creationId xmlns:a16="http://schemas.microsoft.com/office/drawing/2014/main" id="{84E8B32F-7A1C-5849-A304-47D77CC22458}"/>
                    </a:ext>
                  </a:extLst>
                </p:cNvPr>
                <p:cNvSpPr/>
                <p:nvPr/>
              </p:nvSpPr>
              <p:spPr>
                <a:xfrm>
                  <a:off x="5313001" y="2903470"/>
                  <a:ext cx="368389" cy="368389"/>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cxnSp>
              <p:nvCxnSpPr>
                <p:cNvPr id="59" name="Straight Connector 58">
                  <a:extLst>
                    <a:ext uri="{FF2B5EF4-FFF2-40B4-BE49-F238E27FC236}">
                      <a16:creationId xmlns:a16="http://schemas.microsoft.com/office/drawing/2014/main" id="{DCB83BE0-FCE9-0D4A-B0FA-803DFC52EA41}"/>
                    </a:ext>
                  </a:extLst>
                </p:cNvPr>
                <p:cNvCxnSpPr>
                  <a:cxnSpLocks/>
                </p:cNvCxnSpPr>
                <p:nvPr/>
              </p:nvCxnSpPr>
              <p:spPr>
                <a:xfrm>
                  <a:off x="5407957" y="2979332"/>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5811956-30BF-2642-9D23-E39F833E1B5E}"/>
                    </a:ext>
                  </a:extLst>
                </p:cNvPr>
                <p:cNvCxnSpPr>
                  <a:cxnSpLocks/>
                </p:cNvCxnSpPr>
                <p:nvPr/>
              </p:nvCxnSpPr>
              <p:spPr>
                <a:xfrm>
                  <a:off x="5497195" y="2979333"/>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0F2384C3-1715-2A46-A785-90CC1D6CF26F}"/>
                    </a:ext>
                  </a:extLst>
                </p:cNvPr>
                <p:cNvCxnSpPr>
                  <a:cxnSpLocks/>
                </p:cNvCxnSpPr>
                <p:nvPr/>
              </p:nvCxnSpPr>
              <p:spPr>
                <a:xfrm>
                  <a:off x="5586298" y="2979331"/>
                  <a:ext cx="0" cy="210041"/>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62" name="Group 61">
                <a:extLst>
                  <a:ext uri="{FF2B5EF4-FFF2-40B4-BE49-F238E27FC236}">
                    <a16:creationId xmlns:a16="http://schemas.microsoft.com/office/drawing/2014/main" id="{7D73A5CE-DC60-4442-B377-D0F4CA0D66F5}"/>
                  </a:ext>
                </a:extLst>
              </p:cNvPr>
              <p:cNvGrpSpPr/>
              <p:nvPr/>
            </p:nvGrpSpPr>
            <p:grpSpPr>
              <a:xfrm>
                <a:off x="8030684" y="3089139"/>
                <a:ext cx="368389" cy="368389"/>
                <a:chOff x="5313001" y="2903470"/>
                <a:chExt cx="368389" cy="368389"/>
              </a:xfrm>
            </p:grpSpPr>
            <p:sp>
              <p:nvSpPr>
                <p:cNvPr id="63" name="Rectangle 62">
                  <a:extLst>
                    <a:ext uri="{FF2B5EF4-FFF2-40B4-BE49-F238E27FC236}">
                      <a16:creationId xmlns:a16="http://schemas.microsoft.com/office/drawing/2014/main" id="{2D21FB34-BC15-1040-AC2A-88CBA8FEDAF1}"/>
                    </a:ext>
                  </a:extLst>
                </p:cNvPr>
                <p:cNvSpPr/>
                <p:nvPr/>
              </p:nvSpPr>
              <p:spPr>
                <a:xfrm>
                  <a:off x="5313001" y="2903470"/>
                  <a:ext cx="368389" cy="368389"/>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cxnSp>
              <p:nvCxnSpPr>
                <p:cNvPr id="64" name="Straight Connector 63">
                  <a:extLst>
                    <a:ext uri="{FF2B5EF4-FFF2-40B4-BE49-F238E27FC236}">
                      <a16:creationId xmlns:a16="http://schemas.microsoft.com/office/drawing/2014/main" id="{A565EFCD-A006-354C-9202-56706C8205B1}"/>
                    </a:ext>
                  </a:extLst>
                </p:cNvPr>
                <p:cNvCxnSpPr>
                  <a:cxnSpLocks/>
                </p:cNvCxnSpPr>
                <p:nvPr/>
              </p:nvCxnSpPr>
              <p:spPr>
                <a:xfrm>
                  <a:off x="5407957" y="2979332"/>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2AA0095-5C1A-4344-B094-6FF4CC284405}"/>
                    </a:ext>
                  </a:extLst>
                </p:cNvPr>
                <p:cNvCxnSpPr>
                  <a:cxnSpLocks/>
                </p:cNvCxnSpPr>
                <p:nvPr/>
              </p:nvCxnSpPr>
              <p:spPr>
                <a:xfrm>
                  <a:off x="5497195" y="2979333"/>
                  <a:ext cx="0" cy="210041"/>
                </a:xfrm>
                <a:prstGeom prst="line">
                  <a:avLst/>
                </a:prstGeom>
                <a:ln w="28575"/>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F75E2D0-DE4B-2649-BD7D-2272A7B52554}"/>
                    </a:ext>
                  </a:extLst>
                </p:cNvPr>
                <p:cNvCxnSpPr>
                  <a:cxnSpLocks/>
                </p:cNvCxnSpPr>
                <p:nvPr/>
              </p:nvCxnSpPr>
              <p:spPr>
                <a:xfrm>
                  <a:off x="5586298" y="2979331"/>
                  <a:ext cx="0" cy="210041"/>
                </a:xfrm>
                <a:prstGeom prst="line">
                  <a:avLst/>
                </a:prstGeom>
                <a:ln w="28575"/>
              </p:spPr>
              <p:style>
                <a:lnRef idx="1">
                  <a:schemeClr val="dk1"/>
                </a:lnRef>
                <a:fillRef idx="0">
                  <a:schemeClr val="dk1"/>
                </a:fillRef>
                <a:effectRef idx="0">
                  <a:schemeClr val="dk1"/>
                </a:effectRef>
                <a:fontRef idx="minor">
                  <a:schemeClr val="tx1"/>
                </a:fontRef>
              </p:style>
            </p:cxnSp>
          </p:grpSp>
          <p:pic>
            <p:nvPicPr>
              <p:cNvPr id="67" name="Picture 66" descr="A close up of a sign&#10;&#10;Description automatically generated">
                <a:extLst>
                  <a:ext uri="{FF2B5EF4-FFF2-40B4-BE49-F238E27FC236}">
                    <a16:creationId xmlns:a16="http://schemas.microsoft.com/office/drawing/2014/main" id="{3AEA199B-00FE-3442-A0F0-D356155D6083}"/>
                  </a:ext>
                </a:extLst>
              </p:cNvPr>
              <p:cNvPicPr>
                <a:picLocks noChangeAspect="1"/>
              </p:cNvPicPr>
              <p:nvPr/>
            </p:nvPicPr>
            <p:blipFill>
              <a:blip r:embed="rId3"/>
              <a:stretch>
                <a:fillRect/>
              </a:stretch>
            </p:blipFill>
            <p:spPr>
              <a:xfrm>
                <a:off x="6418814" y="2776729"/>
                <a:ext cx="3022133" cy="1427118"/>
              </a:xfrm>
              <a:prstGeom prst="rect">
                <a:avLst/>
              </a:prstGeom>
              <a:effectLst>
                <a:outerShdw blurRad="152400" sx="102000" sy="102000" algn="ctr" rotWithShape="0">
                  <a:prstClr val="black">
                    <a:alpha val="8000"/>
                  </a:prstClr>
                </a:outerShdw>
              </a:effectLst>
            </p:spPr>
          </p:pic>
        </p:grpSp>
        <p:grpSp>
          <p:nvGrpSpPr>
            <p:cNvPr id="69" name="Group 68">
              <a:extLst>
                <a:ext uri="{FF2B5EF4-FFF2-40B4-BE49-F238E27FC236}">
                  <a16:creationId xmlns:a16="http://schemas.microsoft.com/office/drawing/2014/main" id="{672F1E17-3144-DC49-A221-49EACC7B33D3}"/>
                </a:ext>
              </a:extLst>
            </p:cNvPr>
            <p:cNvGrpSpPr/>
            <p:nvPr/>
          </p:nvGrpSpPr>
          <p:grpSpPr>
            <a:xfrm>
              <a:off x="1113183" y="3417752"/>
              <a:ext cx="2610678" cy="1291380"/>
              <a:chOff x="1113183" y="3760690"/>
              <a:chExt cx="2610678" cy="1291380"/>
            </a:xfrm>
          </p:grpSpPr>
          <p:cxnSp>
            <p:nvCxnSpPr>
              <p:cNvPr id="71" name="Straight Connector 70">
                <a:extLst>
                  <a:ext uri="{FF2B5EF4-FFF2-40B4-BE49-F238E27FC236}">
                    <a16:creationId xmlns:a16="http://schemas.microsoft.com/office/drawing/2014/main" id="{04153D68-A965-9945-AD40-0CBCF9010353}"/>
                  </a:ext>
                </a:extLst>
              </p:cNvPr>
              <p:cNvCxnSpPr/>
              <p:nvPr/>
            </p:nvCxnSpPr>
            <p:spPr>
              <a:xfrm>
                <a:off x="1126435" y="3760690"/>
                <a:ext cx="2597426" cy="0"/>
              </a:xfrm>
              <a:prstGeom prst="line">
                <a:avLst/>
              </a:prstGeom>
              <a:ln>
                <a:solidFill>
                  <a:schemeClr val="bg2">
                    <a:lumMod val="40000"/>
                    <a:lumOff val="60000"/>
                  </a:schemeClr>
                </a:solidFill>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61BE5927-0A67-B24D-AE16-EC7609CCB9BB}"/>
                  </a:ext>
                </a:extLst>
              </p:cNvPr>
              <p:cNvSpPr txBox="1"/>
              <p:nvPr/>
            </p:nvSpPr>
            <p:spPr>
              <a:xfrm>
                <a:off x="1113183" y="3965106"/>
                <a:ext cx="2584173" cy="1086964"/>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pPr>
                <a:r>
                  <a:rPr lang="en-US" dirty="0">
                    <a:solidFill>
                      <a:sysClr val="windowText" lastClr="000000"/>
                    </a:solidFill>
                  </a:rPr>
                  <a:t>Containerization</a:t>
                </a:r>
              </a:p>
            </p:txBody>
          </p:sp>
        </p:grpSp>
      </p:grpSp>
      <p:grpSp>
        <p:nvGrpSpPr>
          <p:cNvPr id="73" name="Group 72">
            <a:extLst>
              <a:ext uri="{FF2B5EF4-FFF2-40B4-BE49-F238E27FC236}">
                <a16:creationId xmlns:a16="http://schemas.microsoft.com/office/drawing/2014/main" id="{B1ABC17B-4565-E04E-B417-DFB5EC982DE6}"/>
              </a:ext>
            </a:extLst>
          </p:cNvPr>
          <p:cNvGrpSpPr/>
          <p:nvPr/>
        </p:nvGrpSpPr>
        <p:grpSpPr>
          <a:xfrm>
            <a:off x="5374133" y="1718000"/>
            <a:ext cx="3109454" cy="3318430"/>
            <a:chOff x="5374133" y="1390702"/>
            <a:chExt cx="3109454" cy="3318430"/>
          </a:xfrm>
        </p:grpSpPr>
        <p:grpSp>
          <p:nvGrpSpPr>
            <p:cNvPr id="76" name="Group 75">
              <a:extLst>
                <a:ext uri="{FF2B5EF4-FFF2-40B4-BE49-F238E27FC236}">
                  <a16:creationId xmlns:a16="http://schemas.microsoft.com/office/drawing/2014/main" id="{8063B8A3-986C-6F4D-92E5-D79ABE950727}"/>
                </a:ext>
              </a:extLst>
            </p:cNvPr>
            <p:cNvGrpSpPr/>
            <p:nvPr/>
          </p:nvGrpSpPr>
          <p:grpSpPr>
            <a:xfrm>
              <a:off x="5623521" y="3417752"/>
              <a:ext cx="2610678" cy="1291380"/>
              <a:chOff x="1113183" y="3760690"/>
              <a:chExt cx="2610678" cy="1291380"/>
            </a:xfrm>
          </p:grpSpPr>
          <p:cxnSp>
            <p:nvCxnSpPr>
              <p:cNvPr id="77" name="Straight Connector 76">
                <a:extLst>
                  <a:ext uri="{FF2B5EF4-FFF2-40B4-BE49-F238E27FC236}">
                    <a16:creationId xmlns:a16="http://schemas.microsoft.com/office/drawing/2014/main" id="{F433FCC5-5EFF-F549-B74A-4173666F7E60}"/>
                  </a:ext>
                </a:extLst>
              </p:cNvPr>
              <p:cNvCxnSpPr/>
              <p:nvPr/>
            </p:nvCxnSpPr>
            <p:spPr>
              <a:xfrm>
                <a:off x="1126435" y="3760690"/>
                <a:ext cx="2597426" cy="0"/>
              </a:xfrm>
              <a:prstGeom prst="line">
                <a:avLst/>
              </a:prstGeom>
              <a:ln>
                <a:solidFill>
                  <a:schemeClr val="bg2">
                    <a:lumMod val="40000"/>
                    <a:lumOff val="60000"/>
                  </a:schemeClr>
                </a:solidFill>
              </a:ln>
            </p:spPr>
            <p:style>
              <a:lnRef idx="1">
                <a:schemeClr val="dk1"/>
              </a:lnRef>
              <a:fillRef idx="0">
                <a:schemeClr val="dk1"/>
              </a:fillRef>
              <a:effectRef idx="0">
                <a:schemeClr val="dk1"/>
              </a:effectRef>
              <a:fontRef idx="minor">
                <a:schemeClr val="tx1"/>
              </a:fontRef>
            </p:style>
          </p:cxnSp>
          <p:sp>
            <p:nvSpPr>
              <p:cNvPr id="78" name="TextBox 77">
                <a:extLst>
                  <a:ext uri="{FF2B5EF4-FFF2-40B4-BE49-F238E27FC236}">
                    <a16:creationId xmlns:a16="http://schemas.microsoft.com/office/drawing/2014/main" id="{A3192F69-9CFA-874C-8F11-7877BF4C96A5}"/>
                  </a:ext>
                </a:extLst>
              </p:cNvPr>
              <p:cNvSpPr txBox="1"/>
              <p:nvPr/>
            </p:nvSpPr>
            <p:spPr>
              <a:xfrm>
                <a:off x="1113183" y="3965106"/>
                <a:ext cx="2584173" cy="1086964"/>
              </a:xfrm>
              <a:prstGeom prst="rect">
                <a:avLst/>
              </a:prstGeom>
            </p:spPr>
            <p:txBody>
              <a:bodyPr vert="horz" wrap="square" lIns="91440" tIns="45720" rIns="91440" bIns="45720" rtlCol="0" anchor="t">
                <a:noAutofit/>
              </a:bodyPr>
              <a:lstStyle/>
              <a:p>
                <a:pPr algn="ctr">
                  <a:lnSpc>
                    <a:spcPct val="95000"/>
                  </a:lnSpc>
                  <a:spcBef>
                    <a:spcPts val="400"/>
                  </a:spcBef>
                  <a:spcAft>
                    <a:spcPts val="200"/>
                  </a:spcAft>
                </a:pPr>
                <a:r>
                  <a:rPr lang="en-US" dirty="0">
                    <a:solidFill>
                      <a:sysClr val="windowText" lastClr="000000"/>
                    </a:solidFill>
                  </a:rPr>
                  <a:t>Orchestration</a:t>
                </a:r>
              </a:p>
            </p:txBody>
          </p:sp>
        </p:grpSp>
        <p:pic>
          <p:nvPicPr>
            <p:cNvPr id="106" name="Picture 2" descr="Related image">
              <a:extLst>
                <a:ext uri="{FF2B5EF4-FFF2-40B4-BE49-F238E27FC236}">
                  <a16:creationId xmlns:a16="http://schemas.microsoft.com/office/drawing/2014/main" id="{09F57D6D-8209-7C4B-B9DC-AC9871CF94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4133" y="1390702"/>
              <a:ext cx="3109454" cy="17490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78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fade">
                                      <p:cBhvr>
                                        <p:cTn id="14" dur="1000"/>
                                        <p:tgtEl>
                                          <p:spTgt spid="73"/>
                                        </p:tgtEl>
                                      </p:cBhvr>
                                    </p:animEffect>
                                    <p:anim calcmode="lin" valueType="num">
                                      <p:cBhvr>
                                        <p:cTn id="15" dur="1000" fill="hold"/>
                                        <p:tgtEl>
                                          <p:spTgt spid="73"/>
                                        </p:tgtEl>
                                        <p:attrNameLst>
                                          <p:attrName>ppt_x</p:attrName>
                                        </p:attrNameLst>
                                      </p:cBhvr>
                                      <p:tavLst>
                                        <p:tav tm="0">
                                          <p:val>
                                            <p:strVal val="#ppt_x"/>
                                          </p:val>
                                        </p:tav>
                                        <p:tav tm="100000">
                                          <p:val>
                                            <p:strVal val="#ppt_x"/>
                                          </p:val>
                                        </p:tav>
                                      </p:tavLst>
                                    </p:anim>
                                    <p:anim calcmode="lin" valueType="num">
                                      <p:cBhvr>
                                        <p:cTn id="16"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977FC277-526E-034C-83FA-A70070EE9C55}"/>
              </a:ext>
            </a:extLst>
          </p:cNvPr>
          <p:cNvSpPr/>
          <p:nvPr/>
        </p:nvSpPr>
        <p:spPr>
          <a:xfrm>
            <a:off x="3347868" y="1476260"/>
            <a:ext cx="2902938" cy="3712858"/>
          </a:xfrm>
          <a:prstGeom prst="rect">
            <a:avLst/>
          </a:prstGeom>
          <a:noFill/>
          <a:ln w="254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solidFill>
                <a:schemeClr val="bg2">
                  <a:lumMod val="20000"/>
                  <a:lumOff val="80000"/>
                </a:schemeClr>
              </a:solidFill>
            </a:endParaRPr>
          </a:p>
        </p:txBody>
      </p:sp>
      <p:sp>
        <p:nvSpPr>
          <p:cNvPr id="93" name="Rectangle 92">
            <a:extLst>
              <a:ext uri="{FF2B5EF4-FFF2-40B4-BE49-F238E27FC236}">
                <a16:creationId xmlns:a16="http://schemas.microsoft.com/office/drawing/2014/main" id="{DE60033C-1A50-A842-89B7-D2D3DCFBDBEB}"/>
              </a:ext>
            </a:extLst>
          </p:cNvPr>
          <p:cNvSpPr/>
          <p:nvPr/>
        </p:nvSpPr>
        <p:spPr>
          <a:xfrm>
            <a:off x="3347868" y="1221892"/>
            <a:ext cx="2902938" cy="254368"/>
          </a:xfrm>
          <a:prstGeom prst="rect">
            <a:avLst/>
          </a:prstGeom>
          <a:solidFill>
            <a:schemeClr val="bg2">
              <a:lumMod val="40000"/>
              <a:lumOff val="60000"/>
            </a:schemeClr>
          </a:solidFill>
          <a:ln w="25400">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tx1"/>
                </a:solidFill>
              </a:rPr>
              <a:t>Containerization</a:t>
            </a:r>
          </a:p>
        </p:txBody>
      </p:sp>
      <p:sp>
        <p:nvSpPr>
          <p:cNvPr id="22" name="Rectangle 21">
            <a:extLst>
              <a:ext uri="{FF2B5EF4-FFF2-40B4-BE49-F238E27FC236}">
                <a16:creationId xmlns:a16="http://schemas.microsoft.com/office/drawing/2014/main" id="{31DAA303-D717-8E4D-ABA2-312BB91BB70A}"/>
              </a:ext>
            </a:extLst>
          </p:cNvPr>
          <p:cNvSpPr/>
          <p:nvPr/>
        </p:nvSpPr>
        <p:spPr>
          <a:xfrm>
            <a:off x="273487" y="1476260"/>
            <a:ext cx="2902938" cy="3712858"/>
          </a:xfrm>
          <a:prstGeom prst="rect">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7" name="Title 6">
            <a:extLst>
              <a:ext uri="{FF2B5EF4-FFF2-40B4-BE49-F238E27FC236}">
                <a16:creationId xmlns:a16="http://schemas.microsoft.com/office/drawing/2014/main" id="{890CA510-C7B0-4403-B88E-0330158073D2}"/>
              </a:ext>
            </a:extLst>
          </p:cNvPr>
          <p:cNvSpPr>
            <a:spLocks noGrp="1"/>
          </p:cNvSpPr>
          <p:nvPr>
            <p:ph type="title"/>
          </p:nvPr>
        </p:nvSpPr>
        <p:spPr/>
        <p:txBody>
          <a:bodyPr/>
          <a:lstStyle/>
          <a:p>
            <a:r>
              <a:rPr lang="en-US" dirty="0"/>
              <a:t>Containerization</a:t>
            </a:r>
          </a:p>
        </p:txBody>
      </p:sp>
      <p:sp>
        <p:nvSpPr>
          <p:cNvPr id="11" name="Slide Number Placeholder 10">
            <a:extLst>
              <a:ext uri="{FF2B5EF4-FFF2-40B4-BE49-F238E27FC236}">
                <a16:creationId xmlns:a16="http://schemas.microsoft.com/office/drawing/2014/main" id="{C7A9663D-5A0B-0149-9A60-278D694DF682}"/>
              </a:ext>
            </a:extLst>
          </p:cNvPr>
          <p:cNvSpPr>
            <a:spLocks noGrp="1"/>
          </p:cNvSpPr>
          <p:nvPr>
            <p:ph type="sldNum" sz="quarter" idx="4"/>
          </p:nvPr>
        </p:nvSpPr>
        <p:spPr/>
        <p:txBody>
          <a:bodyPr/>
          <a:lstStyle/>
          <a:p>
            <a:fld id="{92978B7E-5EBE-134C-B481-E4E8CA36F800}" type="slidenum">
              <a:rPr lang="en-US" smtClean="0"/>
              <a:pPr/>
              <a:t>56</a:t>
            </a:fld>
            <a:endParaRPr lang="en-US" dirty="0"/>
          </a:p>
        </p:txBody>
      </p:sp>
      <p:sp>
        <p:nvSpPr>
          <p:cNvPr id="21" name="Text Placeholder 20">
            <a:extLst>
              <a:ext uri="{FF2B5EF4-FFF2-40B4-BE49-F238E27FC236}">
                <a16:creationId xmlns:a16="http://schemas.microsoft.com/office/drawing/2014/main" id="{DBC945CD-3F99-5341-A104-0430FCD152DE}"/>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5189794E-80B6-0944-84B8-3A99677F557A}"/>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48" name="Rectangle: Rounded Corners 9">
            <a:extLst>
              <a:ext uri="{FF2B5EF4-FFF2-40B4-BE49-F238E27FC236}">
                <a16:creationId xmlns:a16="http://schemas.microsoft.com/office/drawing/2014/main" id="{47D04F01-2C23-0147-B436-0FB4E2F7C855}"/>
              </a:ext>
            </a:extLst>
          </p:cNvPr>
          <p:cNvSpPr/>
          <p:nvPr/>
        </p:nvSpPr>
        <p:spPr>
          <a:xfrm>
            <a:off x="3544883" y="4660207"/>
            <a:ext cx="2521688" cy="368478"/>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r>
              <a:rPr lang="en-US" sz="1400"/>
              <a:t>Infrastructure</a:t>
            </a:r>
            <a:endParaRPr lang="en-US" sz="1600"/>
          </a:p>
        </p:txBody>
      </p:sp>
      <p:sp>
        <p:nvSpPr>
          <p:cNvPr id="53" name="Rectangle: Rounded Corners 10">
            <a:extLst>
              <a:ext uri="{FF2B5EF4-FFF2-40B4-BE49-F238E27FC236}">
                <a16:creationId xmlns:a16="http://schemas.microsoft.com/office/drawing/2014/main" id="{E5251481-E314-664F-B3D9-4A86E8F45C12}"/>
              </a:ext>
            </a:extLst>
          </p:cNvPr>
          <p:cNvSpPr/>
          <p:nvPr/>
        </p:nvSpPr>
        <p:spPr>
          <a:xfrm>
            <a:off x="3544883" y="4104893"/>
            <a:ext cx="2521688" cy="180467"/>
          </a:xfrm>
          <a:prstGeom prst="rect">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tx1"/>
                </a:solidFill>
              </a:rPr>
              <a:t>Host </a:t>
            </a:r>
            <a:r>
              <a:rPr lang="en-US" sz="1400" dirty="0">
                <a:solidFill>
                  <a:srgbClr val="000000"/>
                </a:solidFill>
              </a:rPr>
              <a:t>OS Software</a:t>
            </a:r>
            <a:endParaRPr lang="en-US" sz="1400" dirty="0">
              <a:solidFill>
                <a:srgbClr val="000000"/>
              </a:solidFill>
              <a:latin typeface="Arial" panose="020B0604020202020204" pitchFamily="34" charset="0"/>
            </a:endParaRPr>
          </a:p>
        </p:txBody>
      </p:sp>
      <p:sp>
        <p:nvSpPr>
          <p:cNvPr id="54" name="Rectangle: Rounded Corners 11">
            <a:extLst>
              <a:ext uri="{FF2B5EF4-FFF2-40B4-BE49-F238E27FC236}">
                <a16:creationId xmlns:a16="http://schemas.microsoft.com/office/drawing/2014/main" id="{C2E484A3-AAFD-7C4B-A734-DB7FEBE0FB98}"/>
              </a:ext>
            </a:extLst>
          </p:cNvPr>
          <p:cNvSpPr/>
          <p:nvPr/>
        </p:nvSpPr>
        <p:spPr>
          <a:xfrm>
            <a:off x="3544883" y="3730047"/>
            <a:ext cx="2521688" cy="37264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Containerization Software</a:t>
            </a:r>
          </a:p>
        </p:txBody>
      </p:sp>
      <p:sp>
        <p:nvSpPr>
          <p:cNvPr id="56" name="Rectangle 55">
            <a:extLst>
              <a:ext uri="{FF2B5EF4-FFF2-40B4-BE49-F238E27FC236}">
                <a16:creationId xmlns:a16="http://schemas.microsoft.com/office/drawing/2014/main" id="{18E5193C-6444-8C47-8850-40E7EADC34B5}"/>
              </a:ext>
            </a:extLst>
          </p:cNvPr>
          <p:cNvSpPr/>
          <p:nvPr/>
        </p:nvSpPr>
        <p:spPr>
          <a:xfrm>
            <a:off x="3540628" y="1622376"/>
            <a:ext cx="2521675" cy="68915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Orchestration Tools</a:t>
            </a:r>
          </a:p>
        </p:txBody>
      </p:sp>
      <p:grpSp>
        <p:nvGrpSpPr>
          <p:cNvPr id="57" name="Group 56">
            <a:extLst>
              <a:ext uri="{FF2B5EF4-FFF2-40B4-BE49-F238E27FC236}">
                <a16:creationId xmlns:a16="http://schemas.microsoft.com/office/drawing/2014/main" id="{CFABF950-F8FD-F04E-9932-12C75EF38026}"/>
              </a:ext>
            </a:extLst>
          </p:cNvPr>
          <p:cNvGrpSpPr/>
          <p:nvPr/>
        </p:nvGrpSpPr>
        <p:grpSpPr>
          <a:xfrm>
            <a:off x="3540628" y="2524931"/>
            <a:ext cx="1159411" cy="1099516"/>
            <a:chOff x="1295819" y="2462201"/>
            <a:chExt cx="1159411" cy="1099516"/>
          </a:xfrm>
        </p:grpSpPr>
        <p:sp>
          <p:nvSpPr>
            <p:cNvPr id="69" name="Rectangle 68">
              <a:extLst>
                <a:ext uri="{FF2B5EF4-FFF2-40B4-BE49-F238E27FC236}">
                  <a16:creationId xmlns:a16="http://schemas.microsoft.com/office/drawing/2014/main" id="{D4B64B39-0957-7B45-9FE7-BB76D96BCBB6}"/>
                </a:ext>
              </a:extLst>
            </p:cNvPr>
            <p:cNvSpPr/>
            <p:nvPr/>
          </p:nvSpPr>
          <p:spPr>
            <a:xfrm>
              <a:off x="1295819" y="2829035"/>
              <a:ext cx="1159410" cy="36838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App 1</a:t>
              </a:r>
            </a:p>
          </p:txBody>
        </p:sp>
        <p:sp>
          <p:nvSpPr>
            <p:cNvPr id="70" name="Rectangle 69">
              <a:extLst>
                <a:ext uri="{FF2B5EF4-FFF2-40B4-BE49-F238E27FC236}">
                  <a16:creationId xmlns:a16="http://schemas.microsoft.com/office/drawing/2014/main" id="{F4D6E420-7DA6-C44A-BEC5-AF929C4AC508}"/>
                </a:ext>
              </a:extLst>
            </p:cNvPr>
            <p:cNvSpPr/>
            <p:nvPr/>
          </p:nvSpPr>
          <p:spPr>
            <a:xfrm>
              <a:off x="1295819" y="3193328"/>
              <a:ext cx="1159410" cy="36838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Bins/Libs</a:t>
              </a:r>
            </a:p>
          </p:txBody>
        </p:sp>
        <p:sp>
          <p:nvSpPr>
            <p:cNvPr id="71" name="Rectangle 70">
              <a:extLst>
                <a:ext uri="{FF2B5EF4-FFF2-40B4-BE49-F238E27FC236}">
                  <a16:creationId xmlns:a16="http://schemas.microsoft.com/office/drawing/2014/main" id="{1EDC4D98-2A00-C24B-81DE-01EBAD72C0BC}"/>
                </a:ext>
              </a:extLst>
            </p:cNvPr>
            <p:cNvSpPr/>
            <p:nvPr/>
          </p:nvSpPr>
          <p:spPr>
            <a:xfrm>
              <a:off x="1295820" y="2462201"/>
              <a:ext cx="1159410" cy="362617"/>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solidFill>
                    <a:schemeClr val="tx1"/>
                  </a:solidFill>
                </a:rPr>
                <a:t>Container</a:t>
              </a:r>
            </a:p>
          </p:txBody>
        </p:sp>
      </p:grpSp>
      <p:grpSp>
        <p:nvGrpSpPr>
          <p:cNvPr id="72" name="Group 71">
            <a:extLst>
              <a:ext uri="{FF2B5EF4-FFF2-40B4-BE49-F238E27FC236}">
                <a16:creationId xmlns:a16="http://schemas.microsoft.com/office/drawing/2014/main" id="{91E0E348-3762-1049-88C5-B7B11BCDAEA8}"/>
              </a:ext>
            </a:extLst>
          </p:cNvPr>
          <p:cNvGrpSpPr/>
          <p:nvPr/>
        </p:nvGrpSpPr>
        <p:grpSpPr>
          <a:xfrm>
            <a:off x="4902892" y="2524931"/>
            <a:ext cx="1159411" cy="1099516"/>
            <a:chOff x="1295819" y="2462201"/>
            <a:chExt cx="1159411" cy="1099516"/>
          </a:xfrm>
        </p:grpSpPr>
        <p:sp>
          <p:nvSpPr>
            <p:cNvPr id="73" name="Rectangle 72">
              <a:extLst>
                <a:ext uri="{FF2B5EF4-FFF2-40B4-BE49-F238E27FC236}">
                  <a16:creationId xmlns:a16="http://schemas.microsoft.com/office/drawing/2014/main" id="{12D513BB-FB59-0449-8828-16A69D380CE7}"/>
                </a:ext>
              </a:extLst>
            </p:cNvPr>
            <p:cNvSpPr/>
            <p:nvPr/>
          </p:nvSpPr>
          <p:spPr>
            <a:xfrm>
              <a:off x="1295819" y="2829035"/>
              <a:ext cx="1159410" cy="368389"/>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App 2</a:t>
              </a:r>
            </a:p>
          </p:txBody>
        </p:sp>
        <p:sp>
          <p:nvSpPr>
            <p:cNvPr id="74" name="Rectangle 73">
              <a:extLst>
                <a:ext uri="{FF2B5EF4-FFF2-40B4-BE49-F238E27FC236}">
                  <a16:creationId xmlns:a16="http://schemas.microsoft.com/office/drawing/2014/main" id="{DAA76F41-19C8-E549-8BDD-195367263036}"/>
                </a:ext>
              </a:extLst>
            </p:cNvPr>
            <p:cNvSpPr/>
            <p:nvPr/>
          </p:nvSpPr>
          <p:spPr>
            <a:xfrm>
              <a:off x="1295819" y="3193328"/>
              <a:ext cx="1159410" cy="368389"/>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Bins/Libs</a:t>
              </a:r>
            </a:p>
          </p:txBody>
        </p:sp>
        <p:sp>
          <p:nvSpPr>
            <p:cNvPr id="75" name="Rectangle 74">
              <a:extLst>
                <a:ext uri="{FF2B5EF4-FFF2-40B4-BE49-F238E27FC236}">
                  <a16:creationId xmlns:a16="http://schemas.microsoft.com/office/drawing/2014/main" id="{94BE6893-5299-764F-9009-4F6EDF7EDB2B}"/>
                </a:ext>
              </a:extLst>
            </p:cNvPr>
            <p:cNvSpPr/>
            <p:nvPr/>
          </p:nvSpPr>
          <p:spPr>
            <a:xfrm>
              <a:off x="1295820" y="2462201"/>
              <a:ext cx="1159410" cy="37264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solidFill>
                    <a:schemeClr val="tx1"/>
                  </a:solidFill>
                </a:rPr>
                <a:t>Container</a:t>
              </a:r>
            </a:p>
          </p:txBody>
        </p:sp>
      </p:grpSp>
      <p:pic>
        <p:nvPicPr>
          <p:cNvPr id="76" name="Picture 4" descr="http://facilcloud.com/noticias/wp-content/uploads/2015/07/docker-logo.png">
            <a:extLst>
              <a:ext uri="{FF2B5EF4-FFF2-40B4-BE49-F238E27FC236}">
                <a16:creationId xmlns:a16="http://schemas.microsoft.com/office/drawing/2014/main" id="{958A5F66-DBAF-A944-B088-D1EFED0CCFF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a:xfrm>
            <a:off x="6434032" y="3646370"/>
            <a:ext cx="605257" cy="539993"/>
          </a:xfrm>
          <a:prstGeom prst="rect">
            <a:avLst/>
          </a:prstGeom>
        </p:spPr>
      </p:pic>
      <p:pic>
        <p:nvPicPr>
          <p:cNvPr id="77" name="Picture 2" descr="Image result for kubernetes">
            <a:extLst>
              <a:ext uri="{FF2B5EF4-FFF2-40B4-BE49-F238E27FC236}">
                <a16:creationId xmlns:a16="http://schemas.microsoft.com/office/drawing/2014/main" id="{DBFA8448-83C1-9D49-9708-C0FF6406DB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8771" y="1679820"/>
            <a:ext cx="688140" cy="574596"/>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7">
            <a:extLst>
              <a:ext uri="{FF2B5EF4-FFF2-40B4-BE49-F238E27FC236}">
                <a16:creationId xmlns:a16="http://schemas.microsoft.com/office/drawing/2014/main" id="{E76865D8-2940-C540-ABC2-A1560ECF5210}"/>
              </a:ext>
            </a:extLst>
          </p:cNvPr>
          <p:cNvGrpSpPr/>
          <p:nvPr/>
        </p:nvGrpSpPr>
        <p:grpSpPr>
          <a:xfrm>
            <a:off x="652668" y="3043227"/>
            <a:ext cx="2101111" cy="585475"/>
            <a:chOff x="731718" y="3179155"/>
            <a:chExt cx="2101111" cy="585475"/>
          </a:xfrm>
        </p:grpSpPr>
        <p:sp>
          <p:nvSpPr>
            <p:cNvPr id="79" name="Rectangle 78">
              <a:extLst>
                <a:ext uri="{FF2B5EF4-FFF2-40B4-BE49-F238E27FC236}">
                  <a16:creationId xmlns:a16="http://schemas.microsoft.com/office/drawing/2014/main" id="{39BF2E1A-B728-D349-A8AB-8304271AD61D}"/>
                </a:ext>
              </a:extLst>
            </p:cNvPr>
            <p:cNvSpPr/>
            <p:nvPr/>
          </p:nvSpPr>
          <p:spPr>
            <a:xfrm>
              <a:off x="1826893" y="3179155"/>
              <a:ext cx="1005936" cy="585475"/>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chemeClr val="tx1"/>
                  </a:solidFill>
                </a:rPr>
                <a:t>Guest </a:t>
              </a:r>
              <a:r>
                <a:rPr lang="en-US" sz="1400">
                  <a:solidFill>
                    <a:srgbClr val="000000"/>
                  </a:solidFill>
                </a:rPr>
                <a:t>OS</a:t>
              </a:r>
              <a:endParaRPr lang="en-US" sz="1400">
                <a:solidFill>
                  <a:srgbClr val="000000"/>
                </a:solidFill>
                <a:latin typeface="Arial" panose="020B0604020202020204" pitchFamily="34" charset="0"/>
              </a:endParaRPr>
            </a:p>
          </p:txBody>
        </p:sp>
        <p:sp>
          <p:nvSpPr>
            <p:cNvPr id="80" name="Rectangle 79">
              <a:extLst>
                <a:ext uri="{FF2B5EF4-FFF2-40B4-BE49-F238E27FC236}">
                  <a16:creationId xmlns:a16="http://schemas.microsoft.com/office/drawing/2014/main" id="{15F89414-ABC5-9C4B-BCA8-D0A4AEFC86BD}"/>
                </a:ext>
              </a:extLst>
            </p:cNvPr>
            <p:cNvSpPr/>
            <p:nvPr/>
          </p:nvSpPr>
          <p:spPr>
            <a:xfrm>
              <a:off x="731718" y="3179155"/>
              <a:ext cx="1005936" cy="585475"/>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chemeClr val="tx1"/>
                  </a:solidFill>
                </a:rPr>
                <a:t>Guest </a:t>
              </a:r>
              <a:r>
                <a:rPr lang="en-US" sz="1400">
                  <a:solidFill>
                    <a:srgbClr val="000000"/>
                  </a:solidFill>
                </a:rPr>
                <a:t>OS</a:t>
              </a:r>
              <a:endParaRPr lang="en-US" sz="1400">
                <a:solidFill>
                  <a:srgbClr val="000000"/>
                </a:solidFill>
                <a:latin typeface="Arial" panose="020B0604020202020204" pitchFamily="34" charset="0"/>
              </a:endParaRPr>
            </a:p>
          </p:txBody>
        </p:sp>
      </p:grpSp>
      <p:grpSp>
        <p:nvGrpSpPr>
          <p:cNvPr id="81" name="Group 80">
            <a:extLst>
              <a:ext uri="{FF2B5EF4-FFF2-40B4-BE49-F238E27FC236}">
                <a16:creationId xmlns:a16="http://schemas.microsoft.com/office/drawing/2014/main" id="{9A345B5E-659A-274D-8ED7-D125E16A780C}"/>
              </a:ext>
            </a:extLst>
          </p:cNvPr>
          <p:cNvGrpSpPr/>
          <p:nvPr/>
        </p:nvGrpSpPr>
        <p:grpSpPr>
          <a:xfrm>
            <a:off x="652666" y="1622377"/>
            <a:ext cx="2104496" cy="3406309"/>
            <a:chOff x="731716" y="1749069"/>
            <a:chExt cx="2104496" cy="3406309"/>
          </a:xfrm>
        </p:grpSpPr>
        <p:sp>
          <p:nvSpPr>
            <p:cNvPr id="82" name="Rectangle 81">
              <a:extLst>
                <a:ext uri="{FF2B5EF4-FFF2-40B4-BE49-F238E27FC236}">
                  <a16:creationId xmlns:a16="http://schemas.microsoft.com/office/drawing/2014/main" id="{CA351A86-46E3-4F41-BAAA-27A21221A538}"/>
                </a:ext>
              </a:extLst>
            </p:cNvPr>
            <p:cNvSpPr/>
            <p:nvPr/>
          </p:nvSpPr>
          <p:spPr>
            <a:xfrm>
              <a:off x="1826891" y="1749069"/>
              <a:ext cx="1005937" cy="68367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rgbClr val="000000"/>
                  </a:solidFill>
                </a:rPr>
                <a:t>Virtual Machine</a:t>
              </a:r>
              <a:endParaRPr lang="en-US" sz="1400">
                <a:solidFill>
                  <a:srgbClr val="000000"/>
                </a:solidFill>
                <a:latin typeface="Arial" panose="020B0604020202020204" pitchFamily="34" charset="0"/>
              </a:endParaRPr>
            </a:p>
          </p:txBody>
        </p:sp>
        <p:sp>
          <p:nvSpPr>
            <p:cNvPr id="83" name="Rectangle: Rounded Corners 121">
              <a:extLst>
                <a:ext uri="{FF2B5EF4-FFF2-40B4-BE49-F238E27FC236}">
                  <a16:creationId xmlns:a16="http://schemas.microsoft.com/office/drawing/2014/main" id="{35160B59-693A-A249-A189-737F715AA910}"/>
                </a:ext>
              </a:extLst>
            </p:cNvPr>
            <p:cNvSpPr/>
            <p:nvPr/>
          </p:nvSpPr>
          <p:spPr>
            <a:xfrm>
              <a:off x="731716" y="4786900"/>
              <a:ext cx="2104496" cy="368478"/>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r>
                <a:rPr lang="en-US" sz="1400"/>
                <a:t>Infrastructure</a:t>
              </a:r>
              <a:endParaRPr lang="en-US" sz="1600"/>
            </a:p>
          </p:txBody>
        </p:sp>
        <p:sp>
          <p:nvSpPr>
            <p:cNvPr id="84" name="Rectangle: Rounded Corners 122">
              <a:extLst>
                <a:ext uri="{FF2B5EF4-FFF2-40B4-BE49-F238E27FC236}">
                  <a16:creationId xmlns:a16="http://schemas.microsoft.com/office/drawing/2014/main" id="{11552BF2-F95E-C44C-AD4D-BB863134DC0A}"/>
                </a:ext>
              </a:extLst>
            </p:cNvPr>
            <p:cNvSpPr/>
            <p:nvPr/>
          </p:nvSpPr>
          <p:spPr>
            <a:xfrm>
              <a:off x="731716" y="3856738"/>
              <a:ext cx="2104496" cy="37264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Hypervisor</a:t>
              </a:r>
            </a:p>
          </p:txBody>
        </p:sp>
        <p:sp>
          <p:nvSpPr>
            <p:cNvPr id="85" name="Rectangle 84">
              <a:extLst>
                <a:ext uri="{FF2B5EF4-FFF2-40B4-BE49-F238E27FC236}">
                  <a16:creationId xmlns:a16="http://schemas.microsoft.com/office/drawing/2014/main" id="{13DC24CC-FE29-B44F-A7BC-82D1B89E4BFE}"/>
                </a:ext>
              </a:extLst>
            </p:cNvPr>
            <p:cNvSpPr/>
            <p:nvPr/>
          </p:nvSpPr>
          <p:spPr>
            <a:xfrm>
              <a:off x="1826894" y="2801958"/>
              <a:ext cx="1005935" cy="368389"/>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Bins/Libs</a:t>
              </a:r>
            </a:p>
          </p:txBody>
        </p:sp>
        <p:sp>
          <p:nvSpPr>
            <p:cNvPr id="86" name="Rectangle: Rounded Corners 125">
              <a:extLst>
                <a:ext uri="{FF2B5EF4-FFF2-40B4-BE49-F238E27FC236}">
                  <a16:creationId xmlns:a16="http://schemas.microsoft.com/office/drawing/2014/main" id="{3B0488A2-D1B7-5E4E-BA03-78197ED456E1}"/>
                </a:ext>
              </a:extLst>
            </p:cNvPr>
            <p:cNvSpPr/>
            <p:nvPr/>
          </p:nvSpPr>
          <p:spPr>
            <a:xfrm>
              <a:off x="731716" y="4321819"/>
              <a:ext cx="2104496" cy="180467"/>
            </a:xfrm>
            <a:prstGeom prst="rect">
              <a:avLst/>
            </a:prstGeom>
            <a:solidFill>
              <a:schemeClr val="accent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tx1"/>
                  </a:solidFill>
                </a:rPr>
                <a:t>Host </a:t>
              </a:r>
              <a:r>
                <a:rPr lang="en-US" sz="1400" dirty="0">
                  <a:solidFill>
                    <a:srgbClr val="000000"/>
                  </a:solidFill>
                </a:rPr>
                <a:t>OS Software</a:t>
              </a:r>
              <a:endParaRPr lang="en-US" sz="1400" dirty="0">
                <a:solidFill>
                  <a:srgbClr val="000000"/>
                </a:solidFill>
                <a:latin typeface="Arial" panose="020B0604020202020204" pitchFamily="34" charset="0"/>
              </a:endParaRPr>
            </a:p>
          </p:txBody>
        </p:sp>
        <p:sp>
          <p:nvSpPr>
            <p:cNvPr id="87" name="Rectangle 86">
              <a:extLst>
                <a:ext uri="{FF2B5EF4-FFF2-40B4-BE49-F238E27FC236}">
                  <a16:creationId xmlns:a16="http://schemas.microsoft.com/office/drawing/2014/main" id="{18E91567-28C4-9440-9697-1178B7EB9B32}"/>
                </a:ext>
              </a:extLst>
            </p:cNvPr>
            <p:cNvSpPr/>
            <p:nvPr/>
          </p:nvSpPr>
          <p:spPr>
            <a:xfrm>
              <a:off x="1826894" y="2437772"/>
              <a:ext cx="1005935" cy="368389"/>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App 2</a:t>
              </a:r>
            </a:p>
          </p:txBody>
        </p:sp>
        <p:sp>
          <p:nvSpPr>
            <p:cNvPr id="88" name="Rectangle 87">
              <a:extLst>
                <a:ext uri="{FF2B5EF4-FFF2-40B4-BE49-F238E27FC236}">
                  <a16:creationId xmlns:a16="http://schemas.microsoft.com/office/drawing/2014/main" id="{5AEAC39A-A194-2145-8B0F-3DF7929AD808}"/>
                </a:ext>
              </a:extLst>
            </p:cNvPr>
            <p:cNvSpPr/>
            <p:nvPr/>
          </p:nvSpPr>
          <p:spPr>
            <a:xfrm>
              <a:off x="731716" y="1749069"/>
              <a:ext cx="1005937" cy="683670"/>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rgbClr val="000000"/>
                  </a:solidFill>
                </a:rPr>
                <a:t>Virtual Machine</a:t>
              </a:r>
              <a:endParaRPr lang="en-US" sz="1400">
                <a:solidFill>
                  <a:srgbClr val="000000"/>
                </a:solidFill>
                <a:latin typeface="Arial" panose="020B0604020202020204" pitchFamily="34" charset="0"/>
              </a:endParaRPr>
            </a:p>
          </p:txBody>
        </p:sp>
        <p:sp>
          <p:nvSpPr>
            <p:cNvPr id="89" name="Rectangle 88">
              <a:extLst>
                <a:ext uri="{FF2B5EF4-FFF2-40B4-BE49-F238E27FC236}">
                  <a16:creationId xmlns:a16="http://schemas.microsoft.com/office/drawing/2014/main" id="{F2992079-484D-744C-AE14-FDCFED6704AA}"/>
                </a:ext>
              </a:extLst>
            </p:cNvPr>
            <p:cNvSpPr/>
            <p:nvPr/>
          </p:nvSpPr>
          <p:spPr>
            <a:xfrm>
              <a:off x="731719" y="2801958"/>
              <a:ext cx="1005935" cy="36838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Bins/Libs</a:t>
              </a:r>
            </a:p>
          </p:txBody>
        </p:sp>
        <p:sp>
          <p:nvSpPr>
            <p:cNvPr id="90" name="Rectangle 89">
              <a:extLst>
                <a:ext uri="{FF2B5EF4-FFF2-40B4-BE49-F238E27FC236}">
                  <a16:creationId xmlns:a16="http://schemas.microsoft.com/office/drawing/2014/main" id="{032F78D3-A985-7A46-9F89-B255BC1A89C1}"/>
                </a:ext>
              </a:extLst>
            </p:cNvPr>
            <p:cNvSpPr/>
            <p:nvPr/>
          </p:nvSpPr>
          <p:spPr>
            <a:xfrm>
              <a:off x="731719" y="2437772"/>
              <a:ext cx="1005935" cy="36838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t>App 1</a:t>
              </a:r>
            </a:p>
          </p:txBody>
        </p:sp>
        <p:sp>
          <p:nvSpPr>
            <p:cNvPr id="94" name="Rectangle: Rounded Corners 125">
              <a:extLst>
                <a:ext uri="{FF2B5EF4-FFF2-40B4-BE49-F238E27FC236}">
                  <a16:creationId xmlns:a16="http://schemas.microsoft.com/office/drawing/2014/main" id="{9118A52C-741E-C844-B4CB-08C39BF83636}"/>
                </a:ext>
              </a:extLst>
            </p:cNvPr>
            <p:cNvSpPr/>
            <p:nvPr/>
          </p:nvSpPr>
          <p:spPr>
            <a:xfrm>
              <a:off x="731716" y="4504112"/>
              <a:ext cx="2104496" cy="180467"/>
            </a:xfrm>
            <a:prstGeom prst="rect">
              <a:avLst/>
            </a:pr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tx1"/>
                  </a:solidFill>
                </a:rPr>
                <a:t>Host </a:t>
              </a:r>
              <a:r>
                <a:rPr lang="en-US" sz="1400" dirty="0">
                  <a:solidFill>
                    <a:srgbClr val="000000"/>
                  </a:solidFill>
                </a:rPr>
                <a:t>OS Kernel</a:t>
              </a:r>
              <a:endParaRPr lang="en-US" sz="1400" dirty="0">
                <a:solidFill>
                  <a:srgbClr val="000000"/>
                </a:solidFill>
                <a:latin typeface="Arial" panose="020B0604020202020204" pitchFamily="34" charset="0"/>
              </a:endParaRPr>
            </a:p>
          </p:txBody>
        </p:sp>
      </p:grpSp>
      <p:sp>
        <p:nvSpPr>
          <p:cNvPr id="91" name="Rectangle 90">
            <a:extLst>
              <a:ext uri="{FF2B5EF4-FFF2-40B4-BE49-F238E27FC236}">
                <a16:creationId xmlns:a16="http://schemas.microsoft.com/office/drawing/2014/main" id="{933C149D-DB9F-1347-BD6C-3C44C45B7DFD}"/>
              </a:ext>
            </a:extLst>
          </p:cNvPr>
          <p:cNvSpPr/>
          <p:nvPr/>
        </p:nvSpPr>
        <p:spPr>
          <a:xfrm>
            <a:off x="273487" y="1221892"/>
            <a:ext cx="2902938" cy="254368"/>
          </a:xfrm>
          <a:prstGeom prst="rect">
            <a:avLst/>
          </a:prstGeom>
          <a:solidFill>
            <a:schemeClr val="bg2"/>
          </a:solid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bg1"/>
                </a:solidFill>
              </a:rPr>
              <a:t>Virtualization</a:t>
            </a:r>
          </a:p>
        </p:txBody>
      </p:sp>
      <p:sp>
        <p:nvSpPr>
          <p:cNvPr id="95" name="Rectangle: Rounded Corners 10">
            <a:extLst>
              <a:ext uri="{FF2B5EF4-FFF2-40B4-BE49-F238E27FC236}">
                <a16:creationId xmlns:a16="http://schemas.microsoft.com/office/drawing/2014/main" id="{48C1CF1D-DDCD-E744-AE82-D86071B473B6}"/>
              </a:ext>
            </a:extLst>
          </p:cNvPr>
          <p:cNvSpPr/>
          <p:nvPr/>
        </p:nvSpPr>
        <p:spPr>
          <a:xfrm>
            <a:off x="3544883" y="4375935"/>
            <a:ext cx="2521688" cy="180467"/>
          </a:xfrm>
          <a:prstGeom prst="rect">
            <a:avLst/>
          </a:pr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tx1"/>
                </a:solidFill>
              </a:rPr>
              <a:t>Host </a:t>
            </a:r>
            <a:r>
              <a:rPr lang="en-US" sz="1400" dirty="0">
                <a:solidFill>
                  <a:srgbClr val="000000"/>
                </a:solidFill>
              </a:rPr>
              <a:t>OS Kernel</a:t>
            </a:r>
            <a:endParaRPr lang="en-US" sz="1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291697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Elbow Connector 84">
            <a:extLst>
              <a:ext uri="{FF2B5EF4-FFF2-40B4-BE49-F238E27FC236}">
                <a16:creationId xmlns:a16="http://schemas.microsoft.com/office/drawing/2014/main" id="{42862A05-C05F-C349-99C9-4B1252B12FA6}"/>
              </a:ext>
            </a:extLst>
          </p:cNvPr>
          <p:cNvCxnSpPr>
            <a:cxnSpLocks/>
          </p:cNvCxnSpPr>
          <p:nvPr/>
        </p:nvCxnSpPr>
        <p:spPr>
          <a:xfrm flipV="1">
            <a:off x="3567143" y="2748387"/>
            <a:ext cx="574641" cy="716767"/>
          </a:xfrm>
          <a:prstGeom prst="bentConnector2">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1838C1B0-C721-224A-8FD0-39CCF6F353C5}"/>
              </a:ext>
            </a:extLst>
          </p:cNvPr>
          <p:cNvCxnSpPr>
            <a:cxnSpLocks/>
          </p:cNvCxnSpPr>
          <p:nvPr/>
        </p:nvCxnSpPr>
        <p:spPr>
          <a:xfrm rot="16200000" flipH="1">
            <a:off x="5540637" y="2819449"/>
            <a:ext cx="716767" cy="574641"/>
          </a:xfrm>
          <a:prstGeom prst="bentConnector2">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48A949A-11AB-EA41-A516-2329EC8773CF}"/>
              </a:ext>
            </a:extLst>
          </p:cNvPr>
          <p:cNvCxnSpPr>
            <a:cxnSpLocks/>
          </p:cNvCxnSpPr>
          <p:nvPr/>
        </p:nvCxnSpPr>
        <p:spPr>
          <a:xfrm>
            <a:off x="4302101" y="2588070"/>
            <a:ext cx="1149282" cy="0"/>
          </a:xfrm>
          <a:prstGeom prst="line">
            <a:avLst/>
          </a:prstGeom>
          <a:ln w="254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5918124-41C8-4C45-8437-97842C9814E8}"/>
              </a:ext>
            </a:extLst>
          </p:cNvPr>
          <p:cNvSpPr>
            <a:spLocks noGrp="1"/>
          </p:cNvSpPr>
          <p:nvPr>
            <p:ph type="title"/>
          </p:nvPr>
        </p:nvSpPr>
        <p:spPr/>
        <p:txBody>
          <a:bodyPr/>
          <a:lstStyle/>
          <a:p>
            <a:r>
              <a:rPr lang="en-US" dirty="0"/>
              <a:t>Container Orchestration</a:t>
            </a:r>
          </a:p>
        </p:txBody>
      </p:sp>
      <p:sp>
        <p:nvSpPr>
          <p:cNvPr id="7" name="Text Placeholder 6">
            <a:extLst>
              <a:ext uri="{FF2B5EF4-FFF2-40B4-BE49-F238E27FC236}">
                <a16:creationId xmlns:a16="http://schemas.microsoft.com/office/drawing/2014/main" id="{DA3CD5D7-FD2E-9845-83D8-1DFE7F3BBFBB}"/>
              </a:ext>
            </a:extLst>
          </p:cNvPr>
          <p:cNvSpPr>
            <a:spLocks noGrp="1"/>
          </p:cNvSpPr>
          <p:nvPr>
            <p:ph type="body" idx="10"/>
          </p:nvPr>
        </p:nvSpPr>
        <p:spPr/>
        <p:txBody>
          <a:bodyPr/>
          <a:lstStyle/>
          <a:p>
            <a:endParaRPr lang="en-US"/>
          </a:p>
        </p:txBody>
      </p:sp>
      <p:sp>
        <p:nvSpPr>
          <p:cNvPr id="3" name="Slide Number Placeholder 2">
            <a:extLst>
              <a:ext uri="{FF2B5EF4-FFF2-40B4-BE49-F238E27FC236}">
                <a16:creationId xmlns:a16="http://schemas.microsoft.com/office/drawing/2014/main" id="{7B08071A-53F3-3E4E-BDDF-5EE9AEBAF4F9}"/>
              </a:ext>
            </a:extLst>
          </p:cNvPr>
          <p:cNvSpPr>
            <a:spLocks noGrp="1"/>
          </p:cNvSpPr>
          <p:nvPr>
            <p:ph type="sldNum" sz="quarter" idx="4"/>
          </p:nvPr>
        </p:nvSpPr>
        <p:spPr/>
        <p:txBody>
          <a:bodyPr/>
          <a:lstStyle/>
          <a:p>
            <a:fld id="{92978B7E-5EBE-134C-B481-E4E8CA36F800}" type="slidenum">
              <a:rPr lang="en-US" smtClean="0"/>
              <a:pPr/>
              <a:t>57</a:t>
            </a:fld>
            <a:endParaRPr lang="en-US" dirty="0"/>
          </a:p>
        </p:txBody>
      </p:sp>
      <p:sp>
        <p:nvSpPr>
          <p:cNvPr id="10" name="Text Placeholder 9">
            <a:extLst>
              <a:ext uri="{FF2B5EF4-FFF2-40B4-BE49-F238E27FC236}">
                <a16:creationId xmlns:a16="http://schemas.microsoft.com/office/drawing/2014/main" id="{EC79F634-FCAA-7E4D-8344-94A5BB56D734}"/>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95753744-2D69-4C01-A6DB-32F755A164FE}"/>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11" name="Rectangle 10">
            <a:extLst>
              <a:ext uri="{FF2B5EF4-FFF2-40B4-BE49-F238E27FC236}">
                <a16:creationId xmlns:a16="http://schemas.microsoft.com/office/drawing/2014/main" id="{B698FB33-B86D-E445-AA5D-78770A0AA69D}"/>
              </a:ext>
            </a:extLst>
          </p:cNvPr>
          <p:cNvSpPr/>
          <p:nvPr/>
        </p:nvSpPr>
        <p:spPr>
          <a:xfrm>
            <a:off x="451262" y="4607626"/>
            <a:ext cx="8609611" cy="320634"/>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t>Orchestration</a:t>
            </a:r>
          </a:p>
        </p:txBody>
      </p:sp>
      <p:sp>
        <p:nvSpPr>
          <p:cNvPr id="32" name="Rectangle 31">
            <a:extLst>
              <a:ext uri="{FF2B5EF4-FFF2-40B4-BE49-F238E27FC236}">
                <a16:creationId xmlns:a16="http://schemas.microsoft.com/office/drawing/2014/main" id="{B2CE41D1-36F1-474B-91BE-0AA508B3892C}"/>
              </a:ext>
            </a:extLst>
          </p:cNvPr>
          <p:cNvSpPr/>
          <p:nvPr/>
        </p:nvSpPr>
        <p:spPr>
          <a:xfrm>
            <a:off x="451263" y="2277151"/>
            <a:ext cx="2013444" cy="229546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33" name="Rectangle 32">
            <a:extLst>
              <a:ext uri="{FF2B5EF4-FFF2-40B4-BE49-F238E27FC236}">
                <a16:creationId xmlns:a16="http://schemas.microsoft.com/office/drawing/2014/main" id="{7A240FB1-58BB-8C42-9739-FAF019EA8B56}"/>
              </a:ext>
            </a:extLst>
          </p:cNvPr>
          <p:cNvSpPr/>
          <p:nvPr/>
        </p:nvSpPr>
        <p:spPr>
          <a:xfrm>
            <a:off x="2523855" y="2277151"/>
            <a:ext cx="2139574" cy="229546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34" name="Rectangle 33">
            <a:extLst>
              <a:ext uri="{FF2B5EF4-FFF2-40B4-BE49-F238E27FC236}">
                <a16:creationId xmlns:a16="http://schemas.microsoft.com/office/drawing/2014/main" id="{83261521-9FBD-9F4E-986B-30BDCF556E43}"/>
              </a:ext>
            </a:extLst>
          </p:cNvPr>
          <p:cNvSpPr/>
          <p:nvPr/>
        </p:nvSpPr>
        <p:spPr>
          <a:xfrm>
            <a:off x="4722577" y="2277151"/>
            <a:ext cx="2139574" cy="229546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35" name="Rectangle 34">
            <a:extLst>
              <a:ext uri="{FF2B5EF4-FFF2-40B4-BE49-F238E27FC236}">
                <a16:creationId xmlns:a16="http://schemas.microsoft.com/office/drawing/2014/main" id="{8CEB296E-F2D9-6C4E-809B-E0A6027BCBBF}"/>
              </a:ext>
            </a:extLst>
          </p:cNvPr>
          <p:cNvSpPr/>
          <p:nvPr/>
        </p:nvSpPr>
        <p:spPr>
          <a:xfrm>
            <a:off x="6921299" y="2277151"/>
            <a:ext cx="2139574" cy="2295469"/>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36" name="Rectangle 35">
            <a:extLst>
              <a:ext uri="{FF2B5EF4-FFF2-40B4-BE49-F238E27FC236}">
                <a16:creationId xmlns:a16="http://schemas.microsoft.com/office/drawing/2014/main" id="{CDDAB938-1F2C-5C42-99EA-6C6E344206AB}"/>
              </a:ext>
            </a:extLst>
          </p:cNvPr>
          <p:cNvSpPr/>
          <p:nvPr/>
        </p:nvSpPr>
        <p:spPr>
          <a:xfrm>
            <a:off x="451263" y="4241408"/>
            <a:ext cx="2013444" cy="320635"/>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t>Host</a:t>
            </a:r>
          </a:p>
        </p:txBody>
      </p:sp>
      <p:sp>
        <p:nvSpPr>
          <p:cNvPr id="37" name="Rectangle 36">
            <a:extLst>
              <a:ext uri="{FF2B5EF4-FFF2-40B4-BE49-F238E27FC236}">
                <a16:creationId xmlns:a16="http://schemas.microsoft.com/office/drawing/2014/main" id="{9B7B7727-242E-E04B-AACC-EA254CD2F6F9}"/>
              </a:ext>
            </a:extLst>
          </p:cNvPr>
          <p:cNvSpPr/>
          <p:nvPr/>
        </p:nvSpPr>
        <p:spPr>
          <a:xfrm>
            <a:off x="2649985" y="4241408"/>
            <a:ext cx="2013444" cy="320635"/>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t>Host</a:t>
            </a:r>
          </a:p>
        </p:txBody>
      </p:sp>
      <p:sp>
        <p:nvSpPr>
          <p:cNvPr id="38" name="Rectangle 37">
            <a:extLst>
              <a:ext uri="{FF2B5EF4-FFF2-40B4-BE49-F238E27FC236}">
                <a16:creationId xmlns:a16="http://schemas.microsoft.com/office/drawing/2014/main" id="{9A8D5044-2321-FA49-BAA9-B3B927C6DC89}"/>
              </a:ext>
            </a:extLst>
          </p:cNvPr>
          <p:cNvSpPr/>
          <p:nvPr/>
        </p:nvSpPr>
        <p:spPr>
          <a:xfrm>
            <a:off x="4848707" y="4241408"/>
            <a:ext cx="2013444" cy="320635"/>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t>Host</a:t>
            </a:r>
          </a:p>
        </p:txBody>
      </p:sp>
      <p:sp>
        <p:nvSpPr>
          <p:cNvPr id="39" name="Rectangle 38">
            <a:extLst>
              <a:ext uri="{FF2B5EF4-FFF2-40B4-BE49-F238E27FC236}">
                <a16:creationId xmlns:a16="http://schemas.microsoft.com/office/drawing/2014/main" id="{2F7F81D8-5B00-6B42-BD50-263B184A2F56}"/>
              </a:ext>
            </a:extLst>
          </p:cNvPr>
          <p:cNvSpPr/>
          <p:nvPr/>
        </p:nvSpPr>
        <p:spPr>
          <a:xfrm>
            <a:off x="7047429" y="4241408"/>
            <a:ext cx="2013444" cy="320635"/>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t>Host</a:t>
            </a:r>
          </a:p>
        </p:txBody>
      </p:sp>
      <p:pic>
        <p:nvPicPr>
          <p:cNvPr id="41" name="Graphic 40">
            <a:extLst>
              <a:ext uri="{FF2B5EF4-FFF2-40B4-BE49-F238E27FC236}">
                <a16:creationId xmlns:a16="http://schemas.microsoft.com/office/drawing/2014/main" id="{06609F51-E39B-1043-903A-DBD226C0C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74453" y="1299503"/>
            <a:ext cx="352315" cy="352315"/>
          </a:xfrm>
          <a:prstGeom prst="rect">
            <a:avLst/>
          </a:prstGeom>
        </p:spPr>
      </p:pic>
      <p:sp>
        <p:nvSpPr>
          <p:cNvPr id="50" name="Up Arrow 49">
            <a:extLst>
              <a:ext uri="{FF2B5EF4-FFF2-40B4-BE49-F238E27FC236}">
                <a16:creationId xmlns:a16="http://schemas.microsoft.com/office/drawing/2014/main" id="{1424B1E9-5818-2241-8AB4-DECF43FE01D7}"/>
              </a:ext>
            </a:extLst>
          </p:cNvPr>
          <p:cNvSpPr/>
          <p:nvPr/>
        </p:nvSpPr>
        <p:spPr>
          <a:xfrm rot="10800000">
            <a:off x="3026477" y="1697400"/>
            <a:ext cx="248268" cy="414098"/>
          </a:xfrm>
          <a:prstGeom prst="upArrow">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58" name="Graphic 57">
            <a:extLst>
              <a:ext uri="{FF2B5EF4-FFF2-40B4-BE49-F238E27FC236}">
                <a16:creationId xmlns:a16="http://schemas.microsoft.com/office/drawing/2014/main" id="{5AA9B95C-E9A4-B447-AC6A-F3504C89BD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7626" y="1299503"/>
            <a:ext cx="352315" cy="352315"/>
          </a:xfrm>
          <a:prstGeom prst="rect">
            <a:avLst/>
          </a:prstGeom>
        </p:spPr>
      </p:pic>
      <p:sp>
        <p:nvSpPr>
          <p:cNvPr id="59" name="Up Arrow 58">
            <a:extLst>
              <a:ext uri="{FF2B5EF4-FFF2-40B4-BE49-F238E27FC236}">
                <a16:creationId xmlns:a16="http://schemas.microsoft.com/office/drawing/2014/main" id="{200A7FF2-3A70-1E4A-B9D8-21A9B11E1425}"/>
              </a:ext>
            </a:extLst>
          </p:cNvPr>
          <p:cNvSpPr/>
          <p:nvPr/>
        </p:nvSpPr>
        <p:spPr>
          <a:xfrm rot="10800000">
            <a:off x="3459650" y="1697400"/>
            <a:ext cx="248268" cy="414098"/>
          </a:xfrm>
          <a:prstGeom prst="upArrow">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61" name="Graphic 60">
            <a:extLst>
              <a:ext uri="{FF2B5EF4-FFF2-40B4-BE49-F238E27FC236}">
                <a16:creationId xmlns:a16="http://schemas.microsoft.com/office/drawing/2014/main" id="{5901C7EB-C9D6-7B49-98F7-E6D59155A1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0799" y="1299503"/>
            <a:ext cx="352315" cy="352315"/>
          </a:xfrm>
          <a:prstGeom prst="rect">
            <a:avLst/>
          </a:prstGeom>
        </p:spPr>
      </p:pic>
      <p:sp>
        <p:nvSpPr>
          <p:cNvPr id="62" name="Up Arrow 61">
            <a:extLst>
              <a:ext uri="{FF2B5EF4-FFF2-40B4-BE49-F238E27FC236}">
                <a16:creationId xmlns:a16="http://schemas.microsoft.com/office/drawing/2014/main" id="{4A51B42F-50BF-884A-BAAF-3FD175D436A9}"/>
              </a:ext>
            </a:extLst>
          </p:cNvPr>
          <p:cNvSpPr/>
          <p:nvPr/>
        </p:nvSpPr>
        <p:spPr>
          <a:xfrm rot="10800000">
            <a:off x="3892823" y="1697400"/>
            <a:ext cx="248268" cy="414098"/>
          </a:xfrm>
          <a:prstGeom prst="upArrow">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64" name="Graphic 63">
            <a:extLst>
              <a:ext uri="{FF2B5EF4-FFF2-40B4-BE49-F238E27FC236}">
                <a16:creationId xmlns:a16="http://schemas.microsoft.com/office/drawing/2014/main" id="{42F83061-CBDF-9A44-B1F6-8214D0B829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3972" y="1299503"/>
            <a:ext cx="352315" cy="352315"/>
          </a:xfrm>
          <a:prstGeom prst="rect">
            <a:avLst/>
          </a:prstGeom>
        </p:spPr>
      </p:pic>
      <p:sp>
        <p:nvSpPr>
          <p:cNvPr id="65" name="Up Arrow 64">
            <a:extLst>
              <a:ext uri="{FF2B5EF4-FFF2-40B4-BE49-F238E27FC236}">
                <a16:creationId xmlns:a16="http://schemas.microsoft.com/office/drawing/2014/main" id="{7BE03808-09BB-8949-8CBD-E3F6E7614013}"/>
              </a:ext>
            </a:extLst>
          </p:cNvPr>
          <p:cNvSpPr/>
          <p:nvPr/>
        </p:nvSpPr>
        <p:spPr>
          <a:xfrm rot="10800000">
            <a:off x="4325996" y="1697400"/>
            <a:ext cx="248268" cy="414098"/>
          </a:xfrm>
          <a:prstGeom prst="upArrow">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67" name="Graphic 66">
            <a:extLst>
              <a:ext uri="{FF2B5EF4-FFF2-40B4-BE49-F238E27FC236}">
                <a16:creationId xmlns:a16="http://schemas.microsoft.com/office/drawing/2014/main" id="{63DA46D2-00C2-6249-AB5A-7D09F90F2C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07145" y="1299503"/>
            <a:ext cx="352315" cy="352315"/>
          </a:xfrm>
          <a:prstGeom prst="rect">
            <a:avLst/>
          </a:prstGeom>
        </p:spPr>
      </p:pic>
      <p:sp>
        <p:nvSpPr>
          <p:cNvPr id="68" name="Up Arrow 67">
            <a:extLst>
              <a:ext uri="{FF2B5EF4-FFF2-40B4-BE49-F238E27FC236}">
                <a16:creationId xmlns:a16="http://schemas.microsoft.com/office/drawing/2014/main" id="{AFE22CDC-15A2-454B-B6C2-74C7ECA8C997}"/>
              </a:ext>
            </a:extLst>
          </p:cNvPr>
          <p:cNvSpPr/>
          <p:nvPr/>
        </p:nvSpPr>
        <p:spPr>
          <a:xfrm rot="10800000">
            <a:off x="4759169" y="1697400"/>
            <a:ext cx="248268" cy="414098"/>
          </a:xfrm>
          <a:prstGeom prst="upArrow">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70" name="Graphic 69">
            <a:extLst>
              <a:ext uri="{FF2B5EF4-FFF2-40B4-BE49-F238E27FC236}">
                <a16:creationId xmlns:a16="http://schemas.microsoft.com/office/drawing/2014/main" id="{A4588027-77F2-FF4A-BD02-1831F028D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0318" y="1299503"/>
            <a:ext cx="352315" cy="352315"/>
          </a:xfrm>
          <a:prstGeom prst="rect">
            <a:avLst/>
          </a:prstGeom>
        </p:spPr>
      </p:pic>
      <p:sp>
        <p:nvSpPr>
          <p:cNvPr id="71" name="Up Arrow 70">
            <a:extLst>
              <a:ext uri="{FF2B5EF4-FFF2-40B4-BE49-F238E27FC236}">
                <a16:creationId xmlns:a16="http://schemas.microsoft.com/office/drawing/2014/main" id="{2DB7CA9A-01A0-8143-B6BF-08A62CD55335}"/>
              </a:ext>
            </a:extLst>
          </p:cNvPr>
          <p:cNvSpPr/>
          <p:nvPr/>
        </p:nvSpPr>
        <p:spPr>
          <a:xfrm rot="10800000">
            <a:off x="5192342" y="1697400"/>
            <a:ext cx="248268" cy="414098"/>
          </a:xfrm>
          <a:prstGeom prst="upArrow">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73" name="Graphic 72">
            <a:extLst>
              <a:ext uri="{FF2B5EF4-FFF2-40B4-BE49-F238E27FC236}">
                <a16:creationId xmlns:a16="http://schemas.microsoft.com/office/drawing/2014/main" id="{718241B7-DBD1-734B-8A34-66D4B932E1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73491" y="1299503"/>
            <a:ext cx="352315" cy="352315"/>
          </a:xfrm>
          <a:prstGeom prst="rect">
            <a:avLst/>
          </a:prstGeom>
        </p:spPr>
      </p:pic>
      <p:sp>
        <p:nvSpPr>
          <p:cNvPr id="74" name="Up Arrow 73">
            <a:extLst>
              <a:ext uri="{FF2B5EF4-FFF2-40B4-BE49-F238E27FC236}">
                <a16:creationId xmlns:a16="http://schemas.microsoft.com/office/drawing/2014/main" id="{15F78527-13FE-6F42-B1A4-30E7D0DDB15E}"/>
              </a:ext>
            </a:extLst>
          </p:cNvPr>
          <p:cNvSpPr/>
          <p:nvPr/>
        </p:nvSpPr>
        <p:spPr>
          <a:xfrm rot="10800000">
            <a:off x="5625515" y="1697400"/>
            <a:ext cx="248268" cy="414098"/>
          </a:xfrm>
          <a:prstGeom prst="upArrow">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76" name="Graphic 75">
            <a:extLst>
              <a:ext uri="{FF2B5EF4-FFF2-40B4-BE49-F238E27FC236}">
                <a16:creationId xmlns:a16="http://schemas.microsoft.com/office/drawing/2014/main" id="{5B4B1671-0448-6441-92DD-6143DEB411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6664" y="1299503"/>
            <a:ext cx="352315" cy="352315"/>
          </a:xfrm>
          <a:prstGeom prst="rect">
            <a:avLst/>
          </a:prstGeom>
        </p:spPr>
      </p:pic>
      <p:sp>
        <p:nvSpPr>
          <p:cNvPr id="77" name="Up Arrow 76">
            <a:extLst>
              <a:ext uri="{FF2B5EF4-FFF2-40B4-BE49-F238E27FC236}">
                <a16:creationId xmlns:a16="http://schemas.microsoft.com/office/drawing/2014/main" id="{347FD6AE-715B-5F48-B9EE-D511DA6D1F5C}"/>
              </a:ext>
            </a:extLst>
          </p:cNvPr>
          <p:cNvSpPr/>
          <p:nvPr/>
        </p:nvSpPr>
        <p:spPr>
          <a:xfrm rot="10800000">
            <a:off x="6058688" y="1697400"/>
            <a:ext cx="248268" cy="414098"/>
          </a:xfrm>
          <a:prstGeom prst="upArrow">
            <a:avLst/>
          </a:prstGeom>
          <a:noFill/>
          <a:ln w="254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79" name="Graphic 78">
            <a:extLst>
              <a:ext uri="{FF2B5EF4-FFF2-40B4-BE49-F238E27FC236}">
                <a16:creationId xmlns:a16="http://schemas.microsoft.com/office/drawing/2014/main" id="{E6A5C4D0-D194-354E-9E76-B6E707EF3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9838" y="1299503"/>
            <a:ext cx="352315" cy="352315"/>
          </a:xfrm>
          <a:prstGeom prst="rect">
            <a:avLst/>
          </a:prstGeom>
        </p:spPr>
      </p:pic>
      <p:sp>
        <p:nvSpPr>
          <p:cNvPr id="80" name="Up Arrow 79">
            <a:extLst>
              <a:ext uri="{FF2B5EF4-FFF2-40B4-BE49-F238E27FC236}">
                <a16:creationId xmlns:a16="http://schemas.microsoft.com/office/drawing/2014/main" id="{E6736FF0-A70D-B645-8085-233917FF6ED3}"/>
              </a:ext>
            </a:extLst>
          </p:cNvPr>
          <p:cNvSpPr/>
          <p:nvPr/>
        </p:nvSpPr>
        <p:spPr>
          <a:xfrm rot="10800000">
            <a:off x="6491862" y="1697400"/>
            <a:ext cx="248268" cy="414098"/>
          </a:xfrm>
          <a:prstGeom prst="upArrow">
            <a:avLst/>
          </a:prstGeom>
          <a:noFill/>
          <a:ln w="25400" cap="flat">
            <a:solidFill>
              <a:schemeClr val="accent2"/>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nvGrpSpPr>
          <p:cNvPr id="240" name="Graphic 12">
            <a:extLst>
              <a:ext uri="{FF2B5EF4-FFF2-40B4-BE49-F238E27FC236}">
                <a16:creationId xmlns:a16="http://schemas.microsoft.com/office/drawing/2014/main" id="{B830F843-4D80-BC45-BA53-F5B3C2563731}"/>
              </a:ext>
            </a:extLst>
          </p:cNvPr>
          <p:cNvGrpSpPr/>
          <p:nvPr/>
        </p:nvGrpSpPr>
        <p:grpSpPr>
          <a:xfrm>
            <a:off x="5457535" y="2427753"/>
            <a:ext cx="320634" cy="320634"/>
            <a:chOff x="1409114" y="2427753"/>
            <a:chExt cx="320634" cy="320634"/>
          </a:xfrm>
        </p:grpSpPr>
        <p:sp>
          <p:nvSpPr>
            <p:cNvPr id="241" name="Freeform 240">
              <a:extLst>
                <a:ext uri="{FF2B5EF4-FFF2-40B4-BE49-F238E27FC236}">
                  <a16:creationId xmlns:a16="http://schemas.microsoft.com/office/drawing/2014/main" id="{06DDCB08-3AA8-EE4D-AAA0-8499A6B3334A}"/>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242" name="Freeform 241">
              <a:extLst>
                <a:ext uri="{FF2B5EF4-FFF2-40B4-BE49-F238E27FC236}">
                  <a16:creationId xmlns:a16="http://schemas.microsoft.com/office/drawing/2014/main" id="{E3FAD2BF-97C0-E94B-8E74-D18ACB19F4DE}"/>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243" name="Freeform 242">
              <a:extLst>
                <a:ext uri="{FF2B5EF4-FFF2-40B4-BE49-F238E27FC236}">
                  <a16:creationId xmlns:a16="http://schemas.microsoft.com/office/drawing/2014/main" id="{B708932F-2B93-E642-B565-AF17CABA41F5}"/>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244" name="Freeform 243">
              <a:extLst>
                <a:ext uri="{FF2B5EF4-FFF2-40B4-BE49-F238E27FC236}">
                  <a16:creationId xmlns:a16="http://schemas.microsoft.com/office/drawing/2014/main" id="{820FA821-C019-ED4C-ABDF-6B9CEDA7F591}"/>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245" name="Freeform 244">
              <a:extLst>
                <a:ext uri="{FF2B5EF4-FFF2-40B4-BE49-F238E27FC236}">
                  <a16:creationId xmlns:a16="http://schemas.microsoft.com/office/drawing/2014/main" id="{307E703F-8712-3C4C-B4BA-0404FB1D7E42}"/>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246" name="Freeform 245">
              <a:extLst>
                <a:ext uri="{FF2B5EF4-FFF2-40B4-BE49-F238E27FC236}">
                  <a16:creationId xmlns:a16="http://schemas.microsoft.com/office/drawing/2014/main" id="{FF628D75-C60F-C249-B974-18DA653C87CD}"/>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247" name="Freeform 246">
              <a:extLst>
                <a:ext uri="{FF2B5EF4-FFF2-40B4-BE49-F238E27FC236}">
                  <a16:creationId xmlns:a16="http://schemas.microsoft.com/office/drawing/2014/main" id="{370E0C5C-A991-BA46-9396-FF8B377D0734}"/>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248" name="Freeform 247">
              <a:extLst>
                <a:ext uri="{FF2B5EF4-FFF2-40B4-BE49-F238E27FC236}">
                  <a16:creationId xmlns:a16="http://schemas.microsoft.com/office/drawing/2014/main" id="{32639E72-741B-BD42-B360-3006CABC8C4D}"/>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249" name="Freeform 248">
              <a:extLst>
                <a:ext uri="{FF2B5EF4-FFF2-40B4-BE49-F238E27FC236}">
                  <a16:creationId xmlns:a16="http://schemas.microsoft.com/office/drawing/2014/main" id="{3A30646E-EA4E-2347-82FD-9B1B87E129D3}"/>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341" name="Graphic 12">
            <a:extLst>
              <a:ext uri="{FF2B5EF4-FFF2-40B4-BE49-F238E27FC236}">
                <a16:creationId xmlns:a16="http://schemas.microsoft.com/office/drawing/2014/main" id="{DB66343C-2C84-734F-AC43-0ED52F8A8DE4}"/>
              </a:ext>
            </a:extLst>
          </p:cNvPr>
          <p:cNvGrpSpPr/>
          <p:nvPr/>
        </p:nvGrpSpPr>
        <p:grpSpPr>
          <a:xfrm>
            <a:off x="5083904" y="2427753"/>
            <a:ext cx="320634" cy="320634"/>
            <a:chOff x="1409114" y="2427753"/>
            <a:chExt cx="320634" cy="320634"/>
          </a:xfrm>
        </p:grpSpPr>
        <p:sp>
          <p:nvSpPr>
            <p:cNvPr id="342" name="Freeform 341">
              <a:extLst>
                <a:ext uri="{FF2B5EF4-FFF2-40B4-BE49-F238E27FC236}">
                  <a16:creationId xmlns:a16="http://schemas.microsoft.com/office/drawing/2014/main" id="{76FF0312-FB20-2949-B0D3-087E81FEF01E}"/>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343" name="Freeform 342">
              <a:extLst>
                <a:ext uri="{FF2B5EF4-FFF2-40B4-BE49-F238E27FC236}">
                  <a16:creationId xmlns:a16="http://schemas.microsoft.com/office/drawing/2014/main" id="{E09AD764-67C0-2A4D-B4D3-FD950D932163}"/>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344" name="Freeform 343">
              <a:extLst>
                <a:ext uri="{FF2B5EF4-FFF2-40B4-BE49-F238E27FC236}">
                  <a16:creationId xmlns:a16="http://schemas.microsoft.com/office/drawing/2014/main" id="{47B80CA1-7EF2-3C4B-A4D8-543CEF99DC3E}"/>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345" name="Freeform 344">
              <a:extLst>
                <a:ext uri="{FF2B5EF4-FFF2-40B4-BE49-F238E27FC236}">
                  <a16:creationId xmlns:a16="http://schemas.microsoft.com/office/drawing/2014/main" id="{D4E6BEAD-EE51-F749-9762-CB08C9506DEF}"/>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346" name="Freeform 345">
              <a:extLst>
                <a:ext uri="{FF2B5EF4-FFF2-40B4-BE49-F238E27FC236}">
                  <a16:creationId xmlns:a16="http://schemas.microsoft.com/office/drawing/2014/main" id="{F0623BB5-4980-4B4B-A468-DD77C4EBD046}"/>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347" name="Freeform 346">
              <a:extLst>
                <a:ext uri="{FF2B5EF4-FFF2-40B4-BE49-F238E27FC236}">
                  <a16:creationId xmlns:a16="http://schemas.microsoft.com/office/drawing/2014/main" id="{63D73D74-D163-144D-875A-E8C6EB6A04AF}"/>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348" name="Freeform 347">
              <a:extLst>
                <a:ext uri="{FF2B5EF4-FFF2-40B4-BE49-F238E27FC236}">
                  <a16:creationId xmlns:a16="http://schemas.microsoft.com/office/drawing/2014/main" id="{26CC566F-876C-864C-85CA-59F51046A20B}"/>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349" name="Freeform 348">
              <a:extLst>
                <a:ext uri="{FF2B5EF4-FFF2-40B4-BE49-F238E27FC236}">
                  <a16:creationId xmlns:a16="http://schemas.microsoft.com/office/drawing/2014/main" id="{06C08172-9288-5F46-94CE-036E98801A61}"/>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350" name="Freeform 349">
              <a:extLst>
                <a:ext uri="{FF2B5EF4-FFF2-40B4-BE49-F238E27FC236}">
                  <a16:creationId xmlns:a16="http://schemas.microsoft.com/office/drawing/2014/main" id="{8F16E476-B313-AD49-BCBE-D026BAF6870B}"/>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351" name="Graphic 12">
            <a:extLst>
              <a:ext uri="{FF2B5EF4-FFF2-40B4-BE49-F238E27FC236}">
                <a16:creationId xmlns:a16="http://schemas.microsoft.com/office/drawing/2014/main" id="{E8B3C936-E44F-A34B-8180-FC17EB4641A8}"/>
              </a:ext>
            </a:extLst>
          </p:cNvPr>
          <p:cNvGrpSpPr/>
          <p:nvPr/>
        </p:nvGrpSpPr>
        <p:grpSpPr>
          <a:xfrm>
            <a:off x="5818862" y="2427753"/>
            <a:ext cx="320634" cy="320634"/>
            <a:chOff x="1409114" y="2427753"/>
            <a:chExt cx="320634" cy="320634"/>
          </a:xfrm>
        </p:grpSpPr>
        <p:sp>
          <p:nvSpPr>
            <p:cNvPr id="352" name="Freeform 351">
              <a:extLst>
                <a:ext uri="{FF2B5EF4-FFF2-40B4-BE49-F238E27FC236}">
                  <a16:creationId xmlns:a16="http://schemas.microsoft.com/office/drawing/2014/main" id="{5977DDC9-B4F8-AE48-8068-7257E33A1DD7}"/>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353" name="Freeform 352">
              <a:extLst>
                <a:ext uri="{FF2B5EF4-FFF2-40B4-BE49-F238E27FC236}">
                  <a16:creationId xmlns:a16="http://schemas.microsoft.com/office/drawing/2014/main" id="{4B0288AA-CF78-6746-8DDA-76C9307641F9}"/>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354" name="Freeform 353">
              <a:extLst>
                <a:ext uri="{FF2B5EF4-FFF2-40B4-BE49-F238E27FC236}">
                  <a16:creationId xmlns:a16="http://schemas.microsoft.com/office/drawing/2014/main" id="{3DF98F8F-7BCC-7F43-AFAD-03F90842D690}"/>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355" name="Freeform 354">
              <a:extLst>
                <a:ext uri="{FF2B5EF4-FFF2-40B4-BE49-F238E27FC236}">
                  <a16:creationId xmlns:a16="http://schemas.microsoft.com/office/drawing/2014/main" id="{3091826B-08BE-1643-ADC8-780BE08DFB5D}"/>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356" name="Freeform 355">
              <a:extLst>
                <a:ext uri="{FF2B5EF4-FFF2-40B4-BE49-F238E27FC236}">
                  <a16:creationId xmlns:a16="http://schemas.microsoft.com/office/drawing/2014/main" id="{B9DF17DC-0399-C74B-ADC5-E17B4451C067}"/>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357" name="Freeform 356">
              <a:extLst>
                <a:ext uri="{FF2B5EF4-FFF2-40B4-BE49-F238E27FC236}">
                  <a16:creationId xmlns:a16="http://schemas.microsoft.com/office/drawing/2014/main" id="{DDFF9679-8BE9-A647-BB54-74448E64E8EC}"/>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358" name="Freeform 357">
              <a:extLst>
                <a:ext uri="{FF2B5EF4-FFF2-40B4-BE49-F238E27FC236}">
                  <a16:creationId xmlns:a16="http://schemas.microsoft.com/office/drawing/2014/main" id="{B0250DAE-4CFB-DB4E-9BB1-5A96F7D87E70}"/>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359" name="Freeform 358">
              <a:extLst>
                <a:ext uri="{FF2B5EF4-FFF2-40B4-BE49-F238E27FC236}">
                  <a16:creationId xmlns:a16="http://schemas.microsoft.com/office/drawing/2014/main" id="{8BE03DBB-2878-1A48-9B55-0964E372CCC5}"/>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360" name="Freeform 359">
              <a:extLst>
                <a:ext uri="{FF2B5EF4-FFF2-40B4-BE49-F238E27FC236}">
                  <a16:creationId xmlns:a16="http://schemas.microsoft.com/office/drawing/2014/main" id="{0695BDFB-B29E-2E49-9E89-B44C17D6962C}"/>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361" name="Graphic 12">
            <a:extLst>
              <a:ext uri="{FF2B5EF4-FFF2-40B4-BE49-F238E27FC236}">
                <a16:creationId xmlns:a16="http://schemas.microsoft.com/office/drawing/2014/main" id="{8DAC0328-7022-F34C-9EF4-72ED30C4BEBA}"/>
              </a:ext>
            </a:extLst>
          </p:cNvPr>
          <p:cNvGrpSpPr/>
          <p:nvPr/>
        </p:nvGrpSpPr>
        <p:grpSpPr>
          <a:xfrm>
            <a:off x="6181644" y="2427753"/>
            <a:ext cx="320634" cy="320634"/>
            <a:chOff x="1409114" y="2427753"/>
            <a:chExt cx="320634" cy="320634"/>
          </a:xfrm>
        </p:grpSpPr>
        <p:sp>
          <p:nvSpPr>
            <p:cNvPr id="362" name="Freeform 361">
              <a:extLst>
                <a:ext uri="{FF2B5EF4-FFF2-40B4-BE49-F238E27FC236}">
                  <a16:creationId xmlns:a16="http://schemas.microsoft.com/office/drawing/2014/main" id="{276ED171-700C-B24D-9572-83A887398A50}"/>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363" name="Freeform 362">
              <a:extLst>
                <a:ext uri="{FF2B5EF4-FFF2-40B4-BE49-F238E27FC236}">
                  <a16:creationId xmlns:a16="http://schemas.microsoft.com/office/drawing/2014/main" id="{03DE0D27-FE49-D646-B729-43E1D9614B7A}"/>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364" name="Freeform 363">
              <a:extLst>
                <a:ext uri="{FF2B5EF4-FFF2-40B4-BE49-F238E27FC236}">
                  <a16:creationId xmlns:a16="http://schemas.microsoft.com/office/drawing/2014/main" id="{4D31C6FC-D084-7445-AE26-1504A84F38C2}"/>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365" name="Freeform 364">
              <a:extLst>
                <a:ext uri="{FF2B5EF4-FFF2-40B4-BE49-F238E27FC236}">
                  <a16:creationId xmlns:a16="http://schemas.microsoft.com/office/drawing/2014/main" id="{1BADEB53-DE18-6944-A671-A09D667EF094}"/>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366" name="Freeform 365">
              <a:extLst>
                <a:ext uri="{FF2B5EF4-FFF2-40B4-BE49-F238E27FC236}">
                  <a16:creationId xmlns:a16="http://schemas.microsoft.com/office/drawing/2014/main" id="{E8018C90-DA60-7B4C-A016-5FB00C523FC5}"/>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367" name="Freeform 366">
              <a:extLst>
                <a:ext uri="{FF2B5EF4-FFF2-40B4-BE49-F238E27FC236}">
                  <a16:creationId xmlns:a16="http://schemas.microsoft.com/office/drawing/2014/main" id="{33AA92CA-3CDE-9A41-894F-05FDB7D5C606}"/>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368" name="Freeform 367">
              <a:extLst>
                <a:ext uri="{FF2B5EF4-FFF2-40B4-BE49-F238E27FC236}">
                  <a16:creationId xmlns:a16="http://schemas.microsoft.com/office/drawing/2014/main" id="{CBDA71F1-4097-5544-8F70-E3DC66CED557}"/>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369" name="Freeform 368">
              <a:extLst>
                <a:ext uri="{FF2B5EF4-FFF2-40B4-BE49-F238E27FC236}">
                  <a16:creationId xmlns:a16="http://schemas.microsoft.com/office/drawing/2014/main" id="{901FA361-19AD-5E43-8610-375F5E343A1A}"/>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370" name="Freeform 369">
              <a:extLst>
                <a:ext uri="{FF2B5EF4-FFF2-40B4-BE49-F238E27FC236}">
                  <a16:creationId xmlns:a16="http://schemas.microsoft.com/office/drawing/2014/main" id="{9DA6C415-61C0-7349-B981-7905E8AF37D1}"/>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371" name="Graphic 12">
            <a:extLst>
              <a:ext uri="{FF2B5EF4-FFF2-40B4-BE49-F238E27FC236}">
                <a16:creationId xmlns:a16="http://schemas.microsoft.com/office/drawing/2014/main" id="{7F38A129-1B82-8D49-B565-672B9F2E8617}"/>
              </a:ext>
            </a:extLst>
          </p:cNvPr>
          <p:cNvGrpSpPr/>
          <p:nvPr/>
        </p:nvGrpSpPr>
        <p:grpSpPr>
          <a:xfrm>
            <a:off x="6553820" y="2427753"/>
            <a:ext cx="320634" cy="320634"/>
            <a:chOff x="1409114" y="2427753"/>
            <a:chExt cx="320634" cy="320634"/>
          </a:xfrm>
        </p:grpSpPr>
        <p:sp>
          <p:nvSpPr>
            <p:cNvPr id="372" name="Freeform 371">
              <a:extLst>
                <a:ext uri="{FF2B5EF4-FFF2-40B4-BE49-F238E27FC236}">
                  <a16:creationId xmlns:a16="http://schemas.microsoft.com/office/drawing/2014/main" id="{487EFE97-1585-B340-A578-B5FC383ED0E7}"/>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373" name="Freeform 372">
              <a:extLst>
                <a:ext uri="{FF2B5EF4-FFF2-40B4-BE49-F238E27FC236}">
                  <a16:creationId xmlns:a16="http://schemas.microsoft.com/office/drawing/2014/main" id="{783CC1F9-0CF0-1F4F-BE8E-783E082DB25D}"/>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374" name="Freeform 373">
              <a:extLst>
                <a:ext uri="{FF2B5EF4-FFF2-40B4-BE49-F238E27FC236}">
                  <a16:creationId xmlns:a16="http://schemas.microsoft.com/office/drawing/2014/main" id="{90FDC937-ADF3-5C44-8D4B-82E09106E5B5}"/>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375" name="Freeform 374">
              <a:extLst>
                <a:ext uri="{FF2B5EF4-FFF2-40B4-BE49-F238E27FC236}">
                  <a16:creationId xmlns:a16="http://schemas.microsoft.com/office/drawing/2014/main" id="{5843AFD8-85CF-2F48-9035-A3386D3DFAFE}"/>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376" name="Freeform 375">
              <a:extLst>
                <a:ext uri="{FF2B5EF4-FFF2-40B4-BE49-F238E27FC236}">
                  <a16:creationId xmlns:a16="http://schemas.microsoft.com/office/drawing/2014/main" id="{B60DCFC4-EA96-1F42-85CD-B05C54DEB2C5}"/>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377" name="Freeform 376">
              <a:extLst>
                <a:ext uri="{FF2B5EF4-FFF2-40B4-BE49-F238E27FC236}">
                  <a16:creationId xmlns:a16="http://schemas.microsoft.com/office/drawing/2014/main" id="{17FE2F60-4D74-4248-B614-E2D35E32942E}"/>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378" name="Freeform 377">
              <a:extLst>
                <a:ext uri="{FF2B5EF4-FFF2-40B4-BE49-F238E27FC236}">
                  <a16:creationId xmlns:a16="http://schemas.microsoft.com/office/drawing/2014/main" id="{519FB9E1-9B08-134C-B21A-92C5E45E3CFB}"/>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379" name="Freeform 378">
              <a:extLst>
                <a:ext uri="{FF2B5EF4-FFF2-40B4-BE49-F238E27FC236}">
                  <a16:creationId xmlns:a16="http://schemas.microsoft.com/office/drawing/2014/main" id="{56C1ECD1-4539-B04A-8232-E019A4970EBC}"/>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380" name="Freeform 379">
              <a:extLst>
                <a:ext uri="{FF2B5EF4-FFF2-40B4-BE49-F238E27FC236}">
                  <a16:creationId xmlns:a16="http://schemas.microsoft.com/office/drawing/2014/main" id="{85170110-0817-3746-859B-C4D2A24BF3C5}"/>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381" name="Graphic 12">
            <a:extLst>
              <a:ext uri="{FF2B5EF4-FFF2-40B4-BE49-F238E27FC236}">
                <a16:creationId xmlns:a16="http://schemas.microsoft.com/office/drawing/2014/main" id="{BDBBA564-DF1F-2241-9BC6-41BAAC2C7026}"/>
              </a:ext>
            </a:extLst>
          </p:cNvPr>
          <p:cNvGrpSpPr/>
          <p:nvPr/>
        </p:nvGrpSpPr>
        <p:grpSpPr>
          <a:xfrm>
            <a:off x="6921299" y="2427753"/>
            <a:ext cx="320634" cy="320634"/>
            <a:chOff x="1409114" y="2427753"/>
            <a:chExt cx="320634" cy="320634"/>
          </a:xfrm>
        </p:grpSpPr>
        <p:sp>
          <p:nvSpPr>
            <p:cNvPr id="382" name="Freeform 381">
              <a:extLst>
                <a:ext uri="{FF2B5EF4-FFF2-40B4-BE49-F238E27FC236}">
                  <a16:creationId xmlns:a16="http://schemas.microsoft.com/office/drawing/2014/main" id="{C7B4C363-525B-5E48-9F99-547CF4AB683B}"/>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383" name="Freeform 382">
              <a:extLst>
                <a:ext uri="{FF2B5EF4-FFF2-40B4-BE49-F238E27FC236}">
                  <a16:creationId xmlns:a16="http://schemas.microsoft.com/office/drawing/2014/main" id="{7BB1FA6C-410D-AE44-B331-2A6D081D68A9}"/>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384" name="Freeform 383">
              <a:extLst>
                <a:ext uri="{FF2B5EF4-FFF2-40B4-BE49-F238E27FC236}">
                  <a16:creationId xmlns:a16="http://schemas.microsoft.com/office/drawing/2014/main" id="{7C9966C3-9DE7-8A47-A055-35A9C4FD05F2}"/>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385" name="Freeform 384">
              <a:extLst>
                <a:ext uri="{FF2B5EF4-FFF2-40B4-BE49-F238E27FC236}">
                  <a16:creationId xmlns:a16="http://schemas.microsoft.com/office/drawing/2014/main" id="{56501B00-8D78-3C46-9707-33E196087C8D}"/>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386" name="Freeform 385">
              <a:extLst>
                <a:ext uri="{FF2B5EF4-FFF2-40B4-BE49-F238E27FC236}">
                  <a16:creationId xmlns:a16="http://schemas.microsoft.com/office/drawing/2014/main" id="{DF7B89F1-0DAB-3746-A3F9-EA27D9D8784D}"/>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387" name="Freeform 386">
              <a:extLst>
                <a:ext uri="{FF2B5EF4-FFF2-40B4-BE49-F238E27FC236}">
                  <a16:creationId xmlns:a16="http://schemas.microsoft.com/office/drawing/2014/main" id="{B54E75F5-21C7-2E4D-9A92-24CDBCF2B006}"/>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388" name="Freeform 387">
              <a:extLst>
                <a:ext uri="{FF2B5EF4-FFF2-40B4-BE49-F238E27FC236}">
                  <a16:creationId xmlns:a16="http://schemas.microsoft.com/office/drawing/2014/main" id="{D6C7AE6E-1C47-8749-A2DF-F4ACA211A2AD}"/>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389" name="Freeform 388">
              <a:extLst>
                <a:ext uri="{FF2B5EF4-FFF2-40B4-BE49-F238E27FC236}">
                  <a16:creationId xmlns:a16="http://schemas.microsoft.com/office/drawing/2014/main" id="{061DD4AF-272E-E144-8B80-C654EEA51B51}"/>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390" name="Freeform 389">
              <a:extLst>
                <a:ext uri="{FF2B5EF4-FFF2-40B4-BE49-F238E27FC236}">
                  <a16:creationId xmlns:a16="http://schemas.microsoft.com/office/drawing/2014/main" id="{68F224C9-129B-E240-ACE0-0DEA24370EF2}"/>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391" name="Graphic 12">
            <a:extLst>
              <a:ext uri="{FF2B5EF4-FFF2-40B4-BE49-F238E27FC236}">
                <a16:creationId xmlns:a16="http://schemas.microsoft.com/office/drawing/2014/main" id="{D0A5FD72-4E91-E249-8A42-B84A0240FE01}"/>
              </a:ext>
            </a:extLst>
          </p:cNvPr>
          <p:cNvGrpSpPr/>
          <p:nvPr/>
        </p:nvGrpSpPr>
        <p:grpSpPr>
          <a:xfrm>
            <a:off x="7288778" y="2427753"/>
            <a:ext cx="320634" cy="320634"/>
            <a:chOff x="1409114" y="2427753"/>
            <a:chExt cx="320634" cy="320634"/>
          </a:xfrm>
        </p:grpSpPr>
        <p:sp>
          <p:nvSpPr>
            <p:cNvPr id="392" name="Freeform 391">
              <a:extLst>
                <a:ext uri="{FF2B5EF4-FFF2-40B4-BE49-F238E27FC236}">
                  <a16:creationId xmlns:a16="http://schemas.microsoft.com/office/drawing/2014/main" id="{1C3BCE22-24A9-B54A-9419-96F0C7DB744F}"/>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393" name="Freeform 392">
              <a:extLst>
                <a:ext uri="{FF2B5EF4-FFF2-40B4-BE49-F238E27FC236}">
                  <a16:creationId xmlns:a16="http://schemas.microsoft.com/office/drawing/2014/main" id="{B225F63C-BE2C-2E4D-98BF-42AB7DB19B24}"/>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394" name="Freeform 393">
              <a:extLst>
                <a:ext uri="{FF2B5EF4-FFF2-40B4-BE49-F238E27FC236}">
                  <a16:creationId xmlns:a16="http://schemas.microsoft.com/office/drawing/2014/main" id="{2645E3CE-E360-7A48-9F3C-1F5C3044C67F}"/>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395" name="Freeform 394">
              <a:extLst>
                <a:ext uri="{FF2B5EF4-FFF2-40B4-BE49-F238E27FC236}">
                  <a16:creationId xmlns:a16="http://schemas.microsoft.com/office/drawing/2014/main" id="{690DEDA6-A477-7C4D-931F-62B051C52C85}"/>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396" name="Freeform 395">
              <a:extLst>
                <a:ext uri="{FF2B5EF4-FFF2-40B4-BE49-F238E27FC236}">
                  <a16:creationId xmlns:a16="http://schemas.microsoft.com/office/drawing/2014/main" id="{260FD714-EF2C-EA41-86B3-7E8186C3F126}"/>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397" name="Freeform 396">
              <a:extLst>
                <a:ext uri="{FF2B5EF4-FFF2-40B4-BE49-F238E27FC236}">
                  <a16:creationId xmlns:a16="http://schemas.microsoft.com/office/drawing/2014/main" id="{01C53C20-36A0-2248-B8CF-DB4464DA46EE}"/>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398" name="Freeform 397">
              <a:extLst>
                <a:ext uri="{FF2B5EF4-FFF2-40B4-BE49-F238E27FC236}">
                  <a16:creationId xmlns:a16="http://schemas.microsoft.com/office/drawing/2014/main" id="{49DFE317-2DD5-BB48-BD8D-D0D23DE1E66A}"/>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399" name="Freeform 398">
              <a:extLst>
                <a:ext uri="{FF2B5EF4-FFF2-40B4-BE49-F238E27FC236}">
                  <a16:creationId xmlns:a16="http://schemas.microsoft.com/office/drawing/2014/main" id="{876DFB05-72B9-2C48-AA2C-EEDD469C80DA}"/>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400" name="Freeform 399">
              <a:extLst>
                <a:ext uri="{FF2B5EF4-FFF2-40B4-BE49-F238E27FC236}">
                  <a16:creationId xmlns:a16="http://schemas.microsoft.com/office/drawing/2014/main" id="{19916002-2745-6449-9ABD-DE3CB9A7CCB2}"/>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401" name="Graphic 12">
            <a:extLst>
              <a:ext uri="{FF2B5EF4-FFF2-40B4-BE49-F238E27FC236}">
                <a16:creationId xmlns:a16="http://schemas.microsoft.com/office/drawing/2014/main" id="{D985C4B3-71C0-7443-A53F-5E50199818A8}"/>
              </a:ext>
            </a:extLst>
          </p:cNvPr>
          <p:cNvGrpSpPr/>
          <p:nvPr/>
        </p:nvGrpSpPr>
        <p:grpSpPr>
          <a:xfrm>
            <a:off x="7656257" y="2427753"/>
            <a:ext cx="320634" cy="320634"/>
            <a:chOff x="1409114" y="2427753"/>
            <a:chExt cx="320634" cy="320634"/>
          </a:xfrm>
        </p:grpSpPr>
        <p:sp>
          <p:nvSpPr>
            <p:cNvPr id="402" name="Freeform 401">
              <a:extLst>
                <a:ext uri="{FF2B5EF4-FFF2-40B4-BE49-F238E27FC236}">
                  <a16:creationId xmlns:a16="http://schemas.microsoft.com/office/drawing/2014/main" id="{74D25A54-2BB6-8A4B-8555-5F43E1FCD252}"/>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403" name="Freeform 402">
              <a:extLst>
                <a:ext uri="{FF2B5EF4-FFF2-40B4-BE49-F238E27FC236}">
                  <a16:creationId xmlns:a16="http://schemas.microsoft.com/office/drawing/2014/main" id="{90CF2CB3-3E43-194E-AB31-F23D452DEC49}"/>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404" name="Freeform 403">
              <a:extLst>
                <a:ext uri="{FF2B5EF4-FFF2-40B4-BE49-F238E27FC236}">
                  <a16:creationId xmlns:a16="http://schemas.microsoft.com/office/drawing/2014/main" id="{B53D47B7-9245-A145-854A-1BE99BCF6205}"/>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405" name="Freeform 404">
              <a:extLst>
                <a:ext uri="{FF2B5EF4-FFF2-40B4-BE49-F238E27FC236}">
                  <a16:creationId xmlns:a16="http://schemas.microsoft.com/office/drawing/2014/main" id="{5CE2D34D-72F9-A041-9EC5-4659BD79E5B1}"/>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406" name="Freeform 405">
              <a:extLst>
                <a:ext uri="{FF2B5EF4-FFF2-40B4-BE49-F238E27FC236}">
                  <a16:creationId xmlns:a16="http://schemas.microsoft.com/office/drawing/2014/main" id="{F6C17543-64D4-F443-90B3-4E6A20E69471}"/>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407" name="Freeform 406">
              <a:extLst>
                <a:ext uri="{FF2B5EF4-FFF2-40B4-BE49-F238E27FC236}">
                  <a16:creationId xmlns:a16="http://schemas.microsoft.com/office/drawing/2014/main" id="{AFB2D927-47E0-9847-86F0-3BA1A368FE84}"/>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408" name="Freeform 407">
              <a:extLst>
                <a:ext uri="{FF2B5EF4-FFF2-40B4-BE49-F238E27FC236}">
                  <a16:creationId xmlns:a16="http://schemas.microsoft.com/office/drawing/2014/main" id="{940B2FA4-FBA1-EE4A-A1E8-450DBA0FC658}"/>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409" name="Freeform 408">
              <a:extLst>
                <a:ext uri="{FF2B5EF4-FFF2-40B4-BE49-F238E27FC236}">
                  <a16:creationId xmlns:a16="http://schemas.microsoft.com/office/drawing/2014/main" id="{E3FDC24B-2F6A-5949-9097-5F99E3B6665F}"/>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410" name="Freeform 409">
              <a:extLst>
                <a:ext uri="{FF2B5EF4-FFF2-40B4-BE49-F238E27FC236}">
                  <a16:creationId xmlns:a16="http://schemas.microsoft.com/office/drawing/2014/main" id="{125B7F50-3603-2648-81C3-28DA95B64B8B}"/>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411" name="Graphic 12">
            <a:extLst>
              <a:ext uri="{FF2B5EF4-FFF2-40B4-BE49-F238E27FC236}">
                <a16:creationId xmlns:a16="http://schemas.microsoft.com/office/drawing/2014/main" id="{DC3B6F74-0240-F148-A54E-B712D60754A2}"/>
              </a:ext>
            </a:extLst>
          </p:cNvPr>
          <p:cNvGrpSpPr/>
          <p:nvPr/>
        </p:nvGrpSpPr>
        <p:grpSpPr>
          <a:xfrm>
            <a:off x="8023736" y="2427753"/>
            <a:ext cx="320634" cy="320634"/>
            <a:chOff x="1409114" y="2427753"/>
            <a:chExt cx="320634" cy="320634"/>
          </a:xfrm>
        </p:grpSpPr>
        <p:sp>
          <p:nvSpPr>
            <p:cNvPr id="412" name="Freeform 411">
              <a:extLst>
                <a:ext uri="{FF2B5EF4-FFF2-40B4-BE49-F238E27FC236}">
                  <a16:creationId xmlns:a16="http://schemas.microsoft.com/office/drawing/2014/main" id="{CC103842-AEA5-3642-8EB4-2369E03D600F}"/>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413" name="Freeform 412">
              <a:extLst>
                <a:ext uri="{FF2B5EF4-FFF2-40B4-BE49-F238E27FC236}">
                  <a16:creationId xmlns:a16="http://schemas.microsoft.com/office/drawing/2014/main" id="{B4FA15FB-A264-A941-BD43-696FCDE72A9D}"/>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414" name="Freeform 413">
              <a:extLst>
                <a:ext uri="{FF2B5EF4-FFF2-40B4-BE49-F238E27FC236}">
                  <a16:creationId xmlns:a16="http://schemas.microsoft.com/office/drawing/2014/main" id="{DE931B7E-CCBA-9B44-99EE-A931E7611D8F}"/>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415" name="Freeform 414">
              <a:extLst>
                <a:ext uri="{FF2B5EF4-FFF2-40B4-BE49-F238E27FC236}">
                  <a16:creationId xmlns:a16="http://schemas.microsoft.com/office/drawing/2014/main" id="{D4E18888-60D1-0948-9934-80CF722142D8}"/>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416" name="Freeform 415">
              <a:extLst>
                <a:ext uri="{FF2B5EF4-FFF2-40B4-BE49-F238E27FC236}">
                  <a16:creationId xmlns:a16="http://schemas.microsoft.com/office/drawing/2014/main" id="{5AEF5C9F-6F81-D141-A496-03586D32393D}"/>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417" name="Freeform 416">
              <a:extLst>
                <a:ext uri="{FF2B5EF4-FFF2-40B4-BE49-F238E27FC236}">
                  <a16:creationId xmlns:a16="http://schemas.microsoft.com/office/drawing/2014/main" id="{D7507D80-9A34-A648-B9B7-59F26401A827}"/>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418" name="Freeform 417">
              <a:extLst>
                <a:ext uri="{FF2B5EF4-FFF2-40B4-BE49-F238E27FC236}">
                  <a16:creationId xmlns:a16="http://schemas.microsoft.com/office/drawing/2014/main" id="{8CD6E7D6-ABB3-9B43-ABCD-37022825262F}"/>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419" name="Freeform 418">
              <a:extLst>
                <a:ext uri="{FF2B5EF4-FFF2-40B4-BE49-F238E27FC236}">
                  <a16:creationId xmlns:a16="http://schemas.microsoft.com/office/drawing/2014/main" id="{AF3B4507-FD3A-F843-9EFC-565EC77E8333}"/>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420" name="Freeform 419">
              <a:extLst>
                <a:ext uri="{FF2B5EF4-FFF2-40B4-BE49-F238E27FC236}">
                  <a16:creationId xmlns:a16="http://schemas.microsoft.com/office/drawing/2014/main" id="{0428C26A-5591-D24C-B0F3-B07E52DA5262}"/>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421" name="Graphic 12">
            <a:extLst>
              <a:ext uri="{FF2B5EF4-FFF2-40B4-BE49-F238E27FC236}">
                <a16:creationId xmlns:a16="http://schemas.microsoft.com/office/drawing/2014/main" id="{6D248730-93BF-DC42-8BFF-486E34402E8B}"/>
              </a:ext>
            </a:extLst>
          </p:cNvPr>
          <p:cNvGrpSpPr/>
          <p:nvPr/>
        </p:nvGrpSpPr>
        <p:grpSpPr>
          <a:xfrm>
            <a:off x="6181644" y="3304836"/>
            <a:ext cx="320634" cy="320634"/>
            <a:chOff x="1409114" y="2427753"/>
            <a:chExt cx="320634" cy="320634"/>
          </a:xfrm>
        </p:grpSpPr>
        <p:sp>
          <p:nvSpPr>
            <p:cNvPr id="422" name="Freeform 421">
              <a:extLst>
                <a:ext uri="{FF2B5EF4-FFF2-40B4-BE49-F238E27FC236}">
                  <a16:creationId xmlns:a16="http://schemas.microsoft.com/office/drawing/2014/main" id="{E03930DE-D802-7B42-B2FF-8D3B4FFEBCC4}"/>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423" name="Freeform 422">
              <a:extLst>
                <a:ext uri="{FF2B5EF4-FFF2-40B4-BE49-F238E27FC236}">
                  <a16:creationId xmlns:a16="http://schemas.microsoft.com/office/drawing/2014/main" id="{3558C59F-E37F-EC41-AFA9-6444D663F056}"/>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424" name="Freeform 423">
              <a:extLst>
                <a:ext uri="{FF2B5EF4-FFF2-40B4-BE49-F238E27FC236}">
                  <a16:creationId xmlns:a16="http://schemas.microsoft.com/office/drawing/2014/main" id="{C46B2348-4EC3-3848-B190-252B40DDFEF1}"/>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425" name="Freeform 424">
              <a:extLst>
                <a:ext uri="{FF2B5EF4-FFF2-40B4-BE49-F238E27FC236}">
                  <a16:creationId xmlns:a16="http://schemas.microsoft.com/office/drawing/2014/main" id="{E20F8F02-9A71-B244-800B-BA04EFC0CF46}"/>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426" name="Freeform 425">
              <a:extLst>
                <a:ext uri="{FF2B5EF4-FFF2-40B4-BE49-F238E27FC236}">
                  <a16:creationId xmlns:a16="http://schemas.microsoft.com/office/drawing/2014/main" id="{B54DCB01-D6EB-F14E-9616-66E1D75A4246}"/>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427" name="Freeform 426">
              <a:extLst>
                <a:ext uri="{FF2B5EF4-FFF2-40B4-BE49-F238E27FC236}">
                  <a16:creationId xmlns:a16="http://schemas.microsoft.com/office/drawing/2014/main" id="{9A2E7230-9052-FE43-A4A7-5DCD37292DBA}"/>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428" name="Freeform 427">
              <a:extLst>
                <a:ext uri="{FF2B5EF4-FFF2-40B4-BE49-F238E27FC236}">
                  <a16:creationId xmlns:a16="http://schemas.microsoft.com/office/drawing/2014/main" id="{E4574774-22D9-A747-AF2B-ED16E34DD6A2}"/>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429" name="Freeform 428">
              <a:extLst>
                <a:ext uri="{FF2B5EF4-FFF2-40B4-BE49-F238E27FC236}">
                  <a16:creationId xmlns:a16="http://schemas.microsoft.com/office/drawing/2014/main" id="{2E9F077F-0F52-A34F-BDAF-49EF4F1B8FC4}"/>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430" name="Freeform 429">
              <a:extLst>
                <a:ext uri="{FF2B5EF4-FFF2-40B4-BE49-F238E27FC236}">
                  <a16:creationId xmlns:a16="http://schemas.microsoft.com/office/drawing/2014/main" id="{27929D9F-6152-0B4C-8430-6E73C0450029}"/>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431" name="Graphic 12">
            <a:extLst>
              <a:ext uri="{FF2B5EF4-FFF2-40B4-BE49-F238E27FC236}">
                <a16:creationId xmlns:a16="http://schemas.microsoft.com/office/drawing/2014/main" id="{1B5215C0-3A18-B94D-B517-8647C2054F08}"/>
              </a:ext>
            </a:extLst>
          </p:cNvPr>
          <p:cNvGrpSpPr/>
          <p:nvPr/>
        </p:nvGrpSpPr>
        <p:grpSpPr>
          <a:xfrm>
            <a:off x="3249036" y="3304353"/>
            <a:ext cx="320634" cy="320634"/>
            <a:chOff x="1409114" y="2427753"/>
            <a:chExt cx="320634" cy="320634"/>
          </a:xfrm>
        </p:grpSpPr>
        <p:sp>
          <p:nvSpPr>
            <p:cNvPr id="432" name="Freeform 431">
              <a:extLst>
                <a:ext uri="{FF2B5EF4-FFF2-40B4-BE49-F238E27FC236}">
                  <a16:creationId xmlns:a16="http://schemas.microsoft.com/office/drawing/2014/main" id="{28ADBEF9-003D-A341-ADF1-247BC5547423}"/>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433" name="Freeform 432">
              <a:extLst>
                <a:ext uri="{FF2B5EF4-FFF2-40B4-BE49-F238E27FC236}">
                  <a16:creationId xmlns:a16="http://schemas.microsoft.com/office/drawing/2014/main" id="{F06994A7-8FE1-AE4F-A523-6C76EDCA6F56}"/>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434" name="Freeform 433">
              <a:extLst>
                <a:ext uri="{FF2B5EF4-FFF2-40B4-BE49-F238E27FC236}">
                  <a16:creationId xmlns:a16="http://schemas.microsoft.com/office/drawing/2014/main" id="{0FA23AAF-61DD-9346-A2EB-DA01DA2CA94C}"/>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435" name="Freeform 434">
              <a:extLst>
                <a:ext uri="{FF2B5EF4-FFF2-40B4-BE49-F238E27FC236}">
                  <a16:creationId xmlns:a16="http://schemas.microsoft.com/office/drawing/2014/main" id="{E56CD10B-79F7-044E-A916-F9748A5DEB09}"/>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436" name="Freeform 435">
              <a:extLst>
                <a:ext uri="{FF2B5EF4-FFF2-40B4-BE49-F238E27FC236}">
                  <a16:creationId xmlns:a16="http://schemas.microsoft.com/office/drawing/2014/main" id="{9A102667-31D9-F143-B69C-9D8DBE69B305}"/>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437" name="Freeform 436">
              <a:extLst>
                <a:ext uri="{FF2B5EF4-FFF2-40B4-BE49-F238E27FC236}">
                  <a16:creationId xmlns:a16="http://schemas.microsoft.com/office/drawing/2014/main" id="{0F6F58B3-87B1-0148-BD40-4E508A4D1062}"/>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438" name="Freeform 437">
              <a:extLst>
                <a:ext uri="{FF2B5EF4-FFF2-40B4-BE49-F238E27FC236}">
                  <a16:creationId xmlns:a16="http://schemas.microsoft.com/office/drawing/2014/main" id="{F7523651-7D2E-FE4D-8265-90B029C5D6D5}"/>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439" name="Freeform 438">
              <a:extLst>
                <a:ext uri="{FF2B5EF4-FFF2-40B4-BE49-F238E27FC236}">
                  <a16:creationId xmlns:a16="http://schemas.microsoft.com/office/drawing/2014/main" id="{775A541B-4B87-CF42-93FB-76EF3F73D804}"/>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440" name="Freeform 439">
              <a:extLst>
                <a:ext uri="{FF2B5EF4-FFF2-40B4-BE49-F238E27FC236}">
                  <a16:creationId xmlns:a16="http://schemas.microsoft.com/office/drawing/2014/main" id="{1209E3EF-E943-FE4C-BBEF-9CC07A17A227}"/>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451" name="Graphic 12">
            <a:extLst>
              <a:ext uri="{FF2B5EF4-FFF2-40B4-BE49-F238E27FC236}">
                <a16:creationId xmlns:a16="http://schemas.microsoft.com/office/drawing/2014/main" id="{054F3612-6F05-4248-8BA8-7977CD07A167}"/>
              </a:ext>
            </a:extLst>
          </p:cNvPr>
          <p:cNvGrpSpPr/>
          <p:nvPr/>
        </p:nvGrpSpPr>
        <p:grpSpPr>
          <a:xfrm>
            <a:off x="4719883" y="2427753"/>
            <a:ext cx="320634" cy="320634"/>
            <a:chOff x="1409114" y="2427753"/>
            <a:chExt cx="320634" cy="320634"/>
          </a:xfrm>
        </p:grpSpPr>
        <p:sp>
          <p:nvSpPr>
            <p:cNvPr id="452" name="Freeform 451">
              <a:extLst>
                <a:ext uri="{FF2B5EF4-FFF2-40B4-BE49-F238E27FC236}">
                  <a16:creationId xmlns:a16="http://schemas.microsoft.com/office/drawing/2014/main" id="{2646CA3E-A18C-B742-A36D-E6FF5A31461A}"/>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453" name="Freeform 452">
              <a:extLst>
                <a:ext uri="{FF2B5EF4-FFF2-40B4-BE49-F238E27FC236}">
                  <a16:creationId xmlns:a16="http://schemas.microsoft.com/office/drawing/2014/main" id="{237E77A7-13DB-C342-9B2C-401EDD7CAC2C}"/>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454" name="Freeform 453">
              <a:extLst>
                <a:ext uri="{FF2B5EF4-FFF2-40B4-BE49-F238E27FC236}">
                  <a16:creationId xmlns:a16="http://schemas.microsoft.com/office/drawing/2014/main" id="{2DD719F7-FCE3-E745-8E62-AC41C09DE8B0}"/>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455" name="Freeform 454">
              <a:extLst>
                <a:ext uri="{FF2B5EF4-FFF2-40B4-BE49-F238E27FC236}">
                  <a16:creationId xmlns:a16="http://schemas.microsoft.com/office/drawing/2014/main" id="{C2B86862-9F43-D541-96E5-81C9A885873F}"/>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456" name="Freeform 455">
              <a:extLst>
                <a:ext uri="{FF2B5EF4-FFF2-40B4-BE49-F238E27FC236}">
                  <a16:creationId xmlns:a16="http://schemas.microsoft.com/office/drawing/2014/main" id="{549257F5-C964-E840-A795-D793D57654BD}"/>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457" name="Freeform 456">
              <a:extLst>
                <a:ext uri="{FF2B5EF4-FFF2-40B4-BE49-F238E27FC236}">
                  <a16:creationId xmlns:a16="http://schemas.microsoft.com/office/drawing/2014/main" id="{83CAC2DD-27F2-954B-8842-2B9BAE0543BC}"/>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458" name="Freeform 457">
              <a:extLst>
                <a:ext uri="{FF2B5EF4-FFF2-40B4-BE49-F238E27FC236}">
                  <a16:creationId xmlns:a16="http://schemas.microsoft.com/office/drawing/2014/main" id="{5D0B7AEE-7714-EE4D-A31D-F17C5D9A89A8}"/>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459" name="Freeform 458">
              <a:extLst>
                <a:ext uri="{FF2B5EF4-FFF2-40B4-BE49-F238E27FC236}">
                  <a16:creationId xmlns:a16="http://schemas.microsoft.com/office/drawing/2014/main" id="{4ECCEC80-A98C-7A49-910A-99E481946E26}"/>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460" name="Freeform 459">
              <a:extLst>
                <a:ext uri="{FF2B5EF4-FFF2-40B4-BE49-F238E27FC236}">
                  <a16:creationId xmlns:a16="http://schemas.microsoft.com/office/drawing/2014/main" id="{8FC51C50-AA86-9A45-AE73-E51981689832}"/>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461" name="Graphic 12">
            <a:extLst>
              <a:ext uri="{FF2B5EF4-FFF2-40B4-BE49-F238E27FC236}">
                <a16:creationId xmlns:a16="http://schemas.microsoft.com/office/drawing/2014/main" id="{682F0182-B988-8344-93F9-0EA2C959AADF}"/>
              </a:ext>
            </a:extLst>
          </p:cNvPr>
          <p:cNvGrpSpPr/>
          <p:nvPr/>
        </p:nvGrpSpPr>
        <p:grpSpPr>
          <a:xfrm>
            <a:off x="1409114" y="2427753"/>
            <a:ext cx="320634" cy="320634"/>
            <a:chOff x="1409114" y="2427753"/>
            <a:chExt cx="320634" cy="320634"/>
          </a:xfrm>
        </p:grpSpPr>
        <p:sp>
          <p:nvSpPr>
            <p:cNvPr id="462" name="Freeform 461">
              <a:extLst>
                <a:ext uri="{FF2B5EF4-FFF2-40B4-BE49-F238E27FC236}">
                  <a16:creationId xmlns:a16="http://schemas.microsoft.com/office/drawing/2014/main" id="{51B4ACB1-1712-F244-9F73-0D8F74E81CDD}"/>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463" name="Freeform 462">
              <a:extLst>
                <a:ext uri="{FF2B5EF4-FFF2-40B4-BE49-F238E27FC236}">
                  <a16:creationId xmlns:a16="http://schemas.microsoft.com/office/drawing/2014/main" id="{0701908E-9C17-9748-98C8-1A14CAAC429A}"/>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464" name="Freeform 463">
              <a:extLst>
                <a:ext uri="{FF2B5EF4-FFF2-40B4-BE49-F238E27FC236}">
                  <a16:creationId xmlns:a16="http://schemas.microsoft.com/office/drawing/2014/main" id="{422B6B03-7482-B248-A6A4-1A3D96F217FF}"/>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465" name="Freeform 464">
              <a:extLst>
                <a:ext uri="{FF2B5EF4-FFF2-40B4-BE49-F238E27FC236}">
                  <a16:creationId xmlns:a16="http://schemas.microsoft.com/office/drawing/2014/main" id="{68516A9B-8663-794E-B3DA-6EC2F45F381B}"/>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466" name="Freeform 465">
              <a:extLst>
                <a:ext uri="{FF2B5EF4-FFF2-40B4-BE49-F238E27FC236}">
                  <a16:creationId xmlns:a16="http://schemas.microsoft.com/office/drawing/2014/main" id="{3CF61B51-02E8-614E-B0D8-7F5B3456AAD6}"/>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467" name="Freeform 466">
              <a:extLst>
                <a:ext uri="{FF2B5EF4-FFF2-40B4-BE49-F238E27FC236}">
                  <a16:creationId xmlns:a16="http://schemas.microsoft.com/office/drawing/2014/main" id="{B436F274-C0A4-E04C-99F0-1175C76F7763}"/>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468" name="Freeform 467">
              <a:extLst>
                <a:ext uri="{FF2B5EF4-FFF2-40B4-BE49-F238E27FC236}">
                  <a16:creationId xmlns:a16="http://schemas.microsoft.com/office/drawing/2014/main" id="{353A3CE0-2199-8441-AA41-8AD170285ADE}"/>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469" name="Freeform 468">
              <a:extLst>
                <a:ext uri="{FF2B5EF4-FFF2-40B4-BE49-F238E27FC236}">
                  <a16:creationId xmlns:a16="http://schemas.microsoft.com/office/drawing/2014/main" id="{FE40FE04-BA8F-A84D-895B-6D16556E2BBE}"/>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470" name="Freeform 469">
              <a:extLst>
                <a:ext uri="{FF2B5EF4-FFF2-40B4-BE49-F238E27FC236}">
                  <a16:creationId xmlns:a16="http://schemas.microsoft.com/office/drawing/2014/main" id="{8EB6ECEC-C18E-B147-9326-B57A50411185}"/>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471" name="Graphic 12">
            <a:extLst>
              <a:ext uri="{FF2B5EF4-FFF2-40B4-BE49-F238E27FC236}">
                <a16:creationId xmlns:a16="http://schemas.microsoft.com/office/drawing/2014/main" id="{F1C0D9B5-569C-1044-A586-B9BB02BEEF02}"/>
              </a:ext>
            </a:extLst>
          </p:cNvPr>
          <p:cNvGrpSpPr/>
          <p:nvPr/>
        </p:nvGrpSpPr>
        <p:grpSpPr>
          <a:xfrm>
            <a:off x="1780404" y="2427753"/>
            <a:ext cx="320634" cy="320634"/>
            <a:chOff x="1409114" y="2427753"/>
            <a:chExt cx="320634" cy="320634"/>
          </a:xfrm>
        </p:grpSpPr>
        <p:sp>
          <p:nvSpPr>
            <p:cNvPr id="472" name="Freeform 471">
              <a:extLst>
                <a:ext uri="{FF2B5EF4-FFF2-40B4-BE49-F238E27FC236}">
                  <a16:creationId xmlns:a16="http://schemas.microsoft.com/office/drawing/2014/main" id="{00EB9AF8-6E14-034D-B369-A562798FA67C}"/>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473" name="Freeform 472">
              <a:extLst>
                <a:ext uri="{FF2B5EF4-FFF2-40B4-BE49-F238E27FC236}">
                  <a16:creationId xmlns:a16="http://schemas.microsoft.com/office/drawing/2014/main" id="{BC67CBCF-EA64-0941-9651-7B0CAB6C36F6}"/>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474" name="Freeform 473">
              <a:extLst>
                <a:ext uri="{FF2B5EF4-FFF2-40B4-BE49-F238E27FC236}">
                  <a16:creationId xmlns:a16="http://schemas.microsoft.com/office/drawing/2014/main" id="{FA909092-B02E-6446-A09D-094BEBC9F930}"/>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475" name="Freeform 474">
              <a:extLst>
                <a:ext uri="{FF2B5EF4-FFF2-40B4-BE49-F238E27FC236}">
                  <a16:creationId xmlns:a16="http://schemas.microsoft.com/office/drawing/2014/main" id="{D0C8C458-616B-7C48-BB3E-1832A22CD6A2}"/>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476" name="Freeform 475">
              <a:extLst>
                <a:ext uri="{FF2B5EF4-FFF2-40B4-BE49-F238E27FC236}">
                  <a16:creationId xmlns:a16="http://schemas.microsoft.com/office/drawing/2014/main" id="{A369C556-B778-A54B-9BB6-F15DFAAC4BD5}"/>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477" name="Freeform 476">
              <a:extLst>
                <a:ext uri="{FF2B5EF4-FFF2-40B4-BE49-F238E27FC236}">
                  <a16:creationId xmlns:a16="http://schemas.microsoft.com/office/drawing/2014/main" id="{788FCC05-90C6-904F-A8A7-B57FED7AD992}"/>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478" name="Freeform 477">
              <a:extLst>
                <a:ext uri="{FF2B5EF4-FFF2-40B4-BE49-F238E27FC236}">
                  <a16:creationId xmlns:a16="http://schemas.microsoft.com/office/drawing/2014/main" id="{4A4879C3-A173-8642-9620-0CDF9F71434C}"/>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479" name="Freeform 478">
              <a:extLst>
                <a:ext uri="{FF2B5EF4-FFF2-40B4-BE49-F238E27FC236}">
                  <a16:creationId xmlns:a16="http://schemas.microsoft.com/office/drawing/2014/main" id="{68CDAF03-68CA-E842-AEC6-551919CBC1FC}"/>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480" name="Freeform 479">
              <a:extLst>
                <a:ext uri="{FF2B5EF4-FFF2-40B4-BE49-F238E27FC236}">
                  <a16:creationId xmlns:a16="http://schemas.microsoft.com/office/drawing/2014/main" id="{05B0AEA5-391C-3A47-8CAB-451286899022}"/>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481" name="Graphic 12">
            <a:extLst>
              <a:ext uri="{FF2B5EF4-FFF2-40B4-BE49-F238E27FC236}">
                <a16:creationId xmlns:a16="http://schemas.microsoft.com/office/drawing/2014/main" id="{FB2C5937-4B92-D54A-8EF4-5E5DF0D04CEF}"/>
              </a:ext>
            </a:extLst>
          </p:cNvPr>
          <p:cNvGrpSpPr/>
          <p:nvPr/>
        </p:nvGrpSpPr>
        <p:grpSpPr>
          <a:xfrm>
            <a:off x="2142203" y="2427753"/>
            <a:ext cx="320634" cy="320634"/>
            <a:chOff x="1409114" y="2427753"/>
            <a:chExt cx="320634" cy="320634"/>
          </a:xfrm>
        </p:grpSpPr>
        <p:sp>
          <p:nvSpPr>
            <p:cNvPr id="482" name="Freeform 481">
              <a:extLst>
                <a:ext uri="{FF2B5EF4-FFF2-40B4-BE49-F238E27FC236}">
                  <a16:creationId xmlns:a16="http://schemas.microsoft.com/office/drawing/2014/main" id="{8F22C61A-818D-AB41-94E1-EA014253D2AE}"/>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483" name="Freeform 482">
              <a:extLst>
                <a:ext uri="{FF2B5EF4-FFF2-40B4-BE49-F238E27FC236}">
                  <a16:creationId xmlns:a16="http://schemas.microsoft.com/office/drawing/2014/main" id="{5E341CF6-3726-B24D-8828-84C622AE6D6F}"/>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484" name="Freeform 483">
              <a:extLst>
                <a:ext uri="{FF2B5EF4-FFF2-40B4-BE49-F238E27FC236}">
                  <a16:creationId xmlns:a16="http://schemas.microsoft.com/office/drawing/2014/main" id="{FA128341-ED2E-A146-B9C8-121F8C8DEB11}"/>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485" name="Freeform 484">
              <a:extLst>
                <a:ext uri="{FF2B5EF4-FFF2-40B4-BE49-F238E27FC236}">
                  <a16:creationId xmlns:a16="http://schemas.microsoft.com/office/drawing/2014/main" id="{A9228104-9301-964A-96A1-456232B85130}"/>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486" name="Freeform 485">
              <a:extLst>
                <a:ext uri="{FF2B5EF4-FFF2-40B4-BE49-F238E27FC236}">
                  <a16:creationId xmlns:a16="http://schemas.microsoft.com/office/drawing/2014/main" id="{200B5BF2-B090-2B42-A42B-B82179E1C6DA}"/>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487" name="Freeform 486">
              <a:extLst>
                <a:ext uri="{FF2B5EF4-FFF2-40B4-BE49-F238E27FC236}">
                  <a16:creationId xmlns:a16="http://schemas.microsoft.com/office/drawing/2014/main" id="{1D3928BC-331D-9D46-889C-5BD50538647D}"/>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488" name="Freeform 487">
              <a:extLst>
                <a:ext uri="{FF2B5EF4-FFF2-40B4-BE49-F238E27FC236}">
                  <a16:creationId xmlns:a16="http://schemas.microsoft.com/office/drawing/2014/main" id="{82EC0940-B3EA-DD44-B357-62E69E914584}"/>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489" name="Freeform 488">
              <a:extLst>
                <a:ext uri="{FF2B5EF4-FFF2-40B4-BE49-F238E27FC236}">
                  <a16:creationId xmlns:a16="http://schemas.microsoft.com/office/drawing/2014/main" id="{9C8E531B-30C7-9B47-96AE-C0F25B09E913}"/>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490" name="Freeform 489">
              <a:extLst>
                <a:ext uri="{FF2B5EF4-FFF2-40B4-BE49-F238E27FC236}">
                  <a16:creationId xmlns:a16="http://schemas.microsoft.com/office/drawing/2014/main" id="{825FE2DF-0267-7E40-BBC9-42C47B7D862F}"/>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491" name="Graphic 12">
            <a:extLst>
              <a:ext uri="{FF2B5EF4-FFF2-40B4-BE49-F238E27FC236}">
                <a16:creationId xmlns:a16="http://schemas.microsoft.com/office/drawing/2014/main" id="{5FB69601-EF25-844B-B47A-C5625AFCB658}"/>
              </a:ext>
            </a:extLst>
          </p:cNvPr>
          <p:cNvGrpSpPr/>
          <p:nvPr/>
        </p:nvGrpSpPr>
        <p:grpSpPr>
          <a:xfrm>
            <a:off x="2512312" y="2427753"/>
            <a:ext cx="320634" cy="320634"/>
            <a:chOff x="1409114" y="2427753"/>
            <a:chExt cx="320634" cy="320634"/>
          </a:xfrm>
        </p:grpSpPr>
        <p:sp>
          <p:nvSpPr>
            <p:cNvPr id="492" name="Freeform 491">
              <a:extLst>
                <a:ext uri="{FF2B5EF4-FFF2-40B4-BE49-F238E27FC236}">
                  <a16:creationId xmlns:a16="http://schemas.microsoft.com/office/drawing/2014/main" id="{7063A298-F61B-7C42-8C43-E662E894AF3E}"/>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493" name="Freeform 492">
              <a:extLst>
                <a:ext uri="{FF2B5EF4-FFF2-40B4-BE49-F238E27FC236}">
                  <a16:creationId xmlns:a16="http://schemas.microsoft.com/office/drawing/2014/main" id="{0F82E308-AD74-1648-8436-B3E82D0D9D30}"/>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494" name="Freeform 493">
              <a:extLst>
                <a:ext uri="{FF2B5EF4-FFF2-40B4-BE49-F238E27FC236}">
                  <a16:creationId xmlns:a16="http://schemas.microsoft.com/office/drawing/2014/main" id="{24605D61-B0D1-B943-8074-53AC124A44B4}"/>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495" name="Freeform 494">
              <a:extLst>
                <a:ext uri="{FF2B5EF4-FFF2-40B4-BE49-F238E27FC236}">
                  <a16:creationId xmlns:a16="http://schemas.microsoft.com/office/drawing/2014/main" id="{CF6BCC95-065D-8043-A99B-5AA9850B1681}"/>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496" name="Freeform 495">
              <a:extLst>
                <a:ext uri="{FF2B5EF4-FFF2-40B4-BE49-F238E27FC236}">
                  <a16:creationId xmlns:a16="http://schemas.microsoft.com/office/drawing/2014/main" id="{C0B95292-FADF-9940-B7AF-76893F70A80E}"/>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497" name="Freeform 496">
              <a:extLst>
                <a:ext uri="{FF2B5EF4-FFF2-40B4-BE49-F238E27FC236}">
                  <a16:creationId xmlns:a16="http://schemas.microsoft.com/office/drawing/2014/main" id="{11E319DB-85F3-504B-A760-CBA475CCD230}"/>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498" name="Freeform 497">
              <a:extLst>
                <a:ext uri="{FF2B5EF4-FFF2-40B4-BE49-F238E27FC236}">
                  <a16:creationId xmlns:a16="http://schemas.microsoft.com/office/drawing/2014/main" id="{F6ED6096-9D84-3F47-B4FC-84D80A3B6EA1}"/>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499" name="Freeform 498">
              <a:extLst>
                <a:ext uri="{FF2B5EF4-FFF2-40B4-BE49-F238E27FC236}">
                  <a16:creationId xmlns:a16="http://schemas.microsoft.com/office/drawing/2014/main" id="{834B2CA6-E7EF-EB46-B668-652656432450}"/>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500" name="Freeform 499">
              <a:extLst>
                <a:ext uri="{FF2B5EF4-FFF2-40B4-BE49-F238E27FC236}">
                  <a16:creationId xmlns:a16="http://schemas.microsoft.com/office/drawing/2014/main" id="{D3E64541-5CCA-0D4B-B044-FF1394E83D43}"/>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501" name="Graphic 12">
            <a:extLst>
              <a:ext uri="{FF2B5EF4-FFF2-40B4-BE49-F238E27FC236}">
                <a16:creationId xmlns:a16="http://schemas.microsoft.com/office/drawing/2014/main" id="{D0CABE5A-EE1E-8144-8FB9-951FDCCDA1F1}"/>
              </a:ext>
            </a:extLst>
          </p:cNvPr>
          <p:cNvGrpSpPr/>
          <p:nvPr/>
        </p:nvGrpSpPr>
        <p:grpSpPr>
          <a:xfrm>
            <a:off x="2883952" y="2427753"/>
            <a:ext cx="320634" cy="320634"/>
            <a:chOff x="1409114" y="2427753"/>
            <a:chExt cx="320634" cy="320634"/>
          </a:xfrm>
        </p:grpSpPr>
        <p:sp>
          <p:nvSpPr>
            <p:cNvPr id="502" name="Freeform 501">
              <a:extLst>
                <a:ext uri="{FF2B5EF4-FFF2-40B4-BE49-F238E27FC236}">
                  <a16:creationId xmlns:a16="http://schemas.microsoft.com/office/drawing/2014/main" id="{43869AF3-CAD0-3D4F-9657-399769E8E5C8}"/>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503" name="Freeform 502">
              <a:extLst>
                <a:ext uri="{FF2B5EF4-FFF2-40B4-BE49-F238E27FC236}">
                  <a16:creationId xmlns:a16="http://schemas.microsoft.com/office/drawing/2014/main" id="{3E53C547-673F-934E-8F53-781D80DDA484}"/>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504" name="Freeform 503">
              <a:extLst>
                <a:ext uri="{FF2B5EF4-FFF2-40B4-BE49-F238E27FC236}">
                  <a16:creationId xmlns:a16="http://schemas.microsoft.com/office/drawing/2014/main" id="{D446DE34-BA65-444E-ADB2-7F16A3936159}"/>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505" name="Freeform 504">
              <a:extLst>
                <a:ext uri="{FF2B5EF4-FFF2-40B4-BE49-F238E27FC236}">
                  <a16:creationId xmlns:a16="http://schemas.microsoft.com/office/drawing/2014/main" id="{99086E75-A434-E440-BF68-8867F7A44CCC}"/>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506" name="Freeform 505">
              <a:extLst>
                <a:ext uri="{FF2B5EF4-FFF2-40B4-BE49-F238E27FC236}">
                  <a16:creationId xmlns:a16="http://schemas.microsoft.com/office/drawing/2014/main" id="{65271F3D-1442-844D-920D-C49CB5705FDF}"/>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507" name="Freeform 506">
              <a:extLst>
                <a:ext uri="{FF2B5EF4-FFF2-40B4-BE49-F238E27FC236}">
                  <a16:creationId xmlns:a16="http://schemas.microsoft.com/office/drawing/2014/main" id="{0EEEEC9A-E6DC-1749-A9A2-6D9AC4C0F7E1}"/>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508" name="Freeform 507">
              <a:extLst>
                <a:ext uri="{FF2B5EF4-FFF2-40B4-BE49-F238E27FC236}">
                  <a16:creationId xmlns:a16="http://schemas.microsoft.com/office/drawing/2014/main" id="{E3C2EBE1-494C-5643-8F2D-A9FEDD0D9A81}"/>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509" name="Freeform 508">
              <a:extLst>
                <a:ext uri="{FF2B5EF4-FFF2-40B4-BE49-F238E27FC236}">
                  <a16:creationId xmlns:a16="http://schemas.microsoft.com/office/drawing/2014/main" id="{A78040B8-DBDD-CF47-859D-37681009F1BE}"/>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510" name="Freeform 509">
              <a:extLst>
                <a:ext uri="{FF2B5EF4-FFF2-40B4-BE49-F238E27FC236}">
                  <a16:creationId xmlns:a16="http://schemas.microsoft.com/office/drawing/2014/main" id="{DF192421-6F07-EE4F-8A13-2D340D0A4CAB}"/>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511" name="Graphic 12">
            <a:extLst>
              <a:ext uri="{FF2B5EF4-FFF2-40B4-BE49-F238E27FC236}">
                <a16:creationId xmlns:a16="http://schemas.microsoft.com/office/drawing/2014/main" id="{A2F44EE8-2558-D940-9791-2DBBD5011F0B}"/>
              </a:ext>
            </a:extLst>
          </p:cNvPr>
          <p:cNvGrpSpPr/>
          <p:nvPr/>
        </p:nvGrpSpPr>
        <p:grpSpPr>
          <a:xfrm>
            <a:off x="3249036" y="2427753"/>
            <a:ext cx="320634" cy="320634"/>
            <a:chOff x="1409114" y="2427753"/>
            <a:chExt cx="320634" cy="320634"/>
          </a:xfrm>
        </p:grpSpPr>
        <p:sp>
          <p:nvSpPr>
            <p:cNvPr id="512" name="Freeform 511">
              <a:extLst>
                <a:ext uri="{FF2B5EF4-FFF2-40B4-BE49-F238E27FC236}">
                  <a16:creationId xmlns:a16="http://schemas.microsoft.com/office/drawing/2014/main" id="{364EBAF0-41F7-1D4E-B484-048915010ACB}"/>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513" name="Freeform 512">
              <a:extLst>
                <a:ext uri="{FF2B5EF4-FFF2-40B4-BE49-F238E27FC236}">
                  <a16:creationId xmlns:a16="http://schemas.microsoft.com/office/drawing/2014/main" id="{5C52C61D-1F38-E84B-A042-F2DAB0BA087D}"/>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514" name="Freeform 513">
              <a:extLst>
                <a:ext uri="{FF2B5EF4-FFF2-40B4-BE49-F238E27FC236}">
                  <a16:creationId xmlns:a16="http://schemas.microsoft.com/office/drawing/2014/main" id="{7E3CC0E4-AECA-3842-BD1E-15908AE61EA7}"/>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515" name="Freeform 514">
              <a:extLst>
                <a:ext uri="{FF2B5EF4-FFF2-40B4-BE49-F238E27FC236}">
                  <a16:creationId xmlns:a16="http://schemas.microsoft.com/office/drawing/2014/main" id="{30D1BF9A-20B5-C143-87C0-BA670E8F7AAD}"/>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516" name="Freeform 515">
              <a:extLst>
                <a:ext uri="{FF2B5EF4-FFF2-40B4-BE49-F238E27FC236}">
                  <a16:creationId xmlns:a16="http://schemas.microsoft.com/office/drawing/2014/main" id="{F07DBF2C-CAB0-244F-951A-61E84204E2A8}"/>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517" name="Freeform 516">
              <a:extLst>
                <a:ext uri="{FF2B5EF4-FFF2-40B4-BE49-F238E27FC236}">
                  <a16:creationId xmlns:a16="http://schemas.microsoft.com/office/drawing/2014/main" id="{1C857A1F-E138-3E4D-AEE7-94E0A34ADE42}"/>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518" name="Freeform 517">
              <a:extLst>
                <a:ext uri="{FF2B5EF4-FFF2-40B4-BE49-F238E27FC236}">
                  <a16:creationId xmlns:a16="http://schemas.microsoft.com/office/drawing/2014/main" id="{D5423D8B-138C-2E4D-A873-B10CEA5789E2}"/>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519" name="Freeform 518">
              <a:extLst>
                <a:ext uri="{FF2B5EF4-FFF2-40B4-BE49-F238E27FC236}">
                  <a16:creationId xmlns:a16="http://schemas.microsoft.com/office/drawing/2014/main" id="{BC976B6C-0299-D040-A7B1-05E2EEAB299E}"/>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520" name="Freeform 519">
              <a:extLst>
                <a:ext uri="{FF2B5EF4-FFF2-40B4-BE49-F238E27FC236}">
                  <a16:creationId xmlns:a16="http://schemas.microsoft.com/office/drawing/2014/main" id="{961882D7-14C1-C945-B02D-5F9ED4363F2B}"/>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521" name="Graphic 12">
            <a:extLst>
              <a:ext uri="{FF2B5EF4-FFF2-40B4-BE49-F238E27FC236}">
                <a16:creationId xmlns:a16="http://schemas.microsoft.com/office/drawing/2014/main" id="{E40E0BFC-9C24-E54F-8BB1-36BBB43C1F01}"/>
              </a:ext>
            </a:extLst>
          </p:cNvPr>
          <p:cNvGrpSpPr/>
          <p:nvPr/>
        </p:nvGrpSpPr>
        <p:grpSpPr>
          <a:xfrm>
            <a:off x="3618170" y="2427753"/>
            <a:ext cx="320634" cy="320634"/>
            <a:chOff x="1409114" y="2427753"/>
            <a:chExt cx="320634" cy="320634"/>
          </a:xfrm>
        </p:grpSpPr>
        <p:sp>
          <p:nvSpPr>
            <p:cNvPr id="522" name="Freeform 521">
              <a:extLst>
                <a:ext uri="{FF2B5EF4-FFF2-40B4-BE49-F238E27FC236}">
                  <a16:creationId xmlns:a16="http://schemas.microsoft.com/office/drawing/2014/main" id="{F60840EB-DDF2-8048-BE64-52624C4F99B1}"/>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523" name="Freeform 522">
              <a:extLst>
                <a:ext uri="{FF2B5EF4-FFF2-40B4-BE49-F238E27FC236}">
                  <a16:creationId xmlns:a16="http://schemas.microsoft.com/office/drawing/2014/main" id="{2051C56C-BF8C-4146-B282-ECB556226B8D}"/>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524" name="Freeform 523">
              <a:extLst>
                <a:ext uri="{FF2B5EF4-FFF2-40B4-BE49-F238E27FC236}">
                  <a16:creationId xmlns:a16="http://schemas.microsoft.com/office/drawing/2014/main" id="{C555DAF3-B905-C647-9888-AD45AD96C02A}"/>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525" name="Freeform 524">
              <a:extLst>
                <a:ext uri="{FF2B5EF4-FFF2-40B4-BE49-F238E27FC236}">
                  <a16:creationId xmlns:a16="http://schemas.microsoft.com/office/drawing/2014/main" id="{C54B61ED-591E-ED40-8DF4-9F04EAD5825C}"/>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526" name="Freeform 525">
              <a:extLst>
                <a:ext uri="{FF2B5EF4-FFF2-40B4-BE49-F238E27FC236}">
                  <a16:creationId xmlns:a16="http://schemas.microsoft.com/office/drawing/2014/main" id="{4D7227E7-712F-2D49-BC61-AFC36E2F14F4}"/>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527" name="Freeform 526">
              <a:extLst>
                <a:ext uri="{FF2B5EF4-FFF2-40B4-BE49-F238E27FC236}">
                  <a16:creationId xmlns:a16="http://schemas.microsoft.com/office/drawing/2014/main" id="{3D2775F2-4E63-9143-887F-F690EB08AE45}"/>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528" name="Freeform 527">
              <a:extLst>
                <a:ext uri="{FF2B5EF4-FFF2-40B4-BE49-F238E27FC236}">
                  <a16:creationId xmlns:a16="http://schemas.microsoft.com/office/drawing/2014/main" id="{9E400EE7-FF7E-6E4D-861B-B01300063A41}"/>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529" name="Freeform 528">
              <a:extLst>
                <a:ext uri="{FF2B5EF4-FFF2-40B4-BE49-F238E27FC236}">
                  <a16:creationId xmlns:a16="http://schemas.microsoft.com/office/drawing/2014/main" id="{DEBB922E-C34D-E649-925F-96F0A3B72877}"/>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530" name="Freeform 529">
              <a:extLst>
                <a:ext uri="{FF2B5EF4-FFF2-40B4-BE49-F238E27FC236}">
                  <a16:creationId xmlns:a16="http://schemas.microsoft.com/office/drawing/2014/main" id="{2D1C2ACF-012A-4C4E-9966-8CA047E98980}"/>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531" name="Graphic 12">
            <a:extLst>
              <a:ext uri="{FF2B5EF4-FFF2-40B4-BE49-F238E27FC236}">
                <a16:creationId xmlns:a16="http://schemas.microsoft.com/office/drawing/2014/main" id="{A96F8843-EC53-644E-A15D-7A9DF543E112}"/>
              </a:ext>
            </a:extLst>
          </p:cNvPr>
          <p:cNvGrpSpPr/>
          <p:nvPr/>
        </p:nvGrpSpPr>
        <p:grpSpPr>
          <a:xfrm>
            <a:off x="3987150" y="2427753"/>
            <a:ext cx="320634" cy="320634"/>
            <a:chOff x="1409114" y="2427753"/>
            <a:chExt cx="320634" cy="320634"/>
          </a:xfrm>
        </p:grpSpPr>
        <p:sp>
          <p:nvSpPr>
            <p:cNvPr id="532" name="Freeform 531">
              <a:extLst>
                <a:ext uri="{FF2B5EF4-FFF2-40B4-BE49-F238E27FC236}">
                  <a16:creationId xmlns:a16="http://schemas.microsoft.com/office/drawing/2014/main" id="{B5DEC6E1-3EE8-4C45-8C0E-868911D6D8CD}"/>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533" name="Freeform 532">
              <a:extLst>
                <a:ext uri="{FF2B5EF4-FFF2-40B4-BE49-F238E27FC236}">
                  <a16:creationId xmlns:a16="http://schemas.microsoft.com/office/drawing/2014/main" id="{47ED2721-1154-824D-80F2-6E4551A58435}"/>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534" name="Freeform 533">
              <a:extLst>
                <a:ext uri="{FF2B5EF4-FFF2-40B4-BE49-F238E27FC236}">
                  <a16:creationId xmlns:a16="http://schemas.microsoft.com/office/drawing/2014/main" id="{D296FBE6-CCB6-464D-ADD6-927A42DAB9D9}"/>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535" name="Freeform 534">
              <a:extLst>
                <a:ext uri="{FF2B5EF4-FFF2-40B4-BE49-F238E27FC236}">
                  <a16:creationId xmlns:a16="http://schemas.microsoft.com/office/drawing/2014/main" id="{6C959B56-D623-7E45-8C7C-A238879395EC}"/>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536" name="Freeform 535">
              <a:extLst>
                <a:ext uri="{FF2B5EF4-FFF2-40B4-BE49-F238E27FC236}">
                  <a16:creationId xmlns:a16="http://schemas.microsoft.com/office/drawing/2014/main" id="{80138D4F-376D-904C-AE91-6E559645E2FB}"/>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537" name="Freeform 536">
              <a:extLst>
                <a:ext uri="{FF2B5EF4-FFF2-40B4-BE49-F238E27FC236}">
                  <a16:creationId xmlns:a16="http://schemas.microsoft.com/office/drawing/2014/main" id="{50CFCAEA-A43A-6340-9C93-177B60E08811}"/>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538" name="Freeform 537">
              <a:extLst>
                <a:ext uri="{FF2B5EF4-FFF2-40B4-BE49-F238E27FC236}">
                  <a16:creationId xmlns:a16="http://schemas.microsoft.com/office/drawing/2014/main" id="{3AE3432F-F750-FC46-9420-F9BB91CD295F}"/>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539" name="Freeform 538">
              <a:extLst>
                <a:ext uri="{FF2B5EF4-FFF2-40B4-BE49-F238E27FC236}">
                  <a16:creationId xmlns:a16="http://schemas.microsoft.com/office/drawing/2014/main" id="{FC972CA9-E8C9-EA49-A08A-20E94E74930E}"/>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540" name="Freeform 539">
              <a:extLst>
                <a:ext uri="{FF2B5EF4-FFF2-40B4-BE49-F238E27FC236}">
                  <a16:creationId xmlns:a16="http://schemas.microsoft.com/office/drawing/2014/main" id="{549F7E85-E0B2-FF47-B9DB-ABB3B74F7B8E}"/>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grpSp>
        <p:nvGrpSpPr>
          <p:cNvPr id="541" name="Graphic 12">
            <a:extLst>
              <a:ext uri="{FF2B5EF4-FFF2-40B4-BE49-F238E27FC236}">
                <a16:creationId xmlns:a16="http://schemas.microsoft.com/office/drawing/2014/main" id="{03209CB2-522B-C64B-AA41-CC94926D8D3A}"/>
              </a:ext>
            </a:extLst>
          </p:cNvPr>
          <p:cNvGrpSpPr/>
          <p:nvPr/>
        </p:nvGrpSpPr>
        <p:grpSpPr>
          <a:xfrm>
            <a:off x="4355098" y="2427753"/>
            <a:ext cx="320634" cy="320634"/>
            <a:chOff x="1409114" y="2427753"/>
            <a:chExt cx="320634" cy="320634"/>
          </a:xfrm>
        </p:grpSpPr>
        <p:sp>
          <p:nvSpPr>
            <p:cNvPr id="542" name="Freeform 541">
              <a:extLst>
                <a:ext uri="{FF2B5EF4-FFF2-40B4-BE49-F238E27FC236}">
                  <a16:creationId xmlns:a16="http://schemas.microsoft.com/office/drawing/2014/main" id="{DB794CE8-11EF-4F4A-A861-CC0A19994D9C}"/>
                </a:ext>
              </a:extLst>
            </p:cNvPr>
            <p:cNvSpPr/>
            <p:nvPr/>
          </p:nvSpPr>
          <p:spPr>
            <a:xfrm>
              <a:off x="1555654" y="2512838"/>
              <a:ext cx="133598" cy="213756"/>
            </a:xfrm>
            <a:custGeom>
              <a:avLst/>
              <a:gdLst>
                <a:gd name="connsiteX0" fmla="*/ 120655 w 133597"/>
                <a:gd name="connsiteY0" fmla="*/ 136687 h 213756"/>
                <a:gd name="connsiteX1" fmla="*/ 13777 w 133597"/>
                <a:gd name="connsiteY1" fmla="*/ 210166 h 213756"/>
                <a:gd name="connsiteX2" fmla="*/ 13777 w 133597"/>
                <a:gd name="connsiteY2" fmla="*/ 85920 h 213756"/>
                <a:gd name="connsiteX3" fmla="*/ 120655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20655" y="136687"/>
                  </a:moveTo>
                  <a:lnTo>
                    <a:pt x="13777" y="210166"/>
                  </a:lnTo>
                  <a:lnTo>
                    <a:pt x="13777" y="85920"/>
                  </a:lnTo>
                  <a:lnTo>
                    <a:pt x="120655" y="13777"/>
                  </a:lnTo>
                  <a:close/>
                </a:path>
              </a:pathLst>
            </a:custGeom>
            <a:solidFill>
              <a:schemeClr val="accent1"/>
            </a:solidFill>
            <a:ln w="13097" cap="flat">
              <a:noFill/>
              <a:prstDash val="solid"/>
              <a:miter/>
            </a:ln>
          </p:spPr>
          <p:txBody>
            <a:bodyPr rtlCol="0" anchor="ctr"/>
            <a:lstStyle/>
            <a:p>
              <a:endParaRPr lang="en-US"/>
            </a:p>
          </p:txBody>
        </p:sp>
        <p:sp>
          <p:nvSpPr>
            <p:cNvPr id="543" name="Freeform 542">
              <a:extLst>
                <a:ext uri="{FF2B5EF4-FFF2-40B4-BE49-F238E27FC236}">
                  <a16:creationId xmlns:a16="http://schemas.microsoft.com/office/drawing/2014/main" id="{5A93CF32-A894-CC48-B772-60599C4CB2A6}"/>
                </a:ext>
              </a:extLst>
            </p:cNvPr>
            <p:cNvSpPr/>
            <p:nvPr/>
          </p:nvSpPr>
          <p:spPr>
            <a:xfrm>
              <a:off x="1569014" y="2579637"/>
              <a:ext cx="53439" cy="66799"/>
            </a:xfrm>
            <a:custGeom>
              <a:avLst/>
              <a:gdLst>
                <a:gd name="connsiteX0" fmla="*/ 40497 w 53439"/>
                <a:gd name="connsiteY0" fmla="*/ 44505 h 66798"/>
                <a:gd name="connsiteX1" fmla="*/ 13777 w 53439"/>
                <a:gd name="connsiteY1" fmla="*/ 63208 h 66798"/>
                <a:gd name="connsiteX2" fmla="*/ 13777 w 53439"/>
                <a:gd name="connsiteY2" fmla="*/ 32481 h 66798"/>
                <a:gd name="connsiteX3" fmla="*/ 40497 w 53439"/>
                <a:gd name="connsiteY3" fmla="*/ 13777 h 66798"/>
              </a:gdLst>
              <a:ahLst/>
              <a:cxnLst>
                <a:cxn ang="0">
                  <a:pos x="connsiteX0" y="connsiteY0"/>
                </a:cxn>
                <a:cxn ang="0">
                  <a:pos x="connsiteX1" y="connsiteY1"/>
                </a:cxn>
                <a:cxn ang="0">
                  <a:pos x="connsiteX2" y="connsiteY2"/>
                </a:cxn>
                <a:cxn ang="0">
                  <a:pos x="connsiteX3" y="connsiteY3"/>
                </a:cxn>
              </a:cxnLst>
              <a:rect l="l" t="t" r="r" b="b"/>
              <a:pathLst>
                <a:path w="53439" h="66798">
                  <a:moveTo>
                    <a:pt x="40497" y="44505"/>
                  </a:moveTo>
                  <a:lnTo>
                    <a:pt x="13777" y="63208"/>
                  </a:lnTo>
                  <a:lnTo>
                    <a:pt x="13777" y="32481"/>
                  </a:lnTo>
                  <a:lnTo>
                    <a:pt x="40497" y="13777"/>
                  </a:lnTo>
                  <a:close/>
                </a:path>
              </a:pathLst>
            </a:custGeom>
            <a:solidFill>
              <a:srgbClr val="FFFFFF"/>
            </a:solidFill>
            <a:ln w="13097" cap="flat">
              <a:noFill/>
              <a:prstDash val="solid"/>
              <a:miter/>
            </a:ln>
          </p:spPr>
          <p:txBody>
            <a:bodyPr rtlCol="0" anchor="ctr"/>
            <a:lstStyle/>
            <a:p>
              <a:endParaRPr lang="en-US"/>
            </a:p>
          </p:txBody>
        </p:sp>
        <p:sp>
          <p:nvSpPr>
            <p:cNvPr id="544" name="Freeform 543">
              <a:extLst>
                <a:ext uri="{FF2B5EF4-FFF2-40B4-BE49-F238E27FC236}">
                  <a16:creationId xmlns:a16="http://schemas.microsoft.com/office/drawing/2014/main" id="{6ED9131D-3762-4740-9ECC-33A9DF33F7F7}"/>
                </a:ext>
              </a:extLst>
            </p:cNvPr>
            <p:cNvSpPr/>
            <p:nvPr/>
          </p:nvSpPr>
          <p:spPr>
            <a:xfrm>
              <a:off x="1448776" y="2512838"/>
              <a:ext cx="133598" cy="213756"/>
            </a:xfrm>
            <a:custGeom>
              <a:avLst/>
              <a:gdLst>
                <a:gd name="connsiteX0" fmla="*/ 13777 w 133597"/>
                <a:gd name="connsiteY0" fmla="*/ 136687 h 213756"/>
                <a:gd name="connsiteX1" fmla="*/ 120655 w 133597"/>
                <a:gd name="connsiteY1" fmla="*/ 210166 h 213756"/>
                <a:gd name="connsiteX2" fmla="*/ 120655 w 133597"/>
                <a:gd name="connsiteY2" fmla="*/ 85920 h 213756"/>
                <a:gd name="connsiteX3" fmla="*/ 13777 w 133597"/>
                <a:gd name="connsiteY3" fmla="*/ 13777 h 213756"/>
              </a:gdLst>
              <a:ahLst/>
              <a:cxnLst>
                <a:cxn ang="0">
                  <a:pos x="connsiteX0" y="connsiteY0"/>
                </a:cxn>
                <a:cxn ang="0">
                  <a:pos x="connsiteX1" y="connsiteY1"/>
                </a:cxn>
                <a:cxn ang="0">
                  <a:pos x="connsiteX2" y="connsiteY2"/>
                </a:cxn>
                <a:cxn ang="0">
                  <a:pos x="connsiteX3" y="connsiteY3"/>
                </a:cxn>
              </a:cxnLst>
              <a:rect l="l" t="t" r="r" b="b"/>
              <a:pathLst>
                <a:path w="133597" h="213756">
                  <a:moveTo>
                    <a:pt x="13777" y="136687"/>
                  </a:moveTo>
                  <a:lnTo>
                    <a:pt x="120655" y="210166"/>
                  </a:lnTo>
                  <a:lnTo>
                    <a:pt x="120655" y="85920"/>
                  </a:lnTo>
                  <a:lnTo>
                    <a:pt x="13777" y="13777"/>
                  </a:lnTo>
                  <a:close/>
                </a:path>
              </a:pathLst>
            </a:custGeom>
            <a:solidFill>
              <a:schemeClr val="accent1"/>
            </a:solidFill>
            <a:ln w="13097" cap="flat">
              <a:noFill/>
              <a:prstDash val="solid"/>
              <a:miter/>
            </a:ln>
          </p:spPr>
          <p:txBody>
            <a:bodyPr rtlCol="0" anchor="ctr"/>
            <a:lstStyle/>
            <a:p>
              <a:endParaRPr lang="en-US"/>
            </a:p>
          </p:txBody>
        </p:sp>
        <p:sp>
          <p:nvSpPr>
            <p:cNvPr id="545" name="Freeform 544">
              <a:extLst>
                <a:ext uri="{FF2B5EF4-FFF2-40B4-BE49-F238E27FC236}">
                  <a16:creationId xmlns:a16="http://schemas.microsoft.com/office/drawing/2014/main" id="{1F9B8D48-92A8-1E4C-A040-6AB8C8B995B3}"/>
                </a:ext>
              </a:extLst>
            </p:cNvPr>
            <p:cNvSpPr/>
            <p:nvPr/>
          </p:nvSpPr>
          <p:spPr>
            <a:xfrm>
              <a:off x="1448776" y="2476767"/>
              <a:ext cx="187037" cy="133598"/>
            </a:xfrm>
            <a:custGeom>
              <a:avLst/>
              <a:gdLst>
                <a:gd name="connsiteX0" fmla="*/ 13777 w 187036"/>
                <a:gd name="connsiteY0" fmla="*/ 49849 h 133597"/>
                <a:gd name="connsiteX1" fmla="*/ 120655 w 187036"/>
                <a:gd name="connsiteY1" fmla="*/ 121991 h 133597"/>
                <a:gd name="connsiteX2" fmla="*/ 174094 w 187036"/>
                <a:gd name="connsiteY2" fmla="*/ 85920 h 133597"/>
                <a:gd name="connsiteX3" fmla="*/ 67216 w 187036"/>
                <a:gd name="connsiteY3" fmla="*/ 13777 h 133597"/>
              </a:gdLst>
              <a:ahLst/>
              <a:cxnLst>
                <a:cxn ang="0">
                  <a:pos x="connsiteX0" y="connsiteY0"/>
                </a:cxn>
                <a:cxn ang="0">
                  <a:pos x="connsiteX1" y="connsiteY1"/>
                </a:cxn>
                <a:cxn ang="0">
                  <a:pos x="connsiteX2" y="connsiteY2"/>
                </a:cxn>
                <a:cxn ang="0">
                  <a:pos x="connsiteX3" y="connsiteY3"/>
                </a:cxn>
              </a:cxnLst>
              <a:rect l="l" t="t" r="r" b="b"/>
              <a:pathLst>
                <a:path w="187036" h="133597">
                  <a:moveTo>
                    <a:pt x="13777" y="49849"/>
                  </a:moveTo>
                  <a:lnTo>
                    <a:pt x="120655" y="121991"/>
                  </a:lnTo>
                  <a:lnTo>
                    <a:pt x="174094" y="85920"/>
                  </a:lnTo>
                  <a:lnTo>
                    <a:pt x="67216" y="13777"/>
                  </a:lnTo>
                  <a:close/>
                </a:path>
              </a:pathLst>
            </a:custGeom>
            <a:solidFill>
              <a:schemeClr val="accent1"/>
            </a:solidFill>
            <a:ln w="13097" cap="flat">
              <a:noFill/>
              <a:prstDash val="solid"/>
              <a:miter/>
            </a:ln>
          </p:spPr>
          <p:txBody>
            <a:bodyPr rtlCol="0" anchor="ctr"/>
            <a:lstStyle/>
            <a:p>
              <a:endParaRPr lang="en-US"/>
            </a:p>
          </p:txBody>
        </p:sp>
        <p:sp>
          <p:nvSpPr>
            <p:cNvPr id="546" name="Freeform 545">
              <a:extLst>
                <a:ext uri="{FF2B5EF4-FFF2-40B4-BE49-F238E27FC236}">
                  <a16:creationId xmlns:a16="http://schemas.microsoft.com/office/drawing/2014/main" id="{2BAD9362-5541-264A-9370-57CF97FBCC52}"/>
                </a:ext>
              </a:extLst>
            </p:cNvPr>
            <p:cNvSpPr/>
            <p:nvPr/>
          </p:nvSpPr>
          <p:spPr>
            <a:xfrm>
              <a:off x="1502215" y="2439359"/>
              <a:ext cx="187037" cy="133598"/>
            </a:xfrm>
            <a:custGeom>
              <a:avLst/>
              <a:gdLst>
                <a:gd name="connsiteX0" fmla="*/ 67216 w 187036"/>
                <a:gd name="connsiteY0" fmla="*/ 13777 h 133597"/>
                <a:gd name="connsiteX1" fmla="*/ 13777 w 187036"/>
                <a:gd name="connsiteY1" fmla="*/ 51185 h 133597"/>
                <a:gd name="connsiteX2" fmla="*/ 120655 w 187036"/>
                <a:gd name="connsiteY2" fmla="*/ 123327 h 133597"/>
                <a:gd name="connsiteX3" fmla="*/ 174094 w 187036"/>
                <a:gd name="connsiteY3" fmla="*/ 87256 h 133597"/>
              </a:gdLst>
              <a:ahLst/>
              <a:cxnLst>
                <a:cxn ang="0">
                  <a:pos x="connsiteX0" y="connsiteY0"/>
                </a:cxn>
                <a:cxn ang="0">
                  <a:pos x="connsiteX1" y="connsiteY1"/>
                </a:cxn>
                <a:cxn ang="0">
                  <a:pos x="connsiteX2" y="connsiteY2"/>
                </a:cxn>
                <a:cxn ang="0">
                  <a:pos x="connsiteX3" y="connsiteY3"/>
                </a:cxn>
              </a:cxnLst>
              <a:rect l="l" t="t" r="r" b="b"/>
              <a:pathLst>
                <a:path w="187036" h="133597">
                  <a:moveTo>
                    <a:pt x="67216" y="13777"/>
                  </a:moveTo>
                  <a:lnTo>
                    <a:pt x="13777" y="51185"/>
                  </a:lnTo>
                  <a:lnTo>
                    <a:pt x="120655" y="123327"/>
                  </a:lnTo>
                  <a:lnTo>
                    <a:pt x="174094" y="87256"/>
                  </a:lnTo>
                  <a:close/>
                </a:path>
              </a:pathLst>
            </a:custGeom>
            <a:solidFill>
              <a:schemeClr val="accent1"/>
            </a:solidFill>
            <a:ln w="13097" cap="flat">
              <a:noFill/>
              <a:prstDash val="solid"/>
              <a:miter/>
            </a:ln>
          </p:spPr>
          <p:txBody>
            <a:bodyPr rtlCol="0" anchor="ctr"/>
            <a:lstStyle/>
            <a:p>
              <a:endParaRPr lang="en-US"/>
            </a:p>
          </p:txBody>
        </p:sp>
        <p:sp>
          <p:nvSpPr>
            <p:cNvPr id="547" name="Freeform 546">
              <a:extLst>
                <a:ext uri="{FF2B5EF4-FFF2-40B4-BE49-F238E27FC236}">
                  <a16:creationId xmlns:a16="http://schemas.microsoft.com/office/drawing/2014/main" id="{DC287114-AC31-7745-A0BA-136BEE3D831B}"/>
                </a:ext>
              </a:extLst>
            </p:cNvPr>
            <p:cNvSpPr/>
            <p:nvPr/>
          </p:nvSpPr>
          <p:spPr>
            <a:xfrm>
              <a:off x="1562542" y="2519727"/>
              <a:ext cx="120238" cy="200396"/>
            </a:xfrm>
            <a:custGeom>
              <a:avLst/>
              <a:gdLst>
                <a:gd name="connsiteX0" fmla="*/ 113767 w 120237"/>
                <a:gd name="connsiteY0" fmla="*/ 129798 h 200396"/>
                <a:gd name="connsiteX1" fmla="*/ 6889 w 120237"/>
                <a:gd name="connsiteY1" fmla="*/ 203277 h 200396"/>
                <a:gd name="connsiteX2" fmla="*/ 6889 w 120237"/>
                <a:gd name="connsiteY2" fmla="*/ 79031 h 200396"/>
                <a:gd name="connsiteX3" fmla="*/ 113767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113767" y="129798"/>
                  </a:moveTo>
                  <a:lnTo>
                    <a:pt x="6889" y="203277"/>
                  </a:lnTo>
                  <a:lnTo>
                    <a:pt x="6889" y="79031"/>
                  </a:lnTo>
                  <a:lnTo>
                    <a:pt x="113767" y="6889"/>
                  </a:lnTo>
                  <a:close/>
                </a:path>
              </a:pathLst>
            </a:custGeom>
            <a:noFill/>
            <a:ln w="6548" cap="flat">
              <a:solidFill>
                <a:srgbClr val="FFFFFF"/>
              </a:solidFill>
              <a:prstDash val="solid"/>
              <a:miter/>
            </a:ln>
          </p:spPr>
          <p:txBody>
            <a:bodyPr rtlCol="0" anchor="ctr"/>
            <a:lstStyle/>
            <a:p>
              <a:endParaRPr lang="en-US"/>
            </a:p>
          </p:txBody>
        </p:sp>
        <p:sp>
          <p:nvSpPr>
            <p:cNvPr id="548" name="Freeform 547">
              <a:extLst>
                <a:ext uri="{FF2B5EF4-FFF2-40B4-BE49-F238E27FC236}">
                  <a16:creationId xmlns:a16="http://schemas.microsoft.com/office/drawing/2014/main" id="{B49F981E-3EBC-3746-BE33-FDCCD888591C}"/>
                </a:ext>
              </a:extLst>
            </p:cNvPr>
            <p:cNvSpPr/>
            <p:nvPr/>
          </p:nvSpPr>
          <p:spPr>
            <a:xfrm>
              <a:off x="1455664" y="2519727"/>
              <a:ext cx="120238" cy="200396"/>
            </a:xfrm>
            <a:custGeom>
              <a:avLst/>
              <a:gdLst>
                <a:gd name="connsiteX0" fmla="*/ 6889 w 120237"/>
                <a:gd name="connsiteY0" fmla="*/ 129798 h 200396"/>
                <a:gd name="connsiteX1" fmla="*/ 113767 w 120237"/>
                <a:gd name="connsiteY1" fmla="*/ 203277 h 200396"/>
                <a:gd name="connsiteX2" fmla="*/ 113767 w 120237"/>
                <a:gd name="connsiteY2" fmla="*/ 79031 h 200396"/>
                <a:gd name="connsiteX3" fmla="*/ 6889 w 120237"/>
                <a:gd name="connsiteY3" fmla="*/ 6889 h 200396"/>
              </a:gdLst>
              <a:ahLst/>
              <a:cxnLst>
                <a:cxn ang="0">
                  <a:pos x="connsiteX0" y="connsiteY0"/>
                </a:cxn>
                <a:cxn ang="0">
                  <a:pos x="connsiteX1" y="connsiteY1"/>
                </a:cxn>
                <a:cxn ang="0">
                  <a:pos x="connsiteX2" y="connsiteY2"/>
                </a:cxn>
                <a:cxn ang="0">
                  <a:pos x="connsiteX3" y="connsiteY3"/>
                </a:cxn>
              </a:cxnLst>
              <a:rect l="l" t="t" r="r" b="b"/>
              <a:pathLst>
                <a:path w="120237" h="200396">
                  <a:moveTo>
                    <a:pt x="6889" y="129798"/>
                  </a:moveTo>
                  <a:lnTo>
                    <a:pt x="113767" y="203277"/>
                  </a:lnTo>
                  <a:lnTo>
                    <a:pt x="113767" y="79031"/>
                  </a:lnTo>
                  <a:lnTo>
                    <a:pt x="6889" y="6889"/>
                  </a:lnTo>
                  <a:close/>
                </a:path>
              </a:pathLst>
            </a:custGeom>
            <a:noFill/>
            <a:ln w="6548" cap="flat">
              <a:solidFill>
                <a:srgbClr val="FFFFFF"/>
              </a:solidFill>
              <a:prstDash val="solid"/>
              <a:miter/>
            </a:ln>
          </p:spPr>
          <p:txBody>
            <a:bodyPr rtlCol="0" anchor="ctr"/>
            <a:lstStyle/>
            <a:p>
              <a:endParaRPr lang="en-US"/>
            </a:p>
          </p:txBody>
        </p:sp>
        <p:sp>
          <p:nvSpPr>
            <p:cNvPr id="549" name="Freeform 548">
              <a:extLst>
                <a:ext uri="{FF2B5EF4-FFF2-40B4-BE49-F238E27FC236}">
                  <a16:creationId xmlns:a16="http://schemas.microsoft.com/office/drawing/2014/main" id="{B93C5E95-8C1B-774D-B80B-521646E17414}"/>
                </a:ext>
              </a:extLst>
            </p:cNvPr>
            <p:cNvSpPr/>
            <p:nvPr/>
          </p:nvSpPr>
          <p:spPr>
            <a:xfrm>
              <a:off x="1455664" y="2483655"/>
              <a:ext cx="173677" cy="120238"/>
            </a:xfrm>
            <a:custGeom>
              <a:avLst/>
              <a:gdLst>
                <a:gd name="connsiteX0" fmla="*/ 6889 w 173676"/>
                <a:gd name="connsiteY0" fmla="*/ 42960 h 120237"/>
                <a:gd name="connsiteX1" fmla="*/ 113767 w 173676"/>
                <a:gd name="connsiteY1" fmla="*/ 115103 h 120237"/>
                <a:gd name="connsiteX2" fmla="*/ 167206 w 173676"/>
                <a:gd name="connsiteY2" fmla="*/ 79031 h 120237"/>
                <a:gd name="connsiteX3" fmla="*/ 60328 w 173676"/>
                <a:gd name="connsiteY3" fmla="*/ 6889 h 120237"/>
              </a:gdLst>
              <a:ahLst/>
              <a:cxnLst>
                <a:cxn ang="0">
                  <a:pos x="connsiteX0" y="connsiteY0"/>
                </a:cxn>
                <a:cxn ang="0">
                  <a:pos x="connsiteX1" y="connsiteY1"/>
                </a:cxn>
                <a:cxn ang="0">
                  <a:pos x="connsiteX2" y="connsiteY2"/>
                </a:cxn>
                <a:cxn ang="0">
                  <a:pos x="connsiteX3" y="connsiteY3"/>
                </a:cxn>
              </a:cxnLst>
              <a:rect l="l" t="t" r="r" b="b"/>
              <a:pathLst>
                <a:path w="173676" h="120237">
                  <a:moveTo>
                    <a:pt x="6889" y="42960"/>
                  </a:moveTo>
                  <a:lnTo>
                    <a:pt x="113767" y="115103"/>
                  </a:lnTo>
                  <a:lnTo>
                    <a:pt x="167206" y="79031"/>
                  </a:lnTo>
                  <a:lnTo>
                    <a:pt x="60328" y="6889"/>
                  </a:lnTo>
                  <a:close/>
                </a:path>
              </a:pathLst>
            </a:custGeom>
            <a:noFill/>
            <a:ln w="6548" cap="flat">
              <a:solidFill>
                <a:srgbClr val="FFFFFF"/>
              </a:solidFill>
              <a:prstDash val="solid"/>
              <a:miter/>
            </a:ln>
          </p:spPr>
          <p:txBody>
            <a:bodyPr rtlCol="0" anchor="ctr"/>
            <a:lstStyle/>
            <a:p>
              <a:endParaRPr lang="en-US"/>
            </a:p>
          </p:txBody>
        </p:sp>
        <p:sp>
          <p:nvSpPr>
            <p:cNvPr id="550" name="Freeform 549">
              <a:extLst>
                <a:ext uri="{FF2B5EF4-FFF2-40B4-BE49-F238E27FC236}">
                  <a16:creationId xmlns:a16="http://schemas.microsoft.com/office/drawing/2014/main" id="{C599671F-1121-2E43-934D-AE72BA80E92E}"/>
                </a:ext>
              </a:extLst>
            </p:cNvPr>
            <p:cNvSpPr/>
            <p:nvPr/>
          </p:nvSpPr>
          <p:spPr>
            <a:xfrm>
              <a:off x="1509103" y="2446248"/>
              <a:ext cx="173677" cy="120238"/>
            </a:xfrm>
            <a:custGeom>
              <a:avLst/>
              <a:gdLst>
                <a:gd name="connsiteX0" fmla="*/ 60328 w 173676"/>
                <a:gd name="connsiteY0" fmla="*/ 6889 h 120237"/>
                <a:gd name="connsiteX1" fmla="*/ 6889 w 173676"/>
                <a:gd name="connsiteY1" fmla="*/ 44296 h 120237"/>
                <a:gd name="connsiteX2" fmla="*/ 113767 w 173676"/>
                <a:gd name="connsiteY2" fmla="*/ 116439 h 120237"/>
                <a:gd name="connsiteX3" fmla="*/ 167206 w 173676"/>
                <a:gd name="connsiteY3" fmla="*/ 80367 h 120237"/>
              </a:gdLst>
              <a:ahLst/>
              <a:cxnLst>
                <a:cxn ang="0">
                  <a:pos x="connsiteX0" y="connsiteY0"/>
                </a:cxn>
                <a:cxn ang="0">
                  <a:pos x="connsiteX1" y="connsiteY1"/>
                </a:cxn>
                <a:cxn ang="0">
                  <a:pos x="connsiteX2" y="connsiteY2"/>
                </a:cxn>
                <a:cxn ang="0">
                  <a:pos x="connsiteX3" y="connsiteY3"/>
                </a:cxn>
              </a:cxnLst>
              <a:rect l="l" t="t" r="r" b="b"/>
              <a:pathLst>
                <a:path w="173676" h="120237">
                  <a:moveTo>
                    <a:pt x="60328" y="6889"/>
                  </a:moveTo>
                  <a:lnTo>
                    <a:pt x="6889" y="44296"/>
                  </a:lnTo>
                  <a:lnTo>
                    <a:pt x="113767" y="116439"/>
                  </a:lnTo>
                  <a:lnTo>
                    <a:pt x="167206" y="80367"/>
                  </a:lnTo>
                  <a:close/>
                </a:path>
              </a:pathLst>
            </a:custGeom>
            <a:noFill/>
            <a:ln w="6548" cap="flat">
              <a:solidFill>
                <a:srgbClr val="FFFFFF"/>
              </a:solidFill>
              <a:prstDash val="solid"/>
              <a:miter/>
            </a:ln>
          </p:spPr>
          <p:txBody>
            <a:bodyPr rtlCol="0" anchor="ctr"/>
            <a:lstStyle/>
            <a:p>
              <a:endParaRPr lang="en-US"/>
            </a:p>
          </p:txBody>
        </p:sp>
      </p:grpSp>
    </p:spTree>
    <p:extLst>
      <p:ext uri="{BB962C8B-B14F-4D97-AF65-F5344CB8AC3E}">
        <p14:creationId xmlns:p14="http://schemas.microsoft.com/office/powerpoint/2010/main" val="2705051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492E560-A04A-4F63-BB4E-A63B72F5DCC3}"/>
              </a:ext>
            </a:extLst>
          </p:cNvPr>
          <p:cNvSpPr/>
          <p:nvPr/>
        </p:nvSpPr>
        <p:spPr>
          <a:xfrm>
            <a:off x="1961663" y="1635299"/>
            <a:ext cx="2571260" cy="1477001"/>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8" name="Content Placeholder 7">
            <a:extLst>
              <a:ext uri="{FF2B5EF4-FFF2-40B4-BE49-F238E27FC236}">
                <a16:creationId xmlns:a16="http://schemas.microsoft.com/office/drawing/2014/main" id="{81E04D4A-4B7F-4C6C-9FEF-718B411F6946}"/>
              </a:ext>
            </a:extLst>
          </p:cNvPr>
          <p:cNvSpPr>
            <a:spLocks noGrp="1"/>
          </p:cNvSpPr>
          <p:nvPr>
            <p:ph sz="quarter" idx="14"/>
          </p:nvPr>
        </p:nvSpPr>
        <p:spPr/>
        <p:txBody>
          <a:bodyPr anchor="ctr"/>
          <a:lstStyle/>
          <a:p>
            <a:r>
              <a:rPr lang="en-US" dirty="0"/>
              <a:t>Deploy and Configure</a:t>
            </a:r>
          </a:p>
          <a:p>
            <a:r>
              <a:rPr lang="en-US" dirty="0"/>
              <a:t>Fault Isolation and Healing</a:t>
            </a:r>
          </a:p>
          <a:p>
            <a:r>
              <a:rPr lang="en-US" dirty="0"/>
              <a:t>Security</a:t>
            </a:r>
          </a:p>
          <a:p>
            <a:r>
              <a:rPr lang="en-US" dirty="0"/>
              <a:t>Upgrades</a:t>
            </a:r>
          </a:p>
          <a:p>
            <a:r>
              <a:rPr lang="en-US" dirty="0"/>
              <a:t>Scaling Up and </a:t>
            </a:r>
            <a:r>
              <a:rPr lang="en-US" dirty="0">
                <a:solidFill>
                  <a:srgbClr val="000000"/>
                </a:solidFill>
              </a:rPr>
              <a:t>Down</a:t>
            </a:r>
            <a:endParaRPr lang="en-US" dirty="0">
              <a:solidFill>
                <a:srgbClr val="000000"/>
              </a:solidFill>
              <a:latin typeface="Arial" panose="020B0604020202020204" pitchFamily="34" charset="0"/>
            </a:endParaRPr>
          </a:p>
        </p:txBody>
      </p:sp>
      <p:sp>
        <p:nvSpPr>
          <p:cNvPr id="2" name="Title 1">
            <a:extLst>
              <a:ext uri="{FF2B5EF4-FFF2-40B4-BE49-F238E27FC236}">
                <a16:creationId xmlns:a16="http://schemas.microsoft.com/office/drawing/2014/main" id="{E613D431-2C6A-4B1C-8E1E-4132891502BF}"/>
              </a:ext>
            </a:extLst>
          </p:cNvPr>
          <p:cNvSpPr>
            <a:spLocks noGrp="1"/>
          </p:cNvSpPr>
          <p:nvPr>
            <p:ph type="title"/>
          </p:nvPr>
        </p:nvSpPr>
        <p:spPr/>
        <p:txBody>
          <a:bodyPr/>
          <a:lstStyle/>
          <a:p>
            <a:r>
              <a:rPr lang="en-US" dirty="0"/>
              <a:t>Container Orchestration Technologies</a:t>
            </a:r>
          </a:p>
        </p:txBody>
      </p:sp>
      <p:sp>
        <p:nvSpPr>
          <p:cNvPr id="20" name="Text Placeholder 19">
            <a:extLst>
              <a:ext uri="{FF2B5EF4-FFF2-40B4-BE49-F238E27FC236}">
                <a16:creationId xmlns:a16="http://schemas.microsoft.com/office/drawing/2014/main" id="{2B1235D0-926E-0941-ACD0-FAF3EF6471A0}"/>
              </a:ext>
            </a:extLst>
          </p:cNvPr>
          <p:cNvSpPr>
            <a:spLocks noGrp="1"/>
          </p:cNvSpPr>
          <p:nvPr>
            <p:ph type="body" idx="10"/>
          </p:nvPr>
        </p:nvSpPr>
        <p:spPr/>
        <p:txBody>
          <a:bodyPr/>
          <a:lstStyle/>
          <a:p>
            <a:endParaRPr lang="en-US"/>
          </a:p>
        </p:txBody>
      </p:sp>
      <p:sp>
        <p:nvSpPr>
          <p:cNvPr id="3" name="Slide Number Placeholder 2">
            <a:extLst>
              <a:ext uri="{FF2B5EF4-FFF2-40B4-BE49-F238E27FC236}">
                <a16:creationId xmlns:a16="http://schemas.microsoft.com/office/drawing/2014/main" id="{B487A688-76F4-BE4F-B4F7-9F47B27CA561}"/>
              </a:ext>
            </a:extLst>
          </p:cNvPr>
          <p:cNvSpPr>
            <a:spLocks noGrp="1"/>
          </p:cNvSpPr>
          <p:nvPr>
            <p:ph type="sldNum" sz="quarter" idx="4"/>
          </p:nvPr>
        </p:nvSpPr>
        <p:spPr/>
        <p:txBody>
          <a:bodyPr/>
          <a:lstStyle/>
          <a:p>
            <a:fld id="{92978B7E-5EBE-134C-B481-E4E8CA36F800}" type="slidenum">
              <a:rPr lang="en-US" smtClean="0"/>
              <a:pPr/>
              <a:t>58</a:t>
            </a:fld>
            <a:endParaRPr lang="en-US" dirty="0"/>
          </a:p>
        </p:txBody>
      </p:sp>
      <p:sp>
        <p:nvSpPr>
          <p:cNvPr id="22" name="Text Placeholder 21">
            <a:extLst>
              <a:ext uri="{FF2B5EF4-FFF2-40B4-BE49-F238E27FC236}">
                <a16:creationId xmlns:a16="http://schemas.microsoft.com/office/drawing/2014/main" id="{CA9EB6D1-AC04-5F4F-B673-F308241463E3}"/>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5298E0FD-B230-4929-BD22-96DC909236E3}"/>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5" name="Picture 4">
            <a:extLst>
              <a:ext uri="{FF2B5EF4-FFF2-40B4-BE49-F238E27FC236}">
                <a16:creationId xmlns:a16="http://schemas.microsoft.com/office/drawing/2014/main" id="{AB19FACC-E594-3047-B04B-B80B34B65564}"/>
              </a:ext>
            </a:extLst>
          </p:cNvPr>
          <p:cNvPicPr>
            <a:picLocks noChangeAspect="1"/>
          </p:cNvPicPr>
          <p:nvPr/>
        </p:nvPicPr>
        <p:blipFill>
          <a:blip r:embed="rId3"/>
          <a:stretch>
            <a:fillRect/>
          </a:stretch>
        </p:blipFill>
        <p:spPr>
          <a:xfrm>
            <a:off x="2089591" y="1727921"/>
            <a:ext cx="2317532" cy="1197746"/>
          </a:xfrm>
          <a:prstGeom prst="rect">
            <a:avLst/>
          </a:prstGeom>
        </p:spPr>
      </p:pic>
      <p:pic>
        <p:nvPicPr>
          <p:cNvPr id="16" name="Picture 15">
            <a:extLst>
              <a:ext uri="{FF2B5EF4-FFF2-40B4-BE49-F238E27FC236}">
                <a16:creationId xmlns:a16="http://schemas.microsoft.com/office/drawing/2014/main" id="{01870FA1-F04E-8041-8883-E2F34284344C}"/>
              </a:ext>
            </a:extLst>
          </p:cNvPr>
          <p:cNvPicPr>
            <a:picLocks noChangeAspect="1"/>
          </p:cNvPicPr>
          <p:nvPr/>
        </p:nvPicPr>
        <p:blipFill>
          <a:blip r:embed="rId4"/>
          <a:stretch>
            <a:fillRect/>
          </a:stretch>
        </p:blipFill>
        <p:spPr>
          <a:xfrm>
            <a:off x="334019" y="3428772"/>
            <a:ext cx="3302608" cy="1197746"/>
          </a:xfrm>
          <a:prstGeom prst="rect">
            <a:avLst/>
          </a:prstGeom>
        </p:spPr>
      </p:pic>
      <p:pic>
        <p:nvPicPr>
          <p:cNvPr id="17" name="Picture 16">
            <a:extLst>
              <a:ext uri="{FF2B5EF4-FFF2-40B4-BE49-F238E27FC236}">
                <a16:creationId xmlns:a16="http://schemas.microsoft.com/office/drawing/2014/main" id="{BD248633-0B95-E447-A6A1-7E3BA2D2C86B}"/>
              </a:ext>
            </a:extLst>
          </p:cNvPr>
          <p:cNvPicPr>
            <a:picLocks noChangeAspect="1"/>
          </p:cNvPicPr>
          <p:nvPr/>
        </p:nvPicPr>
        <p:blipFill rotWithShape="1">
          <a:blip r:embed="rId5"/>
          <a:srcRect l="54298"/>
          <a:stretch/>
        </p:blipFill>
        <p:spPr>
          <a:xfrm>
            <a:off x="69495" y="1444049"/>
            <a:ext cx="1546080" cy="1878217"/>
          </a:xfrm>
          <a:prstGeom prst="rect">
            <a:avLst/>
          </a:prstGeom>
        </p:spPr>
      </p:pic>
    </p:spTree>
    <p:extLst>
      <p:ext uri="{BB962C8B-B14F-4D97-AF65-F5344CB8AC3E}">
        <p14:creationId xmlns:p14="http://schemas.microsoft.com/office/powerpoint/2010/main" val="1213724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3D431-2C6A-4B1C-8E1E-4132891502BF}"/>
              </a:ext>
            </a:extLst>
          </p:cNvPr>
          <p:cNvSpPr>
            <a:spLocks noGrp="1"/>
          </p:cNvSpPr>
          <p:nvPr>
            <p:ph type="title"/>
          </p:nvPr>
        </p:nvSpPr>
        <p:spPr>
          <a:xfrm>
            <a:off x="214649" y="319853"/>
            <a:ext cx="9332791" cy="723836"/>
          </a:xfrm>
        </p:spPr>
        <p:txBody>
          <a:bodyPr/>
          <a:lstStyle/>
          <a:p>
            <a:r>
              <a:rPr lang="en-US" dirty="0">
                <a:solidFill>
                  <a:srgbClr val="0067C5"/>
                </a:solidFill>
              </a:rPr>
              <a:t>Kubernetes</a:t>
            </a:r>
            <a:r>
              <a:rPr lang="en-US" dirty="0"/>
              <a:t> Architecture</a:t>
            </a:r>
          </a:p>
        </p:txBody>
      </p:sp>
      <p:sp>
        <p:nvSpPr>
          <p:cNvPr id="3" name="Slide Number Placeholder 2">
            <a:extLst>
              <a:ext uri="{FF2B5EF4-FFF2-40B4-BE49-F238E27FC236}">
                <a16:creationId xmlns:a16="http://schemas.microsoft.com/office/drawing/2014/main" id="{DB79B3B5-2D9D-6E49-B598-8B680857EC2C}"/>
              </a:ext>
            </a:extLst>
          </p:cNvPr>
          <p:cNvSpPr>
            <a:spLocks noGrp="1"/>
          </p:cNvSpPr>
          <p:nvPr>
            <p:ph type="sldNum" sz="quarter" idx="4"/>
          </p:nvPr>
        </p:nvSpPr>
        <p:spPr/>
        <p:txBody>
          <a:bodyPr/>
          <a:lstStyle/>
          <a:p>
            <a:fld id="{92978B7E-5EBE-134C-B481-E4E8CA36F800}" type="slidenum">
              <a:rPr lang="en-US" smtClean="0"/>
              <a:pPr/>
              <a:t>59</a:t>
            </a:fld>
            <a:endParaRPr lang="en-US" dirty="0"/>
          </a:p>
        </p:txBody>
      </p:sp>
      <p:sp>
        <p:nvSpPr>
          <p:cNvPr id="8" name="Text Placeholder 7">
            <a:extLst>
              <a:ext uri="{FF2B5EF4-FFF2-40B4-BE49-F238E27FC236}">
                <a16:creationId xmlns:a16="http://schemas.microsoft.com/office/drawing/2014/main" id="{96780516-23B9-3046-9502-6164A35A4069}"/>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5298E0FD-B230-4929-BD22-96DC909236E3}"/>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4" name="Flowchart: Connector 3">
            <a:extLst>
              <a:ext uri="{FF2B5EF4-FFF2-40B4-BE49-F238E27FC236}">
                <a16:creationId xmlns:a16="http://schemas.microsoft.com/office/drawing/2014/main" id="{CAE01C32-2214-483E-BE66-004AB0B4B1D8}"/>
              </a:ext>
            </a:extLst>
          </p:cNvPr>
          <p:cNvSpPr/>
          <p:nvPr/>
        </p:nvSpPr>
        <p:spPr>
          <a:xfrm>
            <a:off x="761999" y="1962030"/>
            <a:ext cx="676275" cy="723900"/>
          </a:xfrm>
          <a:prstGeom prst="flowChartConnector">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1" name="Flowchart: Connector 10">
            <a:extLst>
              <a:ext uri="{FF2B5EF4-FFF2-40B4-BE49-F238E27FC236}">
                <a16:creationId xmlns:a16="http://schemas.microsoft.com/office/drawing/2014/main" id="{1C28364C-3113-47E2-AF36-2F5DDE34F352}"/>
              </a:ext>
            </a:extLst>
          </p:cNvPr>
          <p:cNvSpPr/>
          <p:nvPr/>
        </p:nvSpPr>
        <p:spPr>
          <a:xfrm>
            <a:off x="1919286" y="2549456"/>
            <a:ext cx="676275" cy="723900"/>
          </a:xfrm>
          <a:prstGeom prst="flowChartConnector">
            <a:avLst/>
          </a:prstGeom>
          <a:solidFill>
            <a:schemeClr val="accent3">
              <a:lumMod val="75000"/>
            </a:schemeClr>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2" name="Rectangle 11">
            <a:extLst>
              <a:ext uri="{FF2B5EF4-FFF2-40B4-BE49-F238E27FC236}">
                <a16:creationId xmlns:a16="http://schemas.microsoft.com/office/drawing/2014/main" id="{CEBE79FD-0CB5-4474-95D0-AC42D0275EE6}"/>
              </a:ext>
            </a:extLst>
          </p:cNvPr>
          <p:cNvSpPr/>
          <p:nvPr/>
        </p:nvSpPr>
        <p:spPr>
          <a:xfrm>
            <a:off x="3076573" y="1447800"/>
            <a:ext cx="2171703" cy="3448050"/>
          </a:xfrm>
          <a:prstGeom prst="rect">
            <a:avLst/>
          </a:prstGeom>
          <a:solidFill>
            <a:schemeClr val="accent4">
              <a:lumMod val="60000"/>
              <a:lumOff val="40000"/>
            </a:schemeClr>
          </a:solidFill>
          <a:ln w="127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3" name="Rectangle 12">
            <a:extLst>
              <a:ext uri="{FF2B5EF4-FFF2-40B4-BE49-F238E27FC236}">
                <a16:creationId xmlns:a16="http://schemas.microsoft.com/office/drawing/2014/main" id="{086F76EC-6E55-48D8-A3C9-A6EB5F098E7F}"/>
              </a:ext>
            </a:extLst>
          </p:cNvPr>
          <p:cNvSpPr/>
          <p:nvPr/>
        </p:nvSpPr>
        <p:spPr>
          <a:xfrm>
            <a:off x="6132666" y="3921214"/>
            <a:ext cx="2841626" cy="10536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4" name="Rectangle 13">
            <a:extLst>
              <a:ext uri="{FF2B5EF4-FFF2-40B4-BE49-F238E27FC236}">
                <a16:creationId xmlns:a16="http://schemas.microsoft.com/office/drawing/2014/main" id="{B5F2D545-4CEC-44CE-B91F-93A02B4CDA34}"/>
              </a:ext>
            </a:extLst>
          </p:cNvPr>
          <p:cNvSpPr/>
          <p:nvPr/>
        </p:nvSpPr>
        <p:spPr>
          <a:xfrm>
            <a:off x="6132667" y="2544042"/>
            <a:ext cx="2841625" cy="1248419"/>
          </a:xfrm>
          <a:prstGeom prst="rect">
            <a:avLst/>
          </a:prstGeom>
          <a:noFill/>
          <a:ln w="25400">
            <a:solidFill>
              <a:schemeClr val="tx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5" name="Rectangle 14">
            <a:extLst>
              <a:ext uri="{FF2B5EF4-FFF2-40B4-BE49-F238E27FC236}">
                <a16:creationId xmlns:a16="http://schemas.microsoft.com/office/drawing/2014/main" id="{2F4E7200-40D4-4C2A-BD2E-A318D692342D}"/>
              </a:ext>
            </a:extLst>
          </p:cNvPr>
          <p:cNvSpPr/>
          <p:nvPr/>
        </p:nvSpPr>
        <p:spPr>
          <a:xfrm>
            <a:off x="6132667" y="1306159"/>
            <a:ext cx="2841626" cy="11352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6" name="Rectangle 15">
            <a:extLst>
              <a:ext uri="{FF2B5EF4-FFF2-40B4-BE49-F238E27FC236}">
                <a16:creationId xmlns:a16="http://schemas.microsoft.com/office/drawing/2014/main" id="{EC55D8B1-DAAF-441A-A261-AD7CC89BED30}"/>
              </a:ext>
            </a:extLst>
          </p:cNvPr>
          <p:cNvSpPr/>
          <p:nvPr/>
        </p:nvSpPr>
        <p:spPr>
          <a:xfrm>
            <a:off x="6361266" y="344409"/>
            <a:ext cx="2155826" cy="71133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7" name="Flowchart: Magnetic Disk 16">
            <a:extLst>
              <a:ext uri="{FF2B5EF4-FFF2-40B4-BE49-F238E27FC236}">
                <a16:creationId xmlns:a16="http://schemas.microsoft.com/office/drawing/2014/main" id="{78BA3F67-75C3-4D23-BA12-63F5D55776FD}"/>
              </a:ext>
            </a:extLst>
          </p:cNvPr>
          <p:cNvSpPr/>
          <p:nvPr/>
        </p:nvSpPr>
        <p:spPr>
          <a:xfrm>
            <a:off x="6432703" y="695830"/>
            <a:ext cx="319088" cy="402696"/>
          </a:xfrm>
          <a:prstGeom prst="flowChartMagneticDisk">
            <a:avLst/>
          </a:prstGeom>
          <a:solidFill>
            <a:schemeClr val="tx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8" name="Flowchart: Magnetic Disk 17">
            <a:extLst>
              <a:ext uri="{FF2B5EF4-FFF2-40B4-BE49-F238E27FC236}">
                <a16:creationId xmlns:a16="http://schemas.microsoft.com/office/drawing/2014/main" id="{6E24C45E-0764-4794-B3AD-2A7077CB6BB3}"/>
              </a:ext>
            </a:extLst>
          </p:cNvPr>
          <p:cNvSpPr/>
          <p:nvPr/>
        </p:nvSpPr>
        <p:spPr>
          <a:xfrm>
            <a:off x="6856565" y="706805"/>
            <a:ext cx="319088" cy="402696"/>
          </a:xfrm>
          <a:prstGeom prst="flowChartMagneticDisk">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0" name="Flowchart: Magnetic Disk 19">
            <a:extLst>
              <a:ext uri="{FF2B5EF4-FFF2-40B4-BE49-F238E27FC236}">
                <a16:creationId xmlns:a16="http://schemas.microsoft.com/office/drawing/2014/main" id="{BC365F68-A65C-41E0-8447-C4AD6E7EBC72}"/>
              </a:ext>
            </a:extLst>
          </p:cNvPr>
          <p:cNvSpPr/>
          <p:nvPr/>
        </p:nvSpPr>
        <p:spPr>
          <a:xfrm>
            <a:off x="7280427" y="705355"/>
            <a:ext cx="319088" cy="402696"/>
          </a:xfrm>
          <a:prstGeom prst="flowChartMagneticDisk">
            <a:avLst/>
          </a:prstGeom>
          <a:solidFill>
            <a:schemeClr val="accent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1" name="Flowchart: Magnetic Disk 20">
            <a:extLst>
              <a:ext uri="{FF2B5EF4-FFF2-40B4-BE49-F238E27FC236}">
                <a16:creationId xmlns:a16="http://schemas.microsoft.com/office/drawing/2014/main" id="{33B5DAD6-76A8-4C26-87A4-C14145EBD117}"/>
              </a:ext>
            </a:extLst>
          </p:cNvPr>
          <p:cNvSpPr/>
          <p:nvPr/>
        </p:nvSpPr>
        <p:spPr>
          <a:xfrm>
            <a:off x="7739215" y="683485"/>
            <a:ext cx="319088" cy="402696"/>
          </a:xfrm>
          <a:prstGeom prst="flowChartMagneticDisk">
            <a:avLst/>
          </a:prstGeom>
          <a:solidFill>
            <a:schemeClr val="accent6">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2" name="Rectangle 21">
            <a:extLst>
              <a:ext uri="{FF2B5EF4-FFF2-40B4-BE49-F238E27FC236}">
                <a16:creationId xmlns:a16="http://schemas.microsoft.com/office/drawing/2014/main" id="{4F054084-D596-4634-904A-60D60A426364}"/>
              </a:ext>
            </a:extLst>
          </p:cNvPr>
          <p:cNvSpPr/>
          <p:nvPr/>
        </p:nvSpPr>
        <p:spPr>
          <a:xfrm>
            <a:off x="6589867" y="1609093"/>
            <a:ext cx="457200" cy="588907"/>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3" name="Rectangle 22">
            <a:extLst>
              <a:ext uri="{FF2B5EF4-FFF2-40B4-BE49-F238E27FC236}">
                <a16:creationId xmlns:a16="http://schemas.microsoft.com/office/drawing/2014/main" id="{819F7602-8075-4FDC-8E2A-B0B0A7ABD9DD}"/>
              </a:ext>
            </a:extLst>
          </p:cNvPr>
          <p:cNvSpPr/>
          <p:nvPr/>
        </p:nvSpPr>
        <p:spPr>
          <a:xfrm>
            <a:off x="7378539" y="1615712"/>
            <a:ext cx="394327" cy="255483"/>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4" name="Rectangle 23">
            <a:extLst>
              <a:ext uri="{FF2B5EF4-FFF2-40B4-BE49-F238E27FC236}">
                <a16:creationId xmlns:a16="http://schemas.microsoft.com/office/drawing/2014/main" id="{F8C56540-658D-46B9-888E-06D4286493A5}"/>
              </a:ext>
            </a:extLst>
          </p:cNvPr>
          <p:cNvSpPr/>
          <p:nvPr/>
        </p:nvSpPr>
        <p:spPr>
          <a:xfrm>
            <a:off x="7378539" y="1903546"/>
            <a:ext cx="394328" cy="32574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5" name="Rectangle 24">
            <a:extLst>
              <a:ext uri="{FF2B5EF4-FFF2-40B4-BE49-F238E27FC236}">
                <a16:creationId xmlns:a16="http://schemas.microsoft.com/office/drawing/2014/main" id="{A62DB806-DE54-4BFA-B3E2-F052BF31CB3F}"/>
              </a:ext>
            </a:extLst>
          </p:cNvPr>
          <p:cNvSpPr/>
          <p:nvPr/>
        </p:nvSpPr>
        <p:spPr>
          <a:xfrm>
            <a:off x="8024339" y="1608965"/>
            <a:ext cx="342901" cy="255484"/>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7" name="Rectangle 26">
            <a:extLst>
              <a:ext uri="{FF2B5EF4-FFF2-40B4-BE49-F238E27FC236}">
                <a16:creationId xmlns:a16="http://schemas.microsoft.com/office/drawing/2014/main" id="{F3D3F46A-3EF9-4D85-A255-B81C3D573C0B}"/>
              </a:ext>
            </a:extLst>
          </p:cNvPr>
          <p:cNvSpPr/>
          <p:nvPr/>
        </p:nvSpPr>
        <p:spPr>
          <a:xfrm>
            <a:off x="8034490" y="1903546"/>
            <a:ext cx="342901" cy="25548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8" name="Rectangle 27">
            <a:extLst>
              <a:ext uri="{FF2B5EF4-FFF2-40B4-BE49-F238E27FC236}">
                <a16:creationId xmlns:a16="http://schemas.microsoft.com/office/drawing/2014/main" id="{0369E792-7BE9-4082-9EA1-917EFA82255C}"/>
              </a:ext>
            </a:extLst>
          </p:cNvPr>
          <p:cNvSpPr/>
          <p:nvPr/>
        </p:nvSpPr>
        <p:spPr>
          <a:xfrm>
            <a:off x="8014970" y="2160817"/>
            <a:ext cx="342901" cy="255484"/>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0" name="Flowchart: Connector 29">
            <a:extLst>
              <a:ext uri="{FF2B5EF4-FFF2-40B4-BE49-F238E27FC236}">
                <a16:creationId xmlns:a16="http://schemas.microsoft.com/office/drawing/2014/main" id="{123473F7-BA3E-44D8-9481-499A57A950E1}"/>
              </a:ext>
            </a:extLst>
          </p:cNvPr>
          <p:cNvSpPr/>
          <p:nvPr/>
        </p:nvSpPr>
        <p:spPr>
          <a:xfrm>
            <a:off x="761999" y="3438214"/>
            <a:ext cx="676275" cy="723900"/>
          </a:xfrm>
          <a:prstGeom prst="flowChartConnector">
            <a:avLst/>
          </a:prstGeom>
          <a:solidFill>
            <a:schemeClr val="accent1">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1" name="Rectangle 30">
            <a:extLst>
              <a:ext uri="{FF2B5EF4-FFF2-40B4-BE49-F238E27FC236}">
                <a16:creationId xmlns:a16="http://schemas.microsoft.com/office/drawing/2014/main" id="{D0883C11-B040-4C94-ACA2-244C3155A2F3}"/>
              </a:ext>
            </a:extLst>
          </p:cNvPr>
          <p:cNvSpPr/>
          <p:nvPr/>
        </p:nvSpPr>
        <p:spPr>
          <a:xfrm>
            <a:off x="6477154" y="2868599"/>
            <a:ext cx="457200" cy="294453"/>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2" name="Rectangle 31">
            <a:extLst>
              <a:ext uri="{FF2B5EF4-FFF2-40B4-BE49-F238E27FC236}">
                <a16:creationId xmlns:a16="http://schemas.microsoft.com/office/drawing/2014/main" id="{97F5F1AD-DA1E-4B0D-A47C-08E3114DA804}"/>
              </a:ext>
            </a:extLst>
          </p:cNvPr>
          <p:cNvSpPr/>
          <p:nvPr/>
        </p:nvSpPr>
        <p:spPr>
          <a:xfrm>
            <a:off x="7202954" y="2875218"/>
            <a:ext cx="457200" cy="287834"/>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3" name="Rectangle 32">
            <a:extLst>
              <a:ext uri="{FF2B5EF4-FFF2-40B4-BE49-F238E27FC236}">
                <a16:creationId xmlns:a16="http://schemas.microsoft.com/office/drawing/2014/main" id="{1AD5C8F7-3537-43C1-8D04-8312D1524B99}"/>
              </a:ext>
            </a:extLst>
          </p:cNvPr>
          <p:cNvSpPr/>
          <p:nvPr/>
        </p:nvSpPr>
        <p:spPr>
          <a:xfrm>
            <a:off x="6493342" y="3263596"/>
            <a:ext cx="441012" cy="325748"/>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4" name="Rectangle 33">
            <a:extLst>
              <a:ext uri="{FF2B5EF4-FFF2-40B4-BE49-F238E27FC236}">
                <a16:creationId xmlns:a16="http://schemas.microsoft.com/office/drawing/2014/main" id="{BA83BD75-AE69-49C4-B04C-240DE4071EF7}"/>
              </a:ext>
            </a:extLst>
          </p:cNvPr>
          <p:cNvSpPr/>
          <p:nvPr/>
        </p:nvSpPr>
        <p:spPr>
          <a:xfrm>
            <a:off x="7921777" y="2868600"/>
            <a:ext cx="342901" cy="255484"/>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5" name="Rectangle 34">
            <a:extLst>
              <a:ext uri="{FF2B5EF4-FFF2-40B4-BE49-F238E27FC236}">
                <a16:creationId xmlns:a16="http://schemas.microsoft.com/office/drawing/2014/main" id="{9A730B58-94BC-4C33-8078-D703FBD269C0}"/>
              </a:ext>
            </a:extLst>
          </p:cNvPr>
          <p:cNvSpPr/>
          <p:nvPr/>
        </p:nvSpPr>
        <p:spPr>
          <a:xfrm>
            <a:off x="7202954" y="3261548"/>
            <a:ext cx="431485" cy="32574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6" name="Rectangle 35">
            <a:extLst>
              <a:ext uri="{FF2B5EF4-FFF2-40B4-BE49-F238E27FC236}">
                <a16:creationId xmlns:a16="http://schemas.microsoft.com/office/drawing/2014/main" id="{39184E52-3C54-473F-8FE4-C021231AEA49}"/>
              </a:ext>
            </a:extLst>
          </p:cNvPr>
          <p:cNvSpPr/>
          <p:nvPr/>
        </p:nvSpPr>
        <p:spPr>
          <a:xfrm>
            <a:off x="7903039" y="3257880"/>
            <a:ext cx="361639" cy="325748"/>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7" name="Rectangle 36">
            <a:extLst>
              <a:ext uri="{FF2B5EF4-FFF2-40B4-BE49-F238E27FC236}">
                <a16:creationId xmlns:a16="http://schemas.microsoft.com/office/drawing/2014/main" id="{4C24FD22-878B-4ED5-BD48-4835DD61B8D2}"/>
              </a:ext>
            </a:extLst>
          </p:cNvPr>
          <p:cNvSpPr/>
          <p:nvPr/>
        </p:nvSpPr>
        <p:spPr>
          <a:xfrm>
            <a:off x="8418976" y="2868598"/>
            <a:ext cx="457200" cy="71503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8" name="Rectangle 37">
            <a:extLst>
              <a:ext uri="{FF2B5EF4-FFF2-40B4-BE49-F238E27FC236}">
                <a16:creationId xmlns:a16="http://schemas.microsoft.com/office/drawing/2014/main" id="{3A69FC21-4D44-44D3-BD42-4B5475A6EBB9}"/>
              </a:ext>
            </a:extLst>
          </p:cNvPr>
          <p:cNvSpPr/>
          <p:nvPr/>
        </p:nvSpPr>
        <p:spPr>
          <a:xfrm>
            <a:off x="7181282" y="4205966"/>
            <a:ext cx="457200" cy="709727"/>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9" name="Rectangle 38">
            <a:extLst>
              <a:ext uri="{FF2B5EF4-FFF2-40B4-BE49-F238E27FC236}">
                <a16:creationId xmlns:a16="http://schemas.microsoft.com/office/drawing/2014/main" id="{C09D08B7-6ADD-47D1-B91E-F676B1A25BC0}"/>
              </a:ext>
            </a:extLst>
          </p:cNvPr>
          <p:cNvSpPr/>
          <p:nvPr/>
        </p:nvSpPr>
        <p:spPr>
          <a:xfrm>
            <a:off x="6505167" y="4199876"/>
            <a:ext cx="419414" cy="318736"/>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1" name="Rectangle 40">
            <a:extLst>
              <a:ext uri="{FF2B5EF4-FFF2-40B4-BE49-F238E27FC236}">
                <a16:creationId xmlns:a16="http://schemas.microsoft.com/office/drawing/2014/main" id="{E3DBD0FE-E496-48DB-B734-42CCE09BD517}"/>
              </a:ext>
            </a:extLst>
          </p:cNvPr>
          <p:cNvSpPr/>
          <p:nvPr/>
        </p:nvSpPr>
        <p:spPr>
          <a:xfrm>
            <a:off x="7764368" y="4177504"/>
            <a:ext cx="457200" cy="178073"/>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2" name="Rectangle 41">
            <a:extLst>
              <a:ext uri="{FF2B5EF4-FFF2-40B4-BE49-F238E27FC236}">
                <a16:creationId xmlns:a16="http://schemas.microsoft.com/office/drawing/2014/main" id="{68BEF08D-A47D-44CB-B9CC-9321190A890A}"/>
              </a:ext>
            </a:extLst>
          </p:cNvPr>
          <p:cNvSpPr/>
          <p:nvPr/>
        </p:nvSpPr>
        <p:spPr>
          <a:xfrm>
            <a:off x="7750080" y="4452446"/>
            <a:ext cx="457200" cy="17807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3" name="Rectangle 42">
            <a:extLst>
              <a:ext uri="{FF2B5EF4-FFF2-40B4-BE49-F238E27FC236}">
                <a16:creationId xmlns:a16="http://schemas.microsoft.com/office/drawing/2014/main" id="{27F5E7C9-C576-4D8C-978C-7A85DE2A1943}"/>
              </a:ext>
            </a:extLst>
          </p:cNvPr>
          <p:cNvSpPr/>
          <p:nvPr/>
        </p:nvSpPr>
        <p:spPr>
          <a:xfrm>
            <a:off x="7764368" y="4689880"/>
            <a:ext cx="457200" cy="22581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4" name="Rectangle 43">
            <a:extLst>
              <a:ext uri="{FF2B5EF4-FFF2-40B4-BE49-F238E27FC236}">
                <a16:creationId xmlns:a16="http://schemas.microsoft.com/office/drawing/2014/main" id="{A502C832-53D9-43D8-A7CD-942E4D696D32}"/>
              </a:ext>
            </a:extLst>
          </p:cNvPr>
          <p:cNvSpPr/>
          <p:nvPr/>
        </p:nvSpPr>
        <p:spPr>
          <a:xfrm>
            <a:off x="8418976" y="4196259"/>
            <a:ext cx="457200" cy="709727"/>
          </a:xfrm>
          <a:prstGeom prst="rect">
            <a:avLst/>
          </a:prstGeom>
          <a:solidFill>
            <a:schemeClr val="accent6">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5" name="TextBox 44">
            <a:extLst>
              <a:ext uri="{FF2B5EF4-FFF2-40B4-BE49-F238E27FC236}">
                <a16:creationId xmlns:a16="http://schemas.microsoft.com/office/drawing/2014/main" id="{80CF9748-EABF-4CEB-BAF9-802EC84A05B7}"/>
              </a:ext>
            </a:extLst>
          </p:cNvPr>
          <p:cNvSpPr txBox="1"/>
          <p:nvPr/>
        </p:nvSpPr>
        <p:spPr>
          <a:xfrm>
            <a:off x="873122" y="2189880"/>
            <a:ext cx="479428" cy="294452"/>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endParaRPr kumimoji="0" lang="en-US" sz="1800" b="0" i="0" u="none" strike="noStrike" kern="1200" cap="none" spc="0" normalizeH="0" baseline="0" noProof="0" dirty="0" err="1">
              <a:ln>
                <a:noFill/>
              </a:ln>
              <a:solidFill>
                <a:sysClr val="windowText" lastClr="000000"/>
              </a:solidFill>
              <a:effectLst/>
              <a:uLnTx/>
              <a:uFillTx/>
              <a:latin typeface="+mn-lt"/>
            </a:endParaRPr>
          </a:p>
        </p:txBody>
      </p:sp>
      <p:sp>
        <p:nvSpPr>
          <p:cNvPr id="46" name="TextBox 45">
            <a:extLst>
              <a:ext uri="{FF2B5EF4-FFF2-40B4-BE49-F238E27FC236}">
                <a16:creationId xmlns:a16="http://schemas.microsoft.com/office/drawing/2014/main" id="{74C6B467-BE60-4DEA-9EB2-7EAC629AD668}"/>
              </a:ext>
            </a:extLst>
          </p:cNvPr>
          <p:cNvSpPr txBox="1"/>
          <p:nvPr/>
        </p:nvSpPr>
        <p:spPr>
          <a:xfrm>
            <a:off x="739772" y="2176754"/>
            <a:ext cx="746127" cy="294452"/>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UI</a:t>
            </a:r>
          </a:p>
        </p:txBody>
      </p:sp>
      <p:sp>
        <p:nvSpPr>
          <p:cNvPr id="47" name="TextBox 46">
            <a:extLst>
              <a:ext uri="{FF2B5EF4-FFF2-40B4-BE49-F238E27FC236}">
                <a16:creationId xmlns:a16="http://schemas.microsoft.com/office/drawing/2014/main" id="{38240930-2D32-4503-A846-F1D2316F3C0B}"/>
              </a:ext>
            </a:extLst>
          </p:cNvPr>
          <p:cNvSpPr txBox="1"/>
          <p:nvPr/>
        </p:nvSpPr>
        <p:spPr>
          <a:xfrm>
            <a:off x="798194" y="3642306"/>
            <a:ext cx="640080" cy="384873"/>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lang="en-US" sz="1000" dirty="0">
                <a:solidFill>
                  <a:sysClr val="windowText" lastClr="000000"/>
                </a:solidFill>
              </a:rPr>
              <a:t>CLI</a:t>
            </a:r>
            <a:endParaRPr kumimoji="0" lang="en-US" sz="1000" b="0" i="0" u="none" strike="noStrike" kern="1200" cap="none" spc="0" normalizeH="0" baseline="0" noProof="0" dirty="0">
              <a:ln>
                <a:noFill/>
              </a:ln>
              <a:solidFill>
                <a:sysClr val="windowText" lastClr="000000"/>
              </a:solidFill>
              <a:effectLst/>
              <a:uLnTx/>
              <a:uFillTx/>
              <a:latin typeface="+mn-lt"/>
            </a:endParaRPr>
          </a:p>
        </p:txBody>
      </p:sp>
      <p:cxnSp>
        <p:nvCxnSpPr>
          <p:cNvPr id="49" name="Straight Arrow Connector 48">
            <a:extLst>
              <a:ext uri="{FF2B5EF4-FFF2-40B4-BE49-F238E27FC236}">
                <a16:creationId xmlns:a16="http://schemas.microsoft.com/office/drawing/2014/main" id="{BF477F5E-EFE2-4DD7-AB6C-AC988FB63C67}"/>
              </a:ext>
            </a:extLst>
          </p:cNvPr>
          <p:cNvCxnSpPr>
            <a:stCxn id="46" idx="3"/>
          </p:cNvCxnSpPr>
          <p:nvPr/>
        </p:nvCxnSpPr>
        <p:spPr>
          <a:xfrm>
            <a:off x="1485899" y="2323980"/>
            <a:ext cx="433387" cy="36195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D132F0-25B0-4762-8FE8-CE931D0A80AE}"/>
              </a:ext>
            </a:extLst>
          </p:cNvPr>
          <p:cNvCxnSpPr>
            <a:cxnSpLocks/>
          </p:cNvCxnSpPr>
          <p:nvPr/>
        </p:nvCxnSpPr>
        <p:spPr>
          <a:xfrm flipV="1">
            <a:off x="1438274" y="3151691"/>
            <a:ext cx="477992" cy="355681"/>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3D3171-D075-4F5E-8849-D6D4B6F0DEFE}"/>
              </a:ext>
            </a:extLst>
          </p:cNvPr>
          <p:cNvCxnSpPr>
            <a:cxnSpLocks/>
          </p:cNvCxnSpPr>
          <p:nvPr/>
        </p:nvCxnSpPr>
        <p:spPr>
          <a:xfrm>
            <a:off x="2676525" y="2911406"/>
            <a:ext cx="352423"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702F622-0402-4E56-831C-F4C4E9EB8A3D}"/>
              </a:ext>
            </a:extLst>
          </p:cNvPr>
          <p:cNvSpPr txBox="1"/>
          <p:nvPr/>
        </p:nvSpPr>
        <p:spPr>
          <a:xfrm>
            <a:off x="3435348" y="2461653"/>
            <a:ext cx="1560515" cy="807950"/>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800" b="0" i="0" u="none" strike="noStrike" kern="1200" cap="none" spc="0" normalizeH="0" baseline="0" noProof="0" dirty="0">
                <a:ln>
                  <a:noFill/>
                </a:ln>
                <a:solidFill>
                  <a:sysClr val="windowText" lastClr="000000"/>
                </a:solidFill>
                <a:effectLst/>
                <a:uLnTx/>
                <a:uFillTx/>
                <a:latin typeface="+mn-lt"/>
              </a:rPr>
              <a:t>Kubernetes Master</a:t>
            </a:r>
          </a:p>
        </p:txBody>
      </p:sp>
      <p:sp>
        <p:nvSpPr>
          <p:cNvPr id="59" name="TextBox 58">
            <a:extLst>
              <a:ext uri="{FF2B5EF4-FFF2-40B4-BE49-F238E27FC236}">
                <a16:creationId xmlns:a16="http://schemas.microsoft.com/office/drawing/2014/main" id="{D7BC1E82-A854-4240-8077-5A0104CF1A83}"/>
              </a:ext>
            </a:extLst>
          </p:cNvPr>
          <p:cNvSpPr txBox="1"/>
          <p:nvPr/>
        </p:nvSpPr>
        <p:spPr>
          <a:xfrm>
            <a:off x="6513666" y="476754"/>
            <a:ext cx="1085849" cy="12597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Image Registry</a:t>
            </a:r>
          </a:p>
        </p:txBody>
      </p:sp>
      <p:sp>
        <p:nvSpPr>
          <p:cNvPr id="60" name="TextBox 59">
            <a:extLst>
              <a:ext uri="{FF2B5EF4-FFF2-40B4-BE49-F238E27FC236}">
                <a16:creationId xmlns:a16="http://schemas.microsoft.com/office/drawing/2014/main" id="{A123EB56-021D-47AA-9E4E-8AB81DCA2CE0}"/>
              </a:ext>
            </a:extLst>
          </p:cNvPr>
          <p:cNvSpPr txBox="1"/>
          <p:nvPr/>
        </p:nvSpPr>
        <p:spPr>
          <a:xfrm>
            <a:off x="6607175" y="1751019"/>
            <a:ext cx="457199" cy="30505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Pod</a:t>
            </a:r>
          </a:p>
        </p:txBody>
      </p:sp>
      <p:sp>
        <p:nvSpPr>
          <p:cNvPr id="61" name="TextBox 60">
            <a:extLst>
              <a:ext uri="{FF2B5EF4-FFF2-40B4-BE49-F238E27FC236}">
                <a16:creationId xmlns:a16="http://schemas.microsoft.com/office/drawing/2014/main" id="{BCC10B2A-082E-4830-B736-C43D19BBB4E6}"/>
              </a:ext>
            </a:extLst>
          </p:cNvPr>
          <p:cNvSpPr txBox="1"/>
          <p:nvPr/>
        </p:nvSpPr>
        <p:spPr>
          <a:xfrm>
            <a:off x="7347102" y="1626127"/>
            <a:ext cx="457199" cy="30505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Pod</a:t>
            </a:r>
          </a:p>
        </p:txBody>
      </p:sp>
      <p:sp>
        <p:nvSpPr>
          <p:cNvPr id="62" name="TextBox 61">
            <a:extLst>
              <a:ext uri="{FF2B5EF4-FFF2-40B4-BE49-F238E27FC236}">
                <a16:creationId xmlns:a16="http://schemas.microsoft.com/office/drawing/2014/main" id="{290C1010-FE8A-428D-937F-35283A06248A}"/>
              </a:ext>
            </a:extLst>
          </p:cNvPr>
          <p:cNvSpPr txBox="1"/>
          <p:nvPr/>
        </p:nvSpPr>
        <p:spPr>
          <a:xfrm>
            <a:off x="7378539" y="1951156"/>
            <a:ext cx="457199" cy="30505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Pod</a:t>
            </a:r>
          </a:p>
        </p:txBody>
      </p:sp>
      <p:sp>
        <p:nvSpPr>
          <p:cNvPr id="63" name="TextBox 62">
            <a:extLst>
              <a:ext uri="{FF2B5EF4-FFF2-40B4-BE49-F238E27FC236}">
                <a16:creationId xmlns:a16="http://schemas.microsoft.com/office/drawing/2014/main" id="{863DEB5D-CF85-40E0-B8A3-8CD04B4B7FE9}"/>
              </a:ext>
            </a:extLst>
          </p:cNvPr>
          <p:cNvSpPr txBox="1"/>
          <p:nvPr/>
        </p:nvSpPr>
        <p:spPr>
          <a:xfrm>
            <a:off x="8014971" y="1608958"/>
            <a:ext cx="457199" cy="30505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Pod</a:t>
            </a:r>
          </a:p>
        </p:txBody>
      </p:sp>
      <p:sp>
        <p:nvSpPr>
          <p:cNvPr id="64" name="TextBox 63">
            <a:extLst>
              <a:ext uri="{FF2B5EF4-FFF2-40B4-BE49-F238E27FC236}">
                <a16:creationId xmlns:a16="http://schemas.microsoft.com/office/drawing/2014/main" id="{9C2C9993-1A63-45A5-8C8E-2C8D44B35E8A}"/>
              </a:ext>
            </a:extLst>
          </p:cNvPr>
          <p:cNvSpPr txBox="1"/>
          <p:nvPr/>
        </p:nvSpPr>
        <p:spPr>
          <a:xfrm>
            <a:off x="8014971" y="1912883"/>
            <a:ext cx="457199" cy="30505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Pod</a:t>
            </a:r>
          </a:p>
        </p:txBody>
      </p:sp>
      <p:sp>
        <p:nvSpPr>
          <p:cNvPr id="65" name="TextBox 64">
            <a:extLst>
              <a:ext uri="{FF2B5EF4-FFF2-40B4-BE49-F238E27FC236}">
                <a16:creationId xmlns:a16="http://schemas.microsoft.com/office/drawing/2014/main" id="{8ECE361F-4618-44CA-9376-5C25D2467794}"/>
              </a:ext>
            </a:extLst>
          </p:cNvPr>
          <p:cNvSpPr txBox="1"/>
          <p:nvPr/>
        </p:nvSpPr>
        <p:spPr>
          <a:xfrm>
            <a:off x="7991629" y="2197998"/>
            <a:ext cx="457199" cy="30505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Pod</a:t>
            </a:r>
          </a:p>
        </p:txBody>
      </p:sp>
      <p:pic>
        <p:nvPicPr>
          <p:cNvPr id="66" name="Picture 65">
            <a:extLst>
              <a:ext uri="{FF2B5EF4-FFF2-40B4-BE49-F238E27FC236}">
                <a16:creationId xmlns:a16="http://schemas.microsoft.com/office/drawing/2014/main" id="{13C0C048-FAE8-4812-B438-57BDE3BCE337}"/>
              </a:ext>
            </a:extLst>
          </p:cNvPr>
          <p:cNvPicPr>
            <a:picLocks noChangeAspect="1"/>
          </p:cNvPicPr>
          <p:nvPr/>
        </p:nvPicPr>
        <p:blipFill>
          <a:blip r:embed="rId3"/>
          <a:stretch>
            <a:fillRect/>
          </a:stretch>
        </p:blipFill>
        <p:spPr>
          <a:xfrm>
            <a:off x="6171721" y="2145272"/>
            <a:ext cx="270984" cy="269462"/>
          </a:xfrm>
          <a:prstGeom prst="rect">
            <a:avLst/>
          </a:prstGeom>
        </p:spPr>
      </p:pic>
      <p:pic>
        <p:nvPicPr>
          <p:cNvPr id="67" name="Picture 66">
            <a:extLst>
              <a:ext uri="{FF2B5EF4-FFF2-40B4-BE49-F238E27FC236}">
                <a16:creationId xmlns:a16="http://schemas.microsoft.com/office/drawing/2014/main" id="{7E5B10FB-C4A3-4D8C-9E18-5D04780B39BA}"/>
              </a:ext>
            </a:extLst>
          </p:cNvPr>
          <p:cNvPicPr>
            <a:picLocks noChangeAspect="1"/>
          </p:cNvPicPr>
          <p:nvPr/>
        </p:nvPicPr>
        <p:blipFill>
          <a:blip r:embed="rId3"/>
          <a:stretch>
            <a:fillRect/>
          </a:stretch>
        </p:blipFill>
        <p:spPr>
          <a:xfrm>
            <a:off x="6162672" y="3490018"/>
            <a:ext cx="270984" cy="269462"/>
          </a:xfrm>
          <a:prstGeom prst="rect">
            <a:avLst/>
          </a:prstGeom>
        </p:spPr>
      </p:pic>
      <p:pic>
        <p:nvPicPr>
          <p:cNvPr id="68" name="Picture 67">
            <a:extLst>
              <a:ext uri="{FF2B5EF4-FFF2-40B4-BE49-F238E27FC236}">
                <a16:creationId xmlns:a16="http://schemas.microsoft.com/office/drawing/2014/main" id="{7E250CAF-CB3C-488F-A6FD-9B409F1C9055}"/>
              </a:ext>
            </a:extLst>
          </p:cNvPr>
          <p:cNvPicPr>
            <a:picLocks noChangeAspect="1"/>
          </p:cNvPicPr>
          <p:nvPr/>
        </p:nvPicPr>
        <p:blipFill>
          <a:blip r:embed="rId3"/>
          <a:stretch>
            <a:fillRect/>
          </a:stretch>
        </p:blipFill>
        <p:spPr>
          <a:xfrm>
            <a:off x="6171721" y="4679419"/>
            <a:ext cx="270984" cy="269462"/>
          </a:xfrm>
          <a:prstGeom prst="rect">
            <a:avLst/>
          </a:prstGeom>
        </p:spPr>
      </p:pic>
      <p:sp>
        <p:nvSpPr>
          <p:cNvPr id="69" name="Rectangle 68">
            <a:extLst>
              <a:ext uri="{FF2B5EF4-FFF2-40B4-BE49-F238E27FC236}">
                <a16:creationId xmlns:a16="http://schemas.microsoft.com/office/drawing/2014/main" id="{87BDFD96-A090-40C0-83C4-38759441B25A}"/>
              </a:ext>
            </a:extLst>
          </p:cNvPr>
          <p:cNvSpPr/>
          <p:nvPr/>
        </p:nvSpPr>
        <p:spPr>
          <a:xfrm>
            <a:off x="6288639" y="1365517"/>
            <a:ext cx="2580421" cy="223280"/>
          </a:xfrm>
          <a:prstGeom prst="rect">
            <a:avLst/>
          </a:prstGeom>
          <a:solidFill>
            <a:schemeClr val="bg1">
              <a:lumMod val="85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70" name="TextBox 69">
            <a:extLst>
              <a:ext uri="{FF2B5EF4-FFF2-40B4-BE49-F238E27FC236}">
                <a16:creationId xmlns:a16="http://schemas.microsoft.com/office/drawing/2014/main" id="{1283B72A-EF19-4A20-8EA9-AF65DEB1FC17}"/>
              </a:ext>
            </a:extLst>
          </p:cNvPr>
          <p:cNvSpPr txBox="1"/>
          <p:nvPr/>
        </p:nvSpPr>
        <p:spPr>
          <a:xfrm>
            <a:off x="6380317" y="1465207"/>
            <a:ext cx="2355065" cy="45719"/>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Optional Add-ons</a:t>
            </a:r>
          </a:p>
        </p:txBody>
      </p:sp>
      <p:sp>
        <p:nvSpPr>
          <p:cNvPr id="71" name="Rectangle 70">
            <a:extLst>
              <a:ext uri="{FF2B5EF4-FFF2-40B4-BE49-F238E27FC236}">
                <a16:creationId xmlns:a16="http://schemas.microsoft.com/office/drawing/2014/main" id="{547DD5EC-E34B-4A5C-9B59-B53563E1E0AF}"/>
              </a:ext>
            </a:extLst>
          </p:cNvPr>
          <p:cNvSpPr/>
          <p:nvPr/>
        </p:nvSpPr>
        <p:spPr>
          <a:xfrm>
            <a:off x="6263269" y="2585663"/>
            <a:ext cx="2580421" cy="223280"/>
          </a:xfrm>
          <a:prstGeom prst="rect">
            <a:avLst/>
          </a:prstGeom>
          <a:solidFill>
            <a:schemeClr val="bg1">
              <a:lumMod val="85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72" name="TextBox 71">
            <a:extLst>
              <a:ext uri="{FF2B5EF4-FFF2-40B4-BE49-F238E27FC236}">
                <a16:creationId xmlns:a16="http://schemas.microsoft.com/office/drawing/2014/main" id="{9FCEAA88-12C0-4975-9A60-635184AA5F64}"/>
              </a:ext>
            </a:extLst>
          </p:cNvPr>
          <p:cNvSpPr txBox="1"/>
          <p:nvPr/>
        </p:nvSpPr>
        <p:spPr>
          <a:xfrm>
            <a:off x="6429605" y="2666605"/>
            <a:ext cx="2355065" cy="45719"/>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Optional Add-ons</a:t>
            </a:r>
          </a:p>
        </p:txBody>
      </p:sp>
      <p:sp>
        <p:nvSpPr>
          <p:cNvPr id="73" name="TextBox 72">
            <a:extLst>
              <a:ext uri="{FF2B5EF4-FFF2-40B4-BE49-F238E27FC236}">
                <a16:creationId xmlns:a16="http://schemas.microsoft.com/office/drawing/2014/main" id="{3F54935A-D70B-45B0-B94C-1A5D69B7768F}"/>
              </a:ext>
            </a:extLst>
          </p:cNvPr>
          <p:cNvSpPr txBox="1"/>
          <p:nvPr/>
        </p:nvSpPr>
        <p:spPr>
          <a:xfrm>
            <a:off x="6451754" y="2264275"/>
            <a:ext cx="853759" cy="181936"/>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u="none" strike="noStrike" kern="1200" cap="none" spc="0" normalizeH="0" baseline="0" noProof="0" dirty="0">
                <a:ln>
                  <a:noFill/>
                </a:ln>
                <a:solidFill>
                  <a:sysClr val="windowText" lastClr="000000"/>
                </a:solidFill>
                <a:effectLst/>
                <a:uLnTx/>
                <a:uFillTx/>
                <a:latin typeface="+mn-lt"/>
              </a:rPr>
              <a:t>Node 1</a:t>
            </a:r>
          </a:p>
        </p:txBody>
      </p:sp>
      <p:sp>
        <p:nvSpPr>
          <p:cNvPr id="74" name="TextBox 73">
            <a:extLst>
              <a:ext uri="{FF2B5EF4-FFF2-40B4-BE49-F238E27FC236}">
                <a16:creationId xmlns:a16="http://schemas.microsoft.com/office/drawing/2014/main" id="{13470597-BEA1-47E9-A465-F26BC4F5769D}"/>
              </a:ext>
            </a:extLst>
          </p:cNvPr>
          <p:cNvSpPr txBox="1"/>
          <p:nvPr/>
        </p:nvSpPr>
        <p:spPr>
          <a:xfrm>
            <a:off x="6431583" y="3610525"/>
            <a:ext cx="853759" cy="181936"/>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u="none" strike="noStrike" kern="1200" cap="none" spc="0" normalizeH="0" baseline="0" noProof="0" dirty="0">
                <a:ln>
                  <a:noFill/>
                </a:ln>
                <a:solidFill>
                  <a:sysClr val="windowText" lastClr="000000"/>
                </a:solidFill>
                <a:effectLst/>
                <a:uLnTx/>
                <a:uFillTx/>
                <a:latin typeface="+mn-lt"/>
              </a:rPr>
              <a:t>Node 2</a:t>
            </a:r>
          </a:p>
        </p:txBody>
      </p:sp>
      <p:sp>
        <p:nvSpPr>
          <p:cNvPr id="75" name="TextBox 74">
            <a:extLst>
              <a:ext uri="{FF2B5EF4-FFF2-40B4-BE49-F238E27FC236}">
                <a16:creationId xmlns:a16="http://schemas.microsoft.com/office/drawing/2014/main" id="{5519C24E-89DC-4630-971B-40EBE4B0EBAB}"/>
              </a:ext>
            </a:extLst>
          </p:cNvPr>
          <p:cNvSpPr txBox="1"/>
          <p:nvPr/>
        </p:nvSpPr>
        <p:spPr>
          <a:xfrm>
            <a:off x="6377781" y="4778011"/>
            <a:ext cx="853759" cy="181936"/>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u="none" strike="noStrike" kern="1200" cap="none" spc="0" normalizeH="0" baseline="0" noProof="0" dirty="0">
                <a:ln>
                  <a:noFill/>
                </a:ln>
                <a:solidFill>
                  <a:sysClr val="windowText" lastClr="000000"/>
                </a:solidFill>
                <a:effectLst/>
                <a:uLnTx/>
                <a:uFillTx/>
                <a:latin typeface="+mn-lt"/>
              </a:rPr>
              <a:t>Node n</a:t>
            </a:r>
          </a:p>
        </p:txBody>
      </p:sp>
      <p:sp>
        <p:nvSpPr>
          <p:cNvPr id="76" name="Rectangle 75">
            <a:extLst>
              <a:ext uri="{FF2B5EF4-FFF2-40B4-BE49-F238E27FC236}">
                <a16:creationId xmlns:a16="http://schemas.microsoft.com/office/drawing/2014/main" id="{79ABBCA6-5B44-4EB0-B46D-0F4E1E024158}"/>
              </a:ext>
            </a:extLst>
          </p:cNvPr>
          <p:cNvSpPr/>
          <p:nvPr/>
        </p:nvSpPr>
        <p:spPr>
          <a:xfrm>
            <a:off x="6328355" y="3947456"/>
            <a:ext cx="2580421" cy="223280"/>
          </a:xfrm>
          <a:prstGeom prst="rect">
            <a:avLst/>
          </a:prstGeom>
          <a:solidFill>
            <a:schemeClr val="bg1">
              <a:lumMod val="85000"/>
            </a:schemeClr>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77" name="TextBox 76">
            <a:extLst>
              <a:ext uri="{FF2B5EF4-FFF2-40B4-BE49-F238E27FC236}">
                <a16:creationId xmlns:a16="http://schemas.microsoft.com/office/drawing/2014/main" id="{0E0FACAB-C48D-4AFE-92A5-B1C39B2F228B}"/>
              </a:ext>
            </a:extLst>
          </p:cNvPr>
          <p:cNvSpPr txBox="1"/>
          <p:nvPr/>
        </p:nvSpPr>
        <p:spPr>
          <a:xfrm>
            <a:off x="6494691" y="4028398"/>
            <a:ext cx="2355065" cy="45719"/>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Optional Add-ons</a:t>
            </a:r>
          </a:p>
        </p:txBody>
      </p:sp>
      <p:cxnSp>
        <p:nvCxnSpPr>
          <p:cNvPr id="79" name="Straight Connector 78">
            <a:extLst>
              <a:ext uri="{FF2B5EF4-FFF2-40B4-BE49-F238E27FC236}">
                <a16:creationId xmlns:a16="http://schemas.microsoft.com/office/drawing/2014/main" id="{3D757630-4A27-4C9E-9334-B977D3FCF87D}"/>
              </a:ext>
            </a:extLst>
          </p:cNvPr>
          <p:cNvCxnSpPr>
            <a:cxnSpLocks/>
            <a:stCxn id="12" idx="3"/>
          </p:cNvCxnSpPr>
          <p:nvPr/>
        </p:nvCxnSpPr>
        <p:spPr>
          <a:xfrm>
            <a:off x="5248276" y="3171825"/>
            <a:ext cx="33654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15EC032-3194-48E2-BB93-4002C2812ED6}"/>
              </a:ext>
            </a:extLst>
          </p:cNvPr>
          <p:cNvCxnSpPr>
            <a:cxnSpLocks/>
          </p:cNvCxnSpPr>
          <p:nvPr/>
        </p:nvCxnSpPr>
        <p:spPr>
          <a:xfrm flipH="1">
            <a:off x="5590924" y="1871195"/>
            <a:ext cx="12700" cy="277699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CF12DD0-DC33-468D-897E-5A6109B51D76}"/>
              </a:ext>
            </a:extLst>
          </p:cNvPr>
          <p:cNvCxnSpPr>
            <a:cxnSpLocks/>
            <a:endCxn id="15" idx="1"/>
          </p:cNvCxnSpPr>
          <p:nvPr/>
        </p:nvCxnSpPr>
        <p:spPr>
          <a:xfrm>
            <a:off x="5616262" y="1873787"/>
            <a:ext cx="51640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5701DC1-C419-438F-AB5B-B39029968E45}"/>
              </a:ext>
            </a:extLst>
          </p:cNvPr>
          <p:cNvCxnSpPr>
            <a:cxnSpLocks/>
          </p:cNvCxnSpPr>
          <p:nvPr/>
        </p:nvCxnSpPr>
        <p:spPr>
          <a:xfrm>
            <a:off x="5616262" y="3160414"/>
            <a:ext cx="51640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03CD505-18B6-4B63-834D-5C0EB3E051D5}"/>
              </a:ext>
            </a:extLst>
          </p:cNvPr>
          <p:cNvCxnSpPr>
            <a:cxnSpLocks/>
          </p:cNvCxnSpPr>
          <p:nvPr/>
        </p:nvCxnSpPr>
        <p:spPr>
          <a:xfrm>
            <a:off x="5584825" y="4648192"/>
            <a:ext cx="51640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F535EFC-323D-4ECC-94C8-04791A0B3B01}"/>
              </a:ext>
            </a:extLst>
          </p:cNvPr>
          <p:cNvSpPr txBox="1"/>
          <p:nvPr/>
        </p:nvSpPr>
        <p:spPr>
          <a:xfrm>
            <a:off x="1892082" y="2802899"/>
            <a:ext cx="746127" cy="294452"/>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API</a:t>
            </a:r>
          </a:p>
        </p:txBody>
      </p:sp>
      <p:pic>
        <p:nvPicPr>
          <p:cNvPr id="78" name="Picture 77">
            <a:extLst>
              <a:ext uri="{FF2B5EF4-FFF2-40B4-BE49-F238E27FC236}">
                <a16:creationId xmlns:a16="http://schemas.microsoft.com/office/drawing/2014/main" id="{7647AA40-1D17-4358-8E9B-DFF8E7E39423}"/>
              </a:ext>
            </a:extLst>
          </p:cNvPr>
          <p:cNvPicPr>
            <a:picLocks noChangeAspect="1"/>
          </p:cNvPicPr>
          <p:nvPr/>
        </p:nvPicPr>
        <p:blipFill>
          <a:blip r:embed="rId3"/>
          <a:stretch>
            <a:fillRect/>
          </a:stretch>
        </p:blipFill>
        <p:spPr>
          <a:xfrm>
            <a:off x="3112866" y="4599517"/>
            <a:ext cx="270984" cy="269462"/>
          </a:xfrm>
          <a:prstGeom prst="rect">
            <a:avLst/>
          </a:prstGeom>
        </p:spPr>
      </p:pic>
    </p:spTree>
    <p:extLst>
      <p:ext uri="{BB962C8B-B14F-4D97-AF65-F5344CB8AC3E}">
        <p14:creationId xmlns:p14="http://schemas.microsoft.com/office/powerpoint/2010/main" val="2062301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C8B678-79C8-491C-A0DB-BE3DB8140CC8}"/>
              </a:ext>
            </a:extLst>
          </p:cNvPr>
          <p:cNvSpPr>
            <a:spLocks noGrp="1"/>
          </p:cNvSpPr>
          <p:nvPr>
            <p:ph type="title"/>
          </p:nvPr>
        </p:nvSpPr>
        <p:spPr/>
        <p:txBody>
          <a:bodyPr/>
          <a:lstStyle/>
          <a:p>
            <a:r>
              <a:rPr lang="en-US" dirty="0">
                <a:solidFill>
                  <a:srgbClr val="0067C5"/>
                </a:solidFill>
              </a:rPr>
              <a:t>Data Fabric</a:t>
            </a:r>
            <a:r>
              <a:rPr lang="en-US" dirty="0"/>
              <a:t> Defined</a:t>
            </a:r>
          </a:p>
        </p:txBody>
      </p:sp>
      <p:sp>
        <p:nvSpPr>
          <p:cNvPr id="8" name="Text Placeholder 7">
            <a:extLst>
              <a:ext uri="{FF2B5EF4-FFF2-40B4-BE49-F238E27FC236}">
                <a16:creationId xmlns:a16="http://schemas.microsoft.com/office/drawing/2014/main" id="{055AA9C6-7781-4319-A9EE-6ED62E9BC060}"/>
              </a:ext>
            </a:extLst>
          </p:cNvPr>
          <p:cNvSpPr>
            <a:spLocks noGrp="1"/>
          </p:cNvSpPr>
          <p:nvPr>
            <p:ph type="body" idx="10"/>
          </p:nvPr>
        </p:nvSpPr>
        <p:spPr/>
        <p:txBody>
          <a:bodyPr/>
          <a:lstStyle/>
          <a:p>
            <a:r>
              <a:rPr lang="en-US" dirty="0"/>
              <a:t>NetApp is a cloud data services and infrastructure company</a:t>
            </a:r>
          </a:p>
        </p:txBody>
      </p:sp>
      <p:sp>
        <p:nvSpPr>
          <p:cNvPr id="4" name="Slide Number Placeholder 3">
            <a:extLst>
              <a:ext uri="{FF2B5EF4-FFF2-40B4-BE49-F238E27FC236}">
                <a16:creationId xmlns:a16="http://schemas.microsoft.com/office/drawing/2014/main" id="{4CBE998F-900B-6B4A-BC32-D3E38579B805}"/>
              </a:ext>
            </a:extLst>
          </p:cNvPr>
          <p:cNvSpPr>
            <a:spLocks noGrp="1"/>
          </p:cNvSpPr>
          <p:nvPr>
            <p:ph type="sldNum" sz="quarter" idx="4"/>
          </p:nvPr>
        </p:nvSpPr>
        <p:spPr/>
        <p:txBody>
          <a:bodyPr/>
          <a:lstStyle/>
          <a:p>
            <a:fld id="{92978B7E-5EBE-134C-B481-E4E8CA36F800}" type="slidenum">
              <a:rPr lang="en-US" smtClean="0"/>
              <a:pPr/>
              <a:t>6</a:t>
            </a:fld>
            <a:endParaRPr lang="en-US" dirty="0"/>
          </a:p>
        </p:txBody>
      </p:sp>
      <p:sp>
        <p:nvSpPr>
          <p:cNvPr id="12" name="Text Placeholder 11">
            <a:extLst>
              <a:ext uri="{FF2B5EF4-FFF2-40B4-BE49-F238E27FC236}">
                <a16:creationId xmlns:a16="http://schemas.microsoft.com/office/drawing/2014/main" id="{EF2C258E-5902-164C-BFFA-017A145FD78E}"/>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827F3D40-2DAE-4195-AEB8-D80D02DF5065}"/>
              </a:ext>
            </a:extLst>
          </p:cNvPr>
          <p:cNvSpPr>
            <a:spLocks noGrp="1"/>
          </p:cNvSpPr>
          <p:nvPr>
            <p:ph type="ftr" sz="quarter" idx="3"/>
          </p:nvPr>
        </p:nvSpPr>
        <p:spPr/>
        <p:txBody>
          <a:bodyPr/>
          <a:lstStyle/>
          <a:p>
            <a:r>
              <a:rPr lang="en-US"/>
              <a:t>© 2019 NetApp, Inc. All rights reserved. </a:t>
            </a:r>
            <a:endParaRPr lang="en-US" dirty="0"/>
          </a:p>
        </p:txBody>
      </p:sp>
      <p:grpSp>
        <p:nvGrpSpPr>
          <p:cNvPr id="44" name="Group 43">
            <a:extLst>
              <a:ext uri="{FF2B5EF4-FFF2-40B4-BE49-F238E27FC236}">
                <a16:creationId xmlns:a16="http://schemas.microsoft.com/office/drawing/2014/main" id="{AF6C2D88-18B6-4443-9095-55391EEE7D73}"/>
              </a:ext>
            </a:extLst>
          </p:cNvPr>
          <p:cNvGrpSpPr/>
          <p:nvPr/>
        </p:nvGrpSpPr>
        <p:grpSpPr>
          <a:xfrm>
            <a:off x="537756" y="2107565"/>
            <a:ext cx="8681263" cy="2168721"/>
            <a:chOff x="537756" y="2524125"/>
            <a:chExt cx="8681263" cy="2168721"/>
          </a:xfrm>
        </p:grpSpPr>
        <p:grpSp>
          <p:nvGrpSpPr>
            <p:cNvPr id="18" name="Group 17">
              <a:extLst>
                <a:ext uri="{FF2B5EF4-FFF2-40B4-BE49-F238E27FC236}">
                  <a16:creationId xmlns:a16="http://schemas.microsoft.com/office/drawing/2014/main" id="{516C3BAE-0455-CF4C-844D-86B326ECF2C6}"/>
                </a:ext>
              </a:extLst>
            </p:cNvPr>
            <p:cNvGrpSpPr/>
            <p:nvPr/>
          </p:nvGrpSpPr>
          <p:grpSpPr>
            <a:xfrm>
              <a:off x="537756" y="3432273"/>
              <a:ext cx="8681263" cy="1260573"/>
              <a:chOff x="483308" y="3432273"/>
              <a:chExt cx="8681263" cy="1260573"/>
            </a:xfrm>
          </p:grpSpPr>
          <p:sp>
            <p:nvSpPr>
              <p:cNvPr id="22" name="Rounded Rectangle 24">
                <a:extLst>
                  <a:ext uri="{FF2B5EF4-FFF2-40B4-BE49-F238E27FC236}">
                    <a16:creationId xmlns:a16="http://schemas.microsoft.com/office/drawing/2014/main" id="{ACBB4539-3C7A-4BC8-B5B7-6F9A3D77F4E2}"/>
                  </a:ext>
                </a:extLst>
              </p:cNvPr>
              <p:cNvSpPr>
                <a:spLocks noChangeArrowheads="1"/>
              </p:cNvSpPr>
              <p:nvPr/>
            </p:nvSpPr>
            <p:spPr bwMode="auto">
              <a:xfrm>
                <a:off x="6199973" y="3432273"/>
                <a:ext cx="2964598" cy="1260573"/>
              </a:xfrm>
              <a:prstGeom prst="roundRect">
                <a:avLst>
                  <a:gd name="adj" fmla="val 0"/>
                </a:avLst>
              </a:prstGeom>
              <a:solidFill>
                <a:schemeClr val="bg2"/>
              </a:solidFill>
              <a:ln>
                <a:noFill/>
              </a:ln>
              <a:extLst>
                <a:ext uri="{91240B29-F687-4F45-9708-019B960494DF}">
                  <a14:hiddenLine xmlns:a14="http://schemas.microsoft.com/office/drawing/2010/main" w="38100" algn="ctr">
                    <a:solidFill>
                      <a:srgbClr val="000000"/>
                    </a:solidFill>
                    <a:round/>
                    <a:headEnd/>
                    <a:tailEnd/>
                  </a14:hiddenLine>
                </a:ext>
              </a:extLst>
            </p:spPr>
            <p:txBody>
              <a:bodyPr tIns="91440" bIns="48766" anchor="ctr"/>
              <a:lstStyle>
                <a:lvl1pPr marL="285750" indent="-285750" defTabSz="974725">
                  <a:defRPr>
                    <a:solidFill>
                      <a:schemeClr val="tx1"/>
                    </a:solidFill>
                    <a:latin typeface="Arial" pitchFamily="34" charset="0"/>
                  </a:defRPr>
                </a:lvl1pPr>
                <a:lvl2pPr marL="742950" indent="-285750" defTabSz="974725">
                  <a:defRPr>
                    <a:solidFill>
                      <a:schemeClr val="tx1"/>
                    </a:solidFill>
                    <a:latin typeface="Arial" pitchFamily="34" charset="0"/>
                  </a:defRPr>
                </a:lvl2pPr>
                <a:lvl3pPr marL="1143000" indent="-228600" defTabSz="974725">
                  <a:defRPr>
                    <a:solidFill>
                      <a:schemeClr val="tx1"/>
                    </a:solidFill>
                    <a:latin typeface="Arial" pitchFamily="34" charset="0"/>
                  </a:defRPr>
                </a:lvl3pPr>
                <a:lvl4pPr marL="1600200" indent="-228600" defTabSz="974725">
                  <a:defRPr>
                    <a:solidFill>
                      <a:schemeClr val="tx1"/>
                    </a:solidFill>
                    <a:latin typeface="Arial" pitchFamily="34" charset="0"/>
                  </a:defRPr>
                </a:lvl4pPr>
                <a:lvl5pPr marL="2057400" indent="-228600" defTabSz="974725">
                  <a:defRPr>
                    <a:solidFill>
                      <a:schemeClr val="tx1"/>
                    </a:solidFill>
                    <a:latin typeface="Arial" pitchFamily="34" charset="0"/>
                  </a:defRPr>
                </a:lvl5pPr>
                <a:lvl6pPr marL="2514600" indent="-228600" defTabSz="974725" fontAlgn="base">
                  <a:spcBef>
                    <a:spcPct val="0"/>
                  </a:spcBef>
                  <a:spcAft>
                    <a:spcPct val="0"/>
                  </a:spcAft>
                  <a:defRPr>
                    <a:solidFill>
                      <a:schemeClr val="tx1"/>
                    </a:solidFill>
                    <a:latin typeface="Arial" pitchFamily="34" charset="0"/>
                  </a:defRPr>
                </a:lvl6pPr>
                <a:lvl7pPr marL="2971800" indent="-228600" defTabSz="974725" fontAlgn="base">
                  <a:spcBef>
                    <a:spcPct val="0"/>
                  </a:spcBef>
                  <a:spcAft>
                    <a:spcPct val="0"/>
                  </a:spcAft>
                  <a:defRPr>
                    <a:solidFill>
                      <a:schemeClr val="tx1"/>
                    </a:solidFill>
                    <a:latin typeface="Arial" pitchFamily="34" charset="0"/>
                  </a:defRPr>
                </a:lvl7pPr>
                <a:lvl8pPr marL="3429000" indent="-228600" defTabSz="974725" fontAlgn="base">
                  <a:spcBef>
                    <a:spcPct val="0"/>
                  </a:spcBef>
                  <a:spcAft>
                    <a:spcPct val="0"/>
                  </a:spcAft>
                  <a:defRPr>
                    <a:solidFill>
                      <a:schemeClr val="tx1"/>
                    </a:solidFill>
                    <a:latin typeface="Arial" pitchFamily="34" charset="0"/>
                  </a:defRPr>
                </a:lvl8pPr>
                <a:lvl9pPr marL="3886200" indent="-228600" defTabSz="974725" fontAlgn="base">
                  <a:spcBef>
                    <a:spcPct val="0"/>
                  </a:spcBef>
                  <a:spcAft>
                    <a:spcPct val="0"/>
                  </a:spcAft>
                  <a:defRPr>
                    <a:solidFill>
                      <a:schemeClr val="tx1"/>
                    </a:solidFill>
                    <a:latin typeface="Arial" pitchFamily="34" charset="0"/>
                  </a:defRPr>
                </a:lvl9pPr>
              </a:lstStyle>
              <a:p>
                <a:pPr marL="0" indent="0">
                  <a:lnSpc>
                    <a:spcPct val="90000"/>
                  </a:lnSpc>
                </a:pPr>
                <a:r>
                  <a:rPr lang="en-US" altLang="en-US" sz="1600" dirty="0">
                    <a:solidFill>
                      <a:schemeClr val="bg1"/>
                    </a:solidFill>
                  </a:rPr>
                  <a:t>Helps organizations maintain control and choice in how they manage, secure, protect, and access their data across the hybrid cloud</a:t>
                </a:r>
              </a:p>
            </p:txBody>
          </p:sp>
          <p:sp>
            <p:nvSpPr>
              <p:cNvPr id="17" name="Rectangle 16">
                <a:extLst>
                  <a:ext uri="{FF2B5EF4-FFF2-40B4-BE49-F238E27FC236}">
                    <a16:creationId xmlns:a16="http://schemas.microsoft.com/office/drawing/2014/main" id="{1B569092-8DAE-7F4B-B49E-F7704A2E4039}"/>
                  </a:ext>
                </a:extLst>
              </p:cNvPr>
              <p:cNvSpPr/>
              <p:nvPr/>
            </p:nvSpPr>
            <p:spPr>
              <a:xfrm>
                <a:off x="4939401" y="3432273"/>
                <a:ext cx="1260572" cy="1260572"/>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9" name="Rounded Rectangle 24">
                <a:extLst>
                  <a:ext uri="{FF2B5EF4-FFF2-40B4-BE49-F238E27FC236}">
                    <a16:creationId xmlns:a16="http://schemas.microsoft.com/office/drawing/2014/main" id="{07B57FB9-8146-3C46-AEF4-17C78CB25CB6}"/>
                  </a:ext>
                </a:extLst>
              </p:cNvPr>
              <p:cNvSpPr>
                <a:spLocks noChangeArrowheads="1"/>
              </p:cNvSpPr>
              <p:nvPr/>
            </p:nvSpPr>
            <p:spPr bwMode="auto">
              <a:xfrm>
                <a:off x="1743880" y="3432273"/>
                <a:ext cx="2963862" cy="1260572"/>
              </a:xfrm>
              <a:prstGeom prst="roundRect">
                <a:avLst>
                  <a:gd name="adj" fmla="val 0"/>
                </a:avLst>
              </a:prstGeom>
              <a:solidFill>
                <a:srgbClr val="26A9E0"/>
              </a:solidFill>
              <a:ln>
                <a:noFill/>
              </a:ln>
            </p:spPr>
            <p:style>
              <a:lnRef idx="2">
                <a:schemeClr val="accent1">
                  <a:shade val="50000"/>
                </a:schemeClr>
              </a:lnRef>
              <a:fillRef idx="1">
                <a:schemeClr val="accent1"/>
              </a:fillRef>
              <a:effectRef idx="0">
                <a:schemeClr val="accent1"/>
              </a:effectRef>
              <a:fontRef idx="minor">
                <a:schemeClr val="lt1"/>
              </a:fontRef>
            </p:style>
            <p:txBody>
              <a:bodyPr lIns="95079" tIns="95079" rIns="95079" bIns="95079" anchor="ctr"/>
              <a:lstStyle/>
              <a:p>
                <a:pPr defTabSz="975336">
                  <a:lnSpc>
                    <a:spcPct val="90000"/>
                  </a:lnSpc>
                  <a:defRPr/>
                </a:pPr>
                <a:r>
                  <a:rPr lang="en-US" sz="1600" dirty="0">
                    <a:solidFill>
                      <a:schemeClr val="bg1"/>
                    </a:solidFill>
                    <a:ea typeface="ＭＳ Ｐゴシック" charset="-128"/>
                  </a:rPr>
                  <a:t>Connects different data management environments across disparate clouds into a cohesive, integrated whole</a:t>
                </a:r>
              </a:p>
            </p:txBody>
          </p:sp>
          <p:sp>
            <p:nvSpPr>
              <p:cNvPr id="30" name="Rectangle 29">
                <a:extLst>
                  <a:ext uri="{FF2B5EF4-FFF2-40B4-BE49-F238E27FC236}">
                    <a16:creationId xmlns:a16="http://schemas.microsoft.com/office/drawing/2014/main" id="{362DD5A4-0682-6647-8231-30C76A4D2376}"/>
                  </a:ext>
                </a:extLst>
              </p:cNvPr>
              <p:cNvSpPr/>
              <p:nvPr/>
            </p:nvSpPr>
            <p:spPr>
              <a:xfrm>
                <a:off x="483308" y="3432273"/>
                <a:ext cx="1260572" cy="12605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grpSp>
          <p:nvGrpSpPr>
            <p:cNvPr id="37" name="Group 36">
              <a:extLst>
                <a:ext uri="{FF2B5EF4-FFF2-40B4-BE49-F238E27FC236}">
                  <a16:creationId xmlns:a16="http://schemas.microsoft.com/office/drawing/2014/main" id="{2937CECF-3C75-3D4F-9BFC-7015FBA31772}"/>
                </a:ext>
              </a:extLst>
            </p:cNvPr>
            <p:cNvGrpSpPr/>
            <p:nvPr/>
          </p:nvGrpSpPr>
          <p:grpSpPr>
            <a:xfrm>
              <a:off x="1797594" y="2524125"/>
              <a:ext cx="2469605" cy="908148"/>
              <a:chOff x="1797594" y="2524125"/>
              <a:chExt cx="2469605" cy="908148"/>
            </a:xfrm>
          </p:grpSpPr>
          <p:sp>
            <p:nvSpPr>
              <p:cNvPr id="36" name="Freeform 35">
                <a:extLst>
                  <a:ext uri="{FF2B5EF4-FFF2-40B4-BE49-F238E27FC236}">
                    <a16:creationId xmlns:a16="http://schemas.microsoft.com/office/drawing/2014/main" id="{C25A478C-8683-EB41-A511-875812A15493}"/>
                  </a:ext>
                </a:extLst>
              </p:cNvPr>
              <p:cNvSpPr/>
              <p:nvPr/>
            </p:nvSpPr>
            <p:spPr>
              <a:xfrm rot="10800000">
                <a:off x="1798328" y="2524125"/>
                <a:ext cx="2468871" cy="908148"/>
              </a:xfrm>
              <a:custGeom>
                <a:avLst/>
                <a:gdLst>
                  <a:gd name="connsiteX0" fmla="*/ 2468871 w 2468871"/>
                  <a:gd name="connsiteY0" fmla="*/ 908148 h 908148"/>
                  <a:gd name="connsiteX1" fmla="*/ 0 w 2468871"/>
                  <a:gd name="connsiteY1" fmla="*/ 908148 h 908148"/>
                  <a:gd name="connsiteX2" fmla="*/ 0 w 2468871"/>
                  <a:gd name="connsiteY2" fmla="*/ 209431 h 908148"/>
                  <a:gd name="connsiteX3" fmla="*/ 2059533 w 2468871"/>
                  <a:gd name="connsiteY3" fmla="*/ 209431 h 908148"/>
                  <a:gd name="connsiteX4" fmla="*/ 2181003 w 2468871"/>
                  <a:gd name="connsiteY4" fmla="*/ 0 h 908148"/>
                  <a:gd name="connsiteX5" fmla="*/ 2302473 w 2468871"/>
                  <a:gd name="connsiteY5" fmla="*/ 209431 h 908148"/>
                  <a:gd name="connsiteX6" fmla="*/ 2468871 w 2468871"/>
                  <a:gd name="connsiteY6" fmla="*/ 209431 h 9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8871" h="908148">
                    <a:moveTo>
                      <a:pt x="2468871" y="908148"/>
                    </a:moveTo>
                    <a:lnTo>
                      <a:pt x="0" y="908148"/>
                    </a:lnTo>
                    <a:lnTo>
                      <a:pt x="0" y="209431"/>
                    </a:lnTo>
                    <a:lnTo>
                      <a:pt x="2059533" y="209431"/>
                    </a:lnTo>
                    <a:lnTo>
                      <a:pt x="2181003" y="0"/>
                    </a:lnTo>
                    <a:lnTo>
                      <a:pt x="2302473" y="209431"/>
                    </a:lnTo>
                    <a:lnTo>
                      <a:pt x="2468871" y="209431"/>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4" name="TextBox 4">
                <a:extLst>
                  <a:ext uri="{FF2B5EF4-FFF2-40B4-BE49-F238E27FC236}">
                    <a16:creationId xmlns:a16="http://schemas.microsoft.com/office/drawing/2014/main" id="{76E965BD-7043-8941-9953-7BAB99C4B5E9}"/>
                  </a:ext>
                </a:extLst>
              </p:cNvPr>
              <p:cNvSpPr txBox="1">
                <a:spLocks noChangeArrowheads="1"/>
              </p:cNvSpPr>
              <p:nvPr/>
            </p:nvSpPr>
            <p:spPr bwMode="auto">
              <a:xfrm>
                <a:off x="1797594" y="2578021"/>
                <a:ext cx="2468872" cy="590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534" tIns="48766" rIns="97534" bIns="48766">
                <a:spAutoFit/>
              </a:bodyPr>
              <a:lstStyle>
                <a:lvl1pPr defTabSz="974725">
                  <a:defRPr>
                    <a:solidFill>
                      <a:schemeClr val="tx1"/>
                    </a:solidFill>
                    <a:latin typeface="Arial" pitchFamily="34" charset="0"/>
                  </a:defRPr>
                </a:lvl1pPr>
                <a:lvl2pPr marL="742950" indent="-285750" defTabSz="974725">
                  <a:defRPr>
                    <a:solidFill>
                      <a:schemeClr val="tx1"/>
                    </a:solidFill>
                    <a:latin typeface="Arial" pitchFamily="34" charset="0"/>
                  </a:defRPr>
                </a:lvl2pPr>
                <a:lvl3pPr marL="1143000" indent="-228600" defTabSz="974725">
                  <a:defRPr>
                    <a:solidFill>
                      <a:schemeClr val="tx1"/>
                    </a:solidFill>
                    <a:latin typeface="Arial" pitchFamily="34" charset="0"/>
                  </a:defRPr>
                </a:lvl3pPr>
                <a:lvl4pPr marL="1600200" indent="-228600" defTabSz="974725">
                  <a:defRPr>
                    <a:solidFill>
                      <a:schemeClr val="tx1"/>
                    </a:solidFill>
                    <a:latin typeface="Arial" pitchFamily="34" charset="0"/>
                  </a:defRPr>
                </a:lvl4pPr>
                <a:lvl5pPr marL="2057400" indent="-228600" defTabSz="974725">
                  <a:defRPr>
                    <a:solidFill>
                      <a:schemeClr val="tx1"/>
                    </a:solidFill>
                    <a:latin typeface="Arial" pitchFamily="34" charset="0"/>
                  </a:defRPr>
                </a:lvl5pPr>
                <a:lvl6pPr marL="2514600" indent="-228600" defTabSz="974725" fontAlgn="base">
                  <a:spcBef>
                    <a:spcPct val="0"/>
                  </a:spcBef>
                  <a:spcAft>
                    <a:spcPct val="0"/>
                  </a:spcAft>
                  <a:defRPr>
                    <a:solidFill>
                      <a:schemeClr val="tx1"/>
                    </a:solidFill>
                    <a:latin typeface="Arial" pitchFamily="34" charset="0"/>
                  </a:defRPr>
                </a:lvl6pPr>
                <a:lvl7pPr marL="2971800" indent="-228600" defTabSz="974725" fontAlgn="base">
                  <a:spcBef>
                    <a:spcPct val="0"/>
                  </a:spcBef>
                  <a:spcAft>
                    <a:spcPct val="0"/>
                  </a:spcAft>
                  <a:defRPr>
                    <a:solidFill>
                      <a:schemeClr val="tx1"/>
                    </a:solidFill>
                    <a:latin typeface="Arial" pitchFamily="34" charset="0"/>
                  </a:defRPr>
                </a:lvl7pPr>
                <a:lvl8pPr marL="3429000" indent="-228600" defTabSz="974725" fontAlgn="base">
                  <a:spcBef>
                    <a:spcPct val="0"/>
                  </a:spcBef>
                  <a:spcAft>
                    <a:spcPct val="0"/>
                  </a:spcAft>
                  <a:defRPr>
                    <a:solidFill>
                      <a:schemeClr val="tx1"/>
                    </a:solidFill>
                    <a:latin typeface="Arial" pitchFamily="34" charset="0"/>
                  </a:defRPr>
                </a:lvl8pPr>
                <a:lvl9pPr marL="3886200" indent="-228600" defTabSz="974725" fontAlgn="base">
                  <a:spcBef>
                    <a:spcPct val="0"/>
                  </a:spcBef>
                  <a:spcAft>
                    <a:spcPct val="0"/>
                  </a:spcAft>
                  <a:defRPr>
                    <a:solidFill>
                      <a:schemeClr val="tx1"/>
                    </a:solidFill>
                    <a:latin typeface="Arial" pitchFamily="34" charset="0"/>
                  </a:defRPr>
                </a:lvl9pPr>
              </a:lstStyle>
              <a:p>
                <a:pPr algn="ctr">
                  <a:buClr>
                    <a:srgbClr val="84BD00"/>
                  </a:buClr>
                </a:pPr>
                <a:r>
                  <a:rPr lang="en-US" altLang="en-US" sz="1600" b="1" dirty="0">
                    <a:solidFill>
                      <a:schemeClr val="bg1"/>
                    </a:solidFill>
                    <a:ea typeface="ＭＳ Ｐゴシック" pitchFamily="34" charset="-128"/>
                  </a:rPr>
                  <a:t>Dynamic Data Portability</a:t>
                </a:r>
              </a:p>
            </p:txBody>
          </p:sp>
        </p:grpSp>
        <p:grpSp>
          <p:nvGrpSpPr>
            <p:cNvPr id="39" name="Group 38">
              <a:extLst>
                <a:ext uri="{FF2B5EF4-FFF2-40B4-BE49-F238E27FC236}">
                  <a16:creationId xmlns:a16="http://schemas.microsoft.com/office/drawing/2014/main" id="{A03693ED-DF1D-C946-91BD-8EFB1E660A70}"/>
                </a:ext>
              </a:extLst>
            </p:cNvPr>
            <p:cNvGrpSpPr/>
            <p:nvPr/>
          </p:nvGrpSpPr>
          <p:grpSpPr>
            <a:xfrm>
              <a:off x="6254420" y="2524126"/>
              <a:ext cx="2468872" cy="908148"/>
              <a:chOff x="6254420" y="2524126"/>
              <a:chExt cx="2468872" cy="908148"/>
            </a:xfrm>
          </p:grpSpPr>
          <p:sp>
            <p:nvSpPr>
              <p:cNvPr id="38" name="Freeform 37">
                <a:extLst>
                  <a:ext uri="{FF2B5EF4-FFF2-40B4-BE49-F238E27FC236}">
                    <a16:creationId xmlns:a16="http://schemas.microsoft.com/office/drawing/2014/main" id="{BBB0D386-2EF4-DD4D-B3D1-EB8C9043F3C0}"/>
                  </a:ext>
                </a:extLst>
              </p:cNvPr>
              <p:cNvSpPr/>
              <p:nvPr/>
            </p:nvSpPr>
            <p:spPr>
              <a:xfrm rot="10800000">
                <a:off x="6254421" y="2524126"/>
                <a:ext cx="2468871" cy="908148"/>
              </a:xfrm>
              <a:custGeom>
                <a:avLst/>
                <a:gdLst>
                  <a:gd name="connsiteX0" fmla="*/ 2468871 w 2468871"/>
                  <a:gd name="connsiteY0" fmla="*/ 908148 h 908148"/>
                  <a:gd name="connsiteX1" fmla="*/ 0 w 2468871"/>
                  <a:gd name="connsiteY1" fmla="*/ 908148 h 908148"/>
                  <a:gd name="connsiteX2" fmla="*/ 0 w 2468871"/>
                  <a:gd name="connsiteY2" fmla="*/ 209431 h 908148"/>
                  <a:gd name="connsiteX3" fmla="*/ 2059533 w 2468871"/>
                  <a:gd name="connsiteY3" fmla="*/ 209431 h 908148"/>
                  <a:gd name="connsiteX4" fmla="*/ 2181003 w 2468871"/>
                  <a:gd name="connsiteY4" fmla="*/ 0 h 908148"/>
                  <a:gd name="connsiteX5" fmla="*/ 2302473 w 2468871"/>
                  <a:gd name="connsiteY5" fmla="*/ 209431 h 908148"/>
                  <a:gd name="connsiteX6" fmla="*/ 2468871 w 2468871"/>
                  <a:gd name="connsiteY6" fmla="*/ 209431 h 9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8871" h="908148">
                    <a:moveTo>
                      <a:pt x="2468871" y="908148"/>
                    </a:moveTo>
                    <a:lnTo>
                      <a:pt x="0" y="908148"/>
                    </a:lnTo>
                    <a:lnTo>
                      <a:pt x="0" y="209431"/>
                    </a:lnTo>
                    <a:lnTo>
                      <a:pt x="2059533" y="209431"/>
                    </a:lnTo>
                    <a:lnTo>
                      <a:pt x="2181003" y="0"/>
                    </a:lnTo>
                    <a:lnTo>
                      <a:pt x="2302473" y="209431"/>
                    </a:lnTo>
                    <a:lnTo>
                      <a:pt x="2468871" y="209431"/>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35" name="TextBox 4">
                <a:extLst>
                  <a:ext uri="{FF2B5EF4-FFF2-40B4-BE49-F238E27FC236}">
                    <a16:creationId xmlns:a16="http://schemas.microsoft.com/office/drawing/2014/main" id="{16977037-4E5F-C947-9640-EC71791505BE}"/>
                  </a:ext>
                </a:extLst>
              </p:cNvPr>
              <p:cNvSpPr txBox="1">
                <a:spLocks noChangeArrowheads="1"/>
              </p:cNvSpPr>
              <p:nvPr/>
            </p:nvSpPr>
            <p:spPr bwMode="auto">
              <a:xfrm>
                <a:off x="6254420" y="2701131"/>
                <a:ext cx="2468871" cy="344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534" tIns="48766" rIns="97534" bIns="48766">
                <a:spAutoFit/>
              </a:bodyPr>
              <a:lstStyle>
                <a:lvl1pPr defTabSz="974725">
                  <a:defRPr>
                    <a:solidFill>
                      <a:schemeClr val="tx1"/>
                    </a:solidFill>
                    <a:latin typeface="Arial" pitchFamily="34" charset="0"/>
                  </a:defRPr>
                </a:lvl1pPr>
                <a:lvl2pPr marL="742950" indent="-285750" defTabSz="974725">
                  <a:defRPr>
                    <a:solidFill>
                      <a:schemeClr val="tx1"/>
                    </a:solidFill>
                    <a:latin typeface="Arial" pitchFamily="34" charset="0"/>
                  </a:defRPr>
                </a:lvl2pPr>
                <a:lvl3pPr marL="1143000" indent="-228600" defTabSz="974725">
                  <a:defRPr>
                    <a:solidFill>
                      <a:schemeClr val="tx1"/>
                    </a:solidFill>
                    <a:latin typeface="Arial" pitchFamily="34" charset="0"/>
                  </a:defRPr>
                </a:lvl3pPr>
                <a:lvl4pPr marL="1600200" indent="-228600" defTabSz="974725">
                  <a:defRPr>
                    <a:solidFill>
                      <a:schemeClr val="tx1"/>
                    </a:solidFill>
                    <a:latin typeface="Arial" pitchFamily="34" charset="0"/>
                  </a:defRPr>
                </a:lvl4pPr>
                <a:lvl5pPr marL="2057400" indent="-228600" defTabSz="974725">
                  <a:defRPr>
                    <a:solidFill>
                      <a:schemeClr val="tx1"/>
                    </a:solidFill>
                    <a:latin typeface="Arial" pitchFamily="34" charset="0"/>
                  </a:defRPr>
                </a:lvl5pPr>
                <a:lvl6pPr marL="2514600" indent="-228600" defTabSz="974725" fontAlgn="base">
                  <a:spcBef>
                    <a:spcPct val="0"/>
                  </a:spcBef>
                  <a:spcAft>
                    <a:spcPct val="0"/>
                  </a:spcAft>
                  <a:defRPr>
                    <a:solidFill>
                      <a:schemeClr val="tx1"/>
                    </a:solidFill>
                    <a:latin typeface="Arial" pitchFamily="34" charset="0"/>
                  </a:defRPr>
                </a:lvl6pPr>
                <a:lvl7pPr marL="2971800" indent="-228600" defTabSz="974725" fontAlgn="base">
                  <a:spcBef>
                    <a:spcPct val="0"/>
                  </a:spcBef>
                  <a:spcAft>
                    <a:spcPct val="0"/>
                  </a:spcAft>
                  <a:defRPr>
                    <a:solidFill>
                      <a:schemeClr val="tx1"/>
                    </a:solidFill>
                    <a:latin typeface="Arial" pitchFamily="34" charset="0"/>
                  </a:defRPr>
                </a:lvl7pPr>
                <a:lvl8pPr marL="3429000" indent="-228600" defTabSz="974725" fontAlgn="base">
                  <a:spcBef>
                    <a:spcPct val="0"/>
                  </a:spcBef>
                  <a:spcAft>
                    <a:spcPct val="0"/>
                  </a:spcAft>
                  <a:defRPr>
                    <a:solidFill>
                      <a:schemeClr val="tx1"/>
                    </a:solidFill>
                    <a:latin typeface="Arial" pitchFamily="34" charset="0"/>
                  </a:defRPr>
                </a:lvl8pPr>
                <a:lvl9pPr marL="3886200" indent="-228600" defTabSz="974725" fontAlgn="base">
                  <a:spcBef>
                    <a:spcPct val="0"/>
                  </a:spcBef>
                  <a:spcAft>
                    <a:spcPct val="0"/>
                  </a:spcAft>
                  <a:defRPr>
                    <a:solidFill>
                      <a:schemeClr val="tx1"/>
                    </a:solidFill>
                    <a:latin typeface="Arial" pitchFamily="34" charset="0"/>
                  </a:defRPr>
                </a:lvl9pPr>
              </a:lstStyle>
              <a:p>
                <a:pPr algn="ctr">
                  <a:buClr>
                    <a:srgbClr val="84BD00"/>
                  </a:buClr>
                </a:pPr>
                <a:r>
                  <a:rPr lang="en-US" altLang="en-US" sz="1600" b="1" dirty="0">
                    <a:solidFill>
                      <a:schemeClr val="bg1"/>
                    </a:solidFill>
                    <a:ea typeface="ＭＳ Ｐゴシック" pitchFamily="34" charset="-128"/>
                  </a:rPr>
                  <a:t>Control and Choice</a:t>
                </a:r>
              </a:p>
            </p:txBody>
          </p:sp>
        </p:grpSp>
        <p:pic>
          <p:nvPicPr>
            <p:cNvPr id="41" name="Graphic 40">
              <a:extLst>
                <a:ext uri="{FF2B5EF4-FFF2-40B4-BE49-F238E27FC236}">
                  <a16:creationId xmlns:a16="http://schemas.microsoft.com/office/drawing/2014/main" id="{0E6DB61E-3448-1F4E-8D90-558F6F56D5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0378" y="3604952"/>
              <a:ext cx="915213" cy="915213"/>
            </a:xfrm>
            <a:prstGeom prst="rect">
              <a:avLst/>
            </a:prstGeom>
          </p:spPr>
        </p:pic>
        <p:pic>
          <p:nvPicPr>
            <p:cNvPr id="43" name="Graphic 42">
              <a:extLst>
                <a:ext uri="{FF2B5EF4-FFF2-40B4-BE49-F238E27FC236}">
                  <a16:creationId xmlns:a16="http://schemas.microsoft.com/office/drawing/2014/main" id="{E7CED471-A000-8244-AC13-27EB9256869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66527" y="3604952"/>
              <a:ext cx="915214" cy="915214"/>
            </a:xfrm>
            <a:prstGeom prst="rect">
              <a:avLst/>
            </a:prstGeom>
          </p:spPr>
        </p:pic>
      </p:grpSp>
    </p:spTree>
    <p:extLst>
      <p:ext uri="{BB962C8B-B14F-4D97-AF65-F5344CB8AC3E}">
        <p14:creationId xmlns:p14="http://schemas.microsoft.com/office/powerpoint/2010/main" val="2204053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5835-169F-40E7-A926-E3F77447CB22}"/>
              </a:ext>
            </a:extLst>
          </p:cNvPr>
          <p:cNvSpPr>
            <a:spLocks noGrp="1"/>
          </p:cNvSpPr>
          <p:nvPr>
            <p:ph type="title"/>
          </p:nvPr>
        </p:nvSpPr>
        <p:spPr/>
        <p:txBody>
          <a:bodyPr/>
          <a:lstStyle/>
          <a:p>
            <a:r>
              <a:rPr lang="en-US" dirty="0"/>
              <a:t>NetApp </a:t>
            </a:r>
            <a:r>
              <a:rPr lang="en-US" dirty="0">
                <a:solidFill>
                  <a:srgbClr val="0067C5"/>
                </a:solidFill>
              </a:rPr>
              <a:t>Kubernetes</a:t>
            </a:r>
            <a:r>
              <a:rPr lang="en-US" dirty="0"/>
              <a:t> Service</a:t>
            </a:r>
          </a:p>
        </p:txBody>
      </p:sp>
      <p:sp>
        <p:nvSpPr>
          <p:cNvPr id="5" name="Content Placeholder 4">
            <a:extLst>
              <a:ext uri="{FF2B5EF4-FFF2-40B4-BE49-F238E27FC236}">
                <a16:creationId xmlns:a16="http://schemas.microsoft.com/office/drawing/2014/main" id="{DFB49117-D9A5-4804-9DBB-1957FD9089FD}"/>
              </a:ext>
            </a:extLst>
          </p:cNvPr>
          <p:cNvSpPr>
            <a:spLocks noGrp="1"/>
          </p:cNvSpPr>
          <p:nvPr>
            <p:ph sz="quarter" idx="14"/>
          </p:nvPr>
        </p:nvSpPr>
        <p:spPr>
          <a:xfrm>
            <a:off x="210494" y="1288916"/>
            <a:ext cx="9350099" cy="3867284"/>
          </a:xfrm>
        </p:spPr>
        <p:txBody>
          <a:bodyPr/>
          <a:lstStyle/>
          <a:p>
            <a:pPr marL="182880" lvl="1">
              <a:spcBef>
                <a:spcPts val="1000"/>
              </a:spcBef>
              <a:buClr>
                <a:schemeClr val="tx2"/>
              </a:buClr>
            </a:pPr>
            <a:r>
              <a:rPr lang="en-US" sz="1800" dirty="0"/>
              <a:t>A cloud-native managed service from NetApp</a:t>
            </a:r>
          </a:p>
          <a:p>
            <a:pPr marL="182880" lvl="1">
              <a:spcBef>
                <a:spcPts val="1000"/>
              </a:spcBef>
              <a:buClr>
                <a:schemeClr val="tx2"/>
              </a:buClr>
            </a:pPr>
            <a:r>
              <a:rPr lang="en-US" sz="1800" dirty="0"/>
              <a:t>The industry’s first complete </a:t>
            </a:r>
            <a:r>
              <a:rPr lang="en-US" sz="1800" dirty="0" err="1"/>
              <a:t>multicloud</a:t>
            </a:r>
            <a:r>
              <a:rPr lang="en-US" sz="1800" dirty="0"/>
              <a:t> Kubernetes (K8s) control plane </a:t>
            </a:r>
          </a:p>
          <a:p>
            <a:pPr marL="182880" lvl="1">
              <a:spcBef>
                <a:spcPts val="1000"/>
              </a:spcBef>
              <a:buClr>
                <a:schemeClr val="tx2"/>
              </a:buClr>
            </a:pPr>
            <a:r>
              <a:rPr lang="en-US" sz="1800" dirty="0"/>
              <a:t>Simple, uniform user experience from a single pane of glass</a:t>
            </a:r>
          </a:p>
          <a:p>
            <a:pPr marL="182880" lvl="1">
              <a:spcBef>
                <a:spcPts val="1000"/>
              </a:spcBef>
              <a:buClr>
                <a:schemeClr val="tx2"/>
              </a:buClr>
            </a:pPr>
            <a:r>
              <a:rPr lang="en-US" sz="1800" dirty="0"/>
              <a:t>NetApp Trident dynamic storage provisioner for K8s clusters</a:t>
            </a:r>
          </a:p>
          <a:p>
            <a:pPr marL="182880" lvl="1">
              <a:spcBef>
                <a:spcPts val="1000"/>
              </a:spcBef>
              <a:buClr>
                <a:schemeClr val="tx2"/>
              </a:buClr>
              <a:buNone/>
            </a:pPr>
            <a:endParaRPr lang="en-US" sz="1800" dirty="0"/>
          </a:p>
          <a:p>
            <a:pPr marL="182880" lvl="1">
              <a:spcBef>
                <a:spcPts val="1000"/>
              </a:spcBef>
              <a:buClr>
                <a:schemeClr val="tx2"/>
              </a:buClr>
              <a:buNone/>
            </a:pPr>
            <a:endParaRPr lang="en-US" sz="1800" dirty="0"/>
          </a:p>
          <a:p>
            <a:pPr marL="182880" lvl="1">
              <a:spcBef>
                <a:spcPts val="1000"/>
              </a:spcBef>
              <a:buClr>
                <a:schemeClr val="tx2"/>
              </a:buClr>
              <a:buNone/>
            </a:pPr>
            <a:endParaRPr lang="en-US" sz="1800" dirty="0"/>
          </a:p>
          <a:p>
            <a:pPr marL="182880" lvl="1">
              <a:spcBef>
                <a:spcPts val="1000"/>
              </a:spcBef>
              <a:buClr>
                <a:schemeClr val="tx2"/>
              </a:buClr>
              <a:buNone/>
            </a:pPr>
            <a:endParaRPr lang="en-US" sz="1800" dirty="0"/>
          </a:p>
          <a:p>
            <a:pPr marL="182880" lvl="1" algn="ctr">
              <a:spcBef>
                <a:spcPts val="1000"/>
              </a:spcBef>
              <a:buClr>
                <a:schemeClr val="tx2"/>
              </a:buClr>
              <a:buNone/>
            </a:pPr>
            <a:r>
              <a:rPr lang="en-US" sz="1800" dirty="0"/>
              <a:t>Other optional cloud native solutions like </a:t>
            </a:r>
            <a:r>
              <a:rPr lang="en-US" sz="1800" dirty="0" err="1"/>
              <a:t>Istio</a:t>
            </a:r>
            <a:r>
              <a:rPr lang="en-US" sz="1800" dirty="0"/>
              <a:t> and Helm are pre-installed.</a:t>
            </a:r>
          </a:p>
          <a:p>
            <a:pPr marL="182880" indent="-182880"/>
            <a:endParaRPr lang="en-US" sz="2400" dirty="0"/>
          </a:p>
        </p:txBody>
      </p:sp>
      <p:sp>
        <p:nvSpPr>
          <p:cNvPr id="48" name="Text Placeholder 47">
            <a:extLst>
              <a:ext uri="{FF2B5EF4-FFF2-40B4-BE49-F238E27FC236}">
                <a16:creationId xmlns:a16="http://schemas.microsoft.com/office/drawing/2014/main" id="{C9AAB233-E638-3345-ABF9-1F37E2E15DA2}"/>
              </a:ext>
            </a:extLst>
          </p:cNvPr>
          <p:cNvSpPr>
            <a:spLocks noGrp="1"/>
          </p:cNvSpPr>
          <p:nvPr>
            <p:ph type="body" idx="10"/>
          </p:nvPr>
        </p:nvSpPr>
        <p:spPr/>
        <p:txBody>
          <a:bodyPr/>
          <a:lstStyle/>
          <a:p>
            <a:endParaRPr lang="en-US"/>
          </a:p>
        </p:txBody>
      </p:sp>
      <p:sp>
        <p:nvSpPr>
          <p:cNvPr id="3" name="Slide Number Placeholder 2">
            <a:extLst>
              <a:ext uri="{FF2B5EF4-FFF2-40B4-BE49-F238E27FC236}">
                <a16:creationId xmlns:a16="http://schemas.microsoft.com/office/drawing/2014/main" id="{EB94EBF4-CCBF-7944-A52C-1F3A66785D06}"/>
              </a:ext>
            </a:extLst>
          </p:cNvPr>
          <p:cNvSpPr>
            <a:spLocks noGrp="1"/>
          </p:cNvSpPr>
          <p:nvPr>
            <p:ph type="sldNum" sz="quarter" idx="4"/>
          </p:nvPr>
        </p:nvSpPr>
        <p:spPr/>
        <p:txBody>
          <a:bodyPr/>
          <a:lstStyle/>
          <a:p>
            <a:fld id="{92978B7E-5EBE-134C-B481-E4E8CA36F800}" type="slidenum">
              <a:rPr lang="en-US" smtClean="0"/>
              <a:pPr/>
              <a:t>60</a:t>
            </a:fld>
            <a:endParaRPr lang="en-US" dirty="0"/>
          </a:p>
        </p:txBody>
      </p:sp>
      <p:sp>
        <p:nvSpPr>
          <p:cNvPr id="49" name="Text Placeholder 48">
            <a:extLst>
              <a:ext uri="{FF2B5EF4-FFF2-40B4-BE49-F238E27FC236}">
                <a16:creationId xmlns:a16="http://schemas.microsoft.com/office/drawing/2014/main" id="{AA344BA5-E957-9845-B42C-E824D905120E}"/>
              </a:ext>
            </a:extLst>
          </p:cNvPr>
          <p:cNvSpPr>
            <a:spLocks noGrp="1"/>
          </p:cNvSpPr>
          <p:nvPr>
            <p:ph type="body" sz="quarter" idx="16"/>
          </p:nvPr>
        </p:nvSpPr>
        <p:spPr/>
        <p:txBody>
          <a:bodyPr/>
          <a:lstStyle/>
          <a:p>
            <a:endParaRPr lang="en-US"/>
          </a:p>
        </p:txBody>
      </p:sp>
      <p:sp>
        <p:nvSpPr>
          <p:cNvPr id="7" name="Footer Placeholder 4">
            <a:extLst>
              <a:ext uri="{FF2B5EF4-FFF2-40B4-BE49-F238E27FC236}">
                <a16:creationId xmlns:a16="http://schemas.microsoft.com/office/drawing/2014/main" id="{994EBA33-1FFB-4D7F-A950-F037BB315464}"/>
              </a:ext>
            </a:extLst>
          </p:cNvPr>
          <p:cNvSpPr>
            <a:spLocks noGrp="1"/>
          </p:cNvSpPr>
          <p:nvPr>
            <p:ph type="ftr" sz="quarter" idx="3"/>
          </p:nvPr>
        </p:nvSpPr>
        <p:spPr>
          <a:prstGeom prst="rect">
            <a:avLst/>
          </a:prstGeom>
        </p:spPr>
        <p:txBody>
          <a:bodyPr vert="horz" wrap="square" lIns="73217" tIns="36609" rIns="73217" bIns="36609" rtlCol="0" anchor="b">
            <a:noAutofit/>
          </a:bodyPr>
          <a:lstStyle>
            <a:lvl1pPr>
              <a:defRPr lang="en-US" sz="640" smtClean="0">
                <a:solidFill>
                  <a:schemeClr val="bg2"/>
                </a:solidFill>
              </a:defRPr>
            </a:lvl1pPr>
          </a:lstStyle>
          <a:p>
            <a:r>
              <a:rPr lang="en-US"/>
              <a:t>© 2019 NetApp, Inc. All rights reserved. </a:t>
            </a:r>
            <a:endParaRPr lang="en-US" dirty="0"/>
          </a:p>
        </p:txBody>
      </p:sp>
      <p:grpSp>
        <p:nvGrpSpPr>
          <p:cNvPr id="29" name="Group 28">
            <a:extLst>
              <a:ext uri="{FF2B5EF4-FFF2-40B4-BE49-F238E27FC236}">
                <a16:creationId xmlns:a16="http://schemas.microsoft.com/office/drawing/2014/main" id="{9022F36B-6830-7E4C-95CD-9AD40E182A2D}"/>
              </a:ext>
            </a:extLst>
          </p:cNvPr>
          <p:cNvGrpSpPr/>
          <p:nvPr/>
        </p:nvGrpSpPr>
        <p:grpSpPr>
          <a:xfrm>
            <a:off x="6991952" y="3326201"/>
            <a:ext cx="2374532" cy="1003839"/>
            <a:chOff x="6875114" y="1270912"/>
            <a:chExt cx="2374532" cy="1003839"/>
          </a:xfrm>
        </p:grpSpPr>
        <p:sp>
          <p:nvSpPr>
            <p:cNvPr id="30" name="Rectangle: Rounded Corners 84">
              <a:extLst>
                <a:ext uri="{FF2B5EF4-FFF2-40B4-BE49-F238E27FC236}">
                  <a16:creationId xmlns:a16="http://schemas.microsoft.com/office/drawing/2014/main" id="{06EEA2E8-4697-2840-AA4C-491389A94866}"/>
                </a:ext>
              </a:extLst>
            </p:cNvPr>
            <p:cNvSpPr/>
            <p:nvPr/>
          </p:nvSpPr>
          <p:spPr>
            <a:xfrm>
              <a:off x="6875114" y="1270912"/>
              <a:ext cx="2374532" cy="1003839"/>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r>
                <a:rPr lang="en-US" sz="1400">
                  <a:solidFill>
                    <a:schemeClr val="tx1"/>
                  </a:solidFill>
                </a:rPr>
                <a:t>Optional Add-ons</a:t>
              </a:r>
            </a:p>
          </p:txBody>
        </p:sp>
        <p:pic>
          <p:nvPicPr>
            <p:cNvPr id="31" name="Graphic 30">
              <a:extLst>
                <a:ext uri="{FF2B5EF4-FFF2-40B4-BE49-F238E27FC236}">
                  <a16:creationId xmlns:a16="http://schemas.microsoft.com/office/drawing/2014/main" id="{95E2E33A-2326-E648-91D2-5C7C7157C9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67281" y="1759234"/>
              <a:ext cx="365744" cy="365744"/>
            </a:xfrm>
            <a:prstGeom prst="rect">
              <a:avLst/>
            </a:prstGeom>
          </p:spPr>
        </p:pic>
        <p:pic>
          <p:nvPicPr>
            <p:cNvPr id="32" name="Picture 31">
              <a:extLst>
                <a:ext uri="{FF2B5EF4-FFF2-40B4-BE49-F238E27FC236}">
                  <a16:creationId xmlns:a16="http://schemas.microsoft.com/office/drawing/2014/main" id="{EF6BD8A4-E087-EA4D-91FC-E482C40BBAA1}"/>
                </a:ext>
              </a:extLst>
            </p:cNvPr>
            <p:cNvPicPr>
              <a:picLocks noChangeAspect="1"/>
            </p:cNvPicPr>
            <p:nvPr/>
          </p:nvPicPr>
          <p:blipFill>
            <a:blip r:embed="rId5"/>
            <a:stretch>
              <a:fillRect/>
            </a:stretch>
          </p:blipFill>
          <p:spPr>
            <a:xfrm>
              <a:off x="7388396" y="1742925"/>
              <a:ext cx="437476" cy="484973"/>
            </a:xfrm>
            <a:prstGeom prst="rect">
              <a:avLst/>
            </a:prstGeom>
          </p:spPr>
        </p:pic>
        <p:pic>
          <p:nvPicPr>
            <p:cNvPr id="33" name="Picture 32">
              <a:extLst>
                <a:ext uri="{FF2B5EF4-FFF2-40B4-BE49-F238E27FC236}">
                  <a16:creationId xmlns:a16="http://schemas.microsoft.com/office/drawing/2014/main" id="{FDC5A67E-8982-B843-A18F-6CD70DD67D4D}"/>
                </a:ext>
              </a:extLst>
            </p:cNvPr>
            <p:cNvPicPr>
              <a:picLocks noChangeAspect="1"/>
            </p:cNvPicPr>
            <p:nvPr/>
          </p:nvPicPr>
          <p:blipFill>
            <a:blip r:embed="rId6"/>
            <a:stretch>
              <a:fillRect/>
            </a:stretch>
          </p:blipFill>
          <p:spPr>
            <a:xfrm>
              <a:off x="8706120" y="1726554"/>
              <a:ext cx="437476" cy="456307"/>
            </a:xfrm>
            <a:prstGeom prst="rect">
              <a:avLst/>
            </a:prstGeom>
          </p:spPr>
        </p:pic>
        <p:pic>
          <p:nvPicPr>
            <p:cNvPr id="34" name="Picture 33">
              <a:extLst>
                <a:ext uri="{FF2B5EF4-FFF2-40B4-BE49-F238E27FC236}">
                  <a16:creationId xmlns:a16="http://schemas.microsoft.com/office/drawing/2014/main" id="{CECC0D7F-2948-4D4D-94D8-26C4EFE33D18}"/>
                </a:ext>
              </a:extLst>
            </p:cNvPr>
            <p:cNvPicPr>
              <a:picLocks noChangeAspect="1"/>
            </p:cNvPicPr>
            <p:nvPr/>
          </p:nvPicPr>
          <p:blipFill>
            <a:blip r:embed="rId7"/>
            <a:stretch>
              <a:fillRect/>
            </a:stretch>
          </p:blipFill>
          <p:spPr>
            <a:xfrm>
              <a:off x="7918599" y="1772833"/>
              <a:ext cx="694794" cy="347396"/>
            </a:xfrm>
            <a:prstGeom prst="rect">
              <a:avLst/>
            </a:prstGeom>
          </p:spPr>
        </p:pic>
        <p:cxnSp>
          <p:nvCxnSpPr>
            <p:cNvPr id="35" name="Straight Connector 34">
              <a:extLst>
                <a:ext uri="{FF2B5EF4-FFF2-40B4-BE49-F238E27FC236}">
                  <a16:creationId xmlns:a16="http://schemas.microsoft.com/office/drawing/2014/main" id="{D6F6B955-8168-E04F-B4C9-4A56B8C88965}"/>
                </a:ext>
              </a:extLst>
            </p:cNvPr>
            <p:cNvCxnSpPr/>
            <p:nvPr/>
          </p:nvCxnSpPr>
          <p:spPr>
            <a:xfrm>
              <a:off x="7909161" y="1750375"/>
              <a:ext cx="0" cy="425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0A18A49-1C27-E145-9E27-B03A17549BC5}"/>
                </a:ext>
              </a:extLst>
            </p:cNvPr>
            <p:cNvCxnSpPr/>
            <p:nvPr/>
          </p:nvCxnSpPr>
          <p:spPr>
            <a:xfrm>
              <a:off x="8632115" y="1750375"/>
              <a:ext cx="0" cy="425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F89D604C-E651-8C41-8461-7906A34E57C0}"/>
              </a:ext>
            </a:extLst>
          </p:cNvPr>
          <p:cNvGrpSpPr/>
          <p:nvPr/>
        </p:nvGrpSpPr>
        <p:grpSpPr>
          <a:xfrm>
            <a:off x="322830" y="3273206"/>
            <a:ext cx="4665662" cy="1109828"/>
            <a:chOff x="4878387" y="1492059"/>
            <a:chExt cx="4665662" cy="1109828"/>
          </a:xfrm>
        </p:grpSpPr>
        <p:grpSp>
          <p:nvGrpSpPr>
            <p:cNvPr id="37" name="Group 36">
              <a:extLst>
                <a:ext uri="{FF2B5EF4-FFF2-40B4-BE49-F238E27FC236}">
                  <a16:creationId xmlns:a16="http://schemas.microsoft.com/office/drawing/2014/main" id="{00E7A89B-05C1-584C-BA3D-380581B84BF8}"/>
                </a:ext>
              </a:extLst>
            </p:cNvPr>
            <p:cNvGrpSpPr/>
            <p:nvPr/>
          </p:nvGrpSpPr>
          <p:grpSpPr>
            <a:xfrm>
              <a:off x="4878387" y="1492059"/>
              <a:ext cx="2421562" cy="1109828"/>
              <a:chOff x="922308" y="3956691"/>
              <a:chExt cx="1636780" cy="750154"/>
            </a:xfrm>
          </p:grpSpPr>
          <p:pic>
            <p:nvPicPr>
              <p:cNvPr id="38" name="Picture 37">
                <a:extLst>
                  <a:ext uri="{FF2B5EF4-FFF2-40B4-BE49-F238E27FC236}">
                    <a16:creationId xmlns:a16="http://schemas.microsoft.com/office/drawing/2014/main" id="{81A50927-BFF8-BE42-B567-FF452C7D0738}"/>
                  </a:ext>
                </a:extLst>
              </p:cNvPr>
              <p:cNvPicPr>
                <a:picLocks noChangeAspect="1"/>
              </p:cNvPicPr>
              <p:nvPr/>
            </p:nvPicPr>
            <p:blipFill>
              <a:blip r:embed="rId8"/>
              <a:stretch>
                <a:fillRect/>
              </a:stretch>
            </p:blipFill>
            <p:spPr>
              <a:xfrm>
                <a:off x="933429" y="4431131"/>
                <a:ext cx="823961" cy="238125"/>
              </a:xfrm>
              <a:prstGeom prst="rect">
                <a:avLst/>
              </a:prstGeom>
            </p:spPr>
          </p:pic>
          <p:pic>
            <p:nvPicPr>
              <p:cNvPr id="39" name="Picture 38">
                <a:extLst>
                  <a:ext uri="{FF2B5EF4-FFF2-40B4-BE49-F238E27FC236}">
                    <a16:creationId xmlns:a16="http://schemas.microsoft.com/office/drawing/2014/main" id="{C3BFC744-265E-184B-B132-9B2B2C89FFEB}"/>
                  </a:ext>
                </a:extLst>
              </p:cNvPr>
              <p:cNvPicPr>
                <a:picLocks noChangeAspect="1"/>
              </p:cNvPicPr>
              <p:nvPr/>
            </p:nvPicPr>
            <p:blipFill>
              <a:blip r:embed="rId9"/>
              <a:stretch>
                <a:fillRect/>
              </a:stretch>
            </p:blipFill>
            <p:spPr>
              <a:xfrm>
                <a:off x="922308" y="3956691"/>
                <a:ext cx="1636780" cy="417718"/>
              </a:xfrm>
              <a:prstGeom prst="rect">
                <a:avLst/>
              </a:prstGeom>
            </p:spPr>
          </p:pic>
          <p:pic>
            <p:nvPicPr>
              <p:cNvPr id="40" name="Picture 39">
                <a:extLst>
                  <a:ext uri="{FF2B5EF4-FFF2-40B4-BE49-F238E27FC236}">
                    <a16:creationId xmlns:a16="http://schemas.microsoft.com/office/drawing/2014/main" id="{24D5E61D-5C93-644C-B643-E60309EDE7FF}"/>
                  </a:ext>
                </a:extLst>
              </p:cNvPr>
              <p:cNvPicPr>
                <a:picLocks noChangeAspect="1"/>
              </p:cNvPicPr>
              <p:nvPr/>
            </p:nvPicPr>
            <p:blipFill>
              <a:blip r:embed="rId10"/>
              <a:stretch>
                <a:fillRect/>
              </a:stretch>
            </p:blipFill>
            <p:spPr>
              <a:xfrm>
                <a:off x="2105123" y="4479007"/>
                <a:ext cx="381000" cy="227838"/>
              </a:xfrm>
              <a:prstGeom prst="rect">
                <a:avLst/>
              </a:prstGeom>
            </p:spPr>
          </p:pic>
        </p:grpSp>
        <p:grpSp>
          <p:nvGrpSpPr>
            <p:cNvPr id="20" name="Group 19">
              <a:extLst>
                <a:ext uri="{FF2B5EF4-FFF2-40B4-BE49-F238E27FC236}">
                  <a16:creationId xmlns:a16="http://schemas.microsoft.com/office/drawing/2014/main" id="{FD7DE06E-8767-764F-A2B9-2FDFF2FA65FA}"/>
                </a:ext>
              </a:extLst>
            </p:cNvPr>
            <p:cNvGrpSpPr/>
            <p:nvPr/>
          </p:nvGrpSpPr>
          <p:grpSpPr>
            <a:xfrm>
              <a:off x="7453224" y="1613510"/>
              <a:ext cx="2090825" cy="866927"/>
              <a:chOff x="6214972" y="2288808"/>
              <a:chExt cx="3099052" cy="1284972"/>
            </a:xfrm>
          </p:grpSpPr>
          <p:sp>
            <p:nvSpPr>
              <p:cNvPr id="41" name="Rectangle 40">
                <a:extLst>
                  <a:ext uri="{FF2B5EF4-FFF2-40B4-BE49-F238E27FC236}">
                    <a16:creationId xmlns:a16="http://schemas.microsoft.com/office/drawing/2014/main" id="{3E5D5E47-7041-3045-AA44-84602B701F29}"/>
                  </a:ext>
                </a:extLst>
              </p:cNvPr>
              <p:cNvSpPr/>
              <p:nvPr/>
            </p:nvSpPr>
            <p:spPr>
              <a:xfrm>
                <a:off x="6214972" y="2649195"/>
                <a:ext cx="3099052" cy="924585"/>
              </a:xfrm>
              <a:prstGeom prst="rect">
                <a:avLst/>
              </a:prstGeom>
              <a:solidFill>
                <a:schemeClr val="bg2">
                  <a:lumMod val="20000"/>
                  <a:lumOff val="8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42" name="Picture 41">
                <a:extLst>
                  <a:ext uri="{FF2B5EF4-FFF2-40B4-BE49-F238E27FC236}">
                    <a16:creationId xmlns:a16="http://schemas.microsoft.com/office/drawing/2014/main" id="{9B7F55E9-62D4-2D47-B1C8-6D62B6B609B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57174" y="2860705"/>
                <a:ext cx="2014647" cy="499616"/>
              </a:xfrm>
              <a:prstGeom prst="rect">
                <a:avLst/>
              </a:prstGeom>
            </p:spPr>
          </p:pic>
          <p:sp>
            <p:nvSpPr>
              <p:cNvPr id="43" name="Rectangle 42">
                <a:extLst>
                  <a:ext uri="{FF2B5EF4-FFF2-40B4-BE49-F238E27FC236}">
                    <a16:creationId xmlns:a16="http://schemas.microsoft.com/office/drawing/2014/main" id="{5F5FE669-2CAC-3F48-B613-E04CF90A7812}"/>
                  </a:ext>
                </a:extLst>
              </p:cNvPr>
              <p:cNvSpPr/>
              <p:nvPr/>
            </p:nvSpPr>
            <p:spPr>
              <a:xfrm>
                <a:off x="6215219" y="2288808"/>
                <a:ext cx="3098805" cy="348380"/>
              </a:xfrm>
              <a:prstGeom prst="rect">
                <a:avLst/>
              </a:prstGeom>
              <a:solidFill>
                <a:schemeClr val="tx1">
                  <a:lumMod val="50000"/>
                  <a:lumOff val="50000"/>
                </a:schemeClr>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bg1"/>
                    </a:solidFill>
                  </a:rPr>
                  <a:t>Data Center</a:t>
                </a:r>
              </a:p>
            </p:txBody>
          </p:sp>
        </p:grpSp>
      </p:grpSp>
    </p:spTree>
    <p:extLst>
      <p:ext uri="{BB962C8B-B14F-4D97-AF65-F5344CB8AC3E}">
        <p14:creationId xmlns:p14="http://schemas.microsoft.com/office/powerpoint/2010/main" val="246948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Effect transition="in" filter="fade">
                                      <p:cBhvr>
                                        <p:cTn id="33" dur="1000"/>
                                        <p:tgtEl>
                                          <p:spTgt spid="5">
                                            <p:txEl>
                                              <p:pRg st="3" end="3"/>
                                            </p:txEl>
                                          </p:spTgt>
                                        </p:tgtEl>
                                      </p:cBhvr>
                                    </p:animEffect>
                                    <p:anim calcmode="lin" valueType="num">
                                      <p:cBhvr>
                                        <p:cTn id="34"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1000"/>
                                        <p:tgtEl>
                                          <p:spTgt spid="5">
                                            <p:txEl>
                                              <p:pRg st="8" end="8"/>
                                            </p:txEl>
                                          </p:spTgt>
                                        </p:tgtEl>
                                      </p:cBhvr>
                                    </p:animEffect>
                                    <p:anim calcmode="lin" valueType="num">
                                      <p:cBhvr>
                                        <p:cTn id="41"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5">
                                            <p:txEl>
                                              <p:pRg st="8" end="8"/>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0"/>
                                        <p:tgtEl>
                                          <p:spTgt spid="29"/>
                                        </p:tgtEl>
                                      </p:cBhvr>
                                    </p:animEffect>
                                    <p:anim calcmode="lin" valueType="num">
                                      <p:cBhvr>
                                        <p:cTn id="46" dur="1000" fill="hold"/>
                                        <p:tgtEl>
                                          <p:spTgt spid="29"/>
                                        </p:tgtEl>
                                        <p:attrNameLst>
                                          <p:attrName>ppt_x</p:attrName>
                                        </p:attrNameLst>
                                      </p:cBhvr>
                                      <p:tavLst>
                                        <p:tav tm="0">
                                          <p:val>
                                            <p:strVal val="#ppt_x"/>
                                          </p:val>
                                        </p:tav>
                                        <p:tav tm="100000">
                                          <p:val>
                                            <p:strVal val="#ppt_x"/>
                                          </p:val>
                                        </p:tav>
                                      </p:tavLst>
                                    </p:anim>
                                    <p:anim calcmode="lin" valueType="num">
                                      <p:cBhvr>
                                        <p:cTn id="4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5835-169F-40E7-A926-E3F77447CB22}"/>
              </a:ext>
            </a:extLst>
          </p:cNvPr>
          <p:cNvSpPr>
            <a:spLocks noGrp="1"/>
          </p:cNvSpPr>
          <p:nvPr>
            <p:ph type="title"/>
          </p:nvPr>
        </p:nvSpPr>
        <p:spPr/>
        <p:txBody>
          <a:bodyPr/>
          <a:lstStyle/>
          <a:p>
            <a:r>
              <a:rPr lang="en-US" dirty="0"/>
              <a:t>NetApp </a:t>
            </a:r>
            <a:r>
              <a:rPr lang="en-US" dirty="0">
                <a:solidFill>
                  <a:srgbClr val="0067C5"/>
                </a:solidFill>
              </a:rPr>
              <a:t>Kubernetes</a:t>
            </a:r>
            <a:r>
              <a:rPr lang="en-US" dirty="0"/>
              <a:t> Service</a:t>
            </a:r>
          </a:p>
        </p:txBody>
      </p:sp>
      <p:sp>
        <p:nvSpPr>
          <p:cNvPr id="3" name="Content Placeholder 2">
            <a:extLst>
              <a:ext uri="{FF2B5EF4-FFF2-40B4-BE49-F238E27FC236}">
                <a16:creationId xmlns:a16="http://schemas.microsoft.com/office/drawing/2014/main" id="{02BB0E24-54DE-48CD-B2F1-92FCC643BB45}"/>
              </a:ext>
            </a:extLst>
          </p:cNvPr>
          <p:cNvSpPr>
            <a:spLocks noGrp="1"/>
          </p:cNvSpPr>
          <p:nvPr>
            <p:ph sz="quarter" idx="14"/>
          </p:nvPr>
        </p:nvSpPr>
        <p:spPr/>
        <p:txBody>
          <a:bodyPr anchor="ctr"/>
          <a:lstStyle/>
          <a:p>
            <a:r>
              <a:rPr lang="en-US" dirty="0"/>
              <a:t>Pure upstream </a:t>
            </a:r>
            <a:r>
              <a:rPr lang="en-US" dirty="0">
                <a:solidFill>
                  <a:srgbClr val="000000"/>
                </a:solidFill>
              </a:rPr>
              <a:t>Kubernetes</a:t>
            </a:r>
            <a:r>
              <a:rPr lang="en-US" dirty="0"/>
              <a:t> service.</a:t>
            </a:r>
          </a:p>
          <a:p>
            <a:r>
              <a:rPr lang="en-US" sz="1800" dirty="0"/>
              <a:t>You can federate K8s clusters across multiple hyper-scalers and on-premises.</a:t>
            </a:r>
          </a:p>
          <a:p>
            <a:r>
              <a:rPr lang="en-US" sz="1800" dirty="0"/>
              <a:t>NetApp </a:t>
            </a:r>
            <a:r>
              <a:rPr lang="en-US" sz="1800" dirty="0">
                <a:solidFill>
                  <a:srgbClr val="000000"/>
                </a:solidFill>
              </a:rPr>
              <a:t>Kubernetes</a:t>
            </a:r>
            <a:r>
              <a:rPr lang="en-US" sz="1800" dirty="0"/>
              <a:t> Service is the only current K8s service that supports Graphics Processing Unit (GPU) containers.</a:t>
            </a:r>
          </a:p>
          <a:p>
            <a:r>
              <a:rPr lang="en-US" sz="1800" dirty="0"/>
              <a:t>ROI is delivered from a single developer to large enterprises.</a:t>
            </a:r>
          </a:p>
          <a:p>
            <a:endParaRPr lang="en-US" dirty="0"/>
          </a:p>
          <a:p>
            <a:endParaRPr lang="en-US" dirty="0"/>
          </a:p>
        </p:txBody>
      </p:sp>
      <p:sp>
        <p:nvSpPr>
          <p:cNvPr id="4" name="Text Placeholder 3">
            <a:extLst>
              <a:ext uri="{FF2B5EF4-FFF2-40B4-BE49-F238E27FC236}">
                <a16:creationId xmlns:a16="http://schemas.microsoft.com/office/drawing/2014/main" id="{CA03AC8C-8067-4B1C-BA28-433B2DF97CCF}"/>
              </a:ext>
            </a:extLst>
          </p:cNvPr>
          <p:cNvSpPr>
            <a:spLocks noGrp="1"/>
          </p:cNvSpPr>
          <p:nvPr>
            <p:ph type="body" idx="10"/>
          </p:nvPr>
        </p:nvSpPr>
        <p:spPr/>
        <p:txBody>
          <a:bodyPr/>
          <a:lstStyle/>
          <a:p>
            <a:r>
              <a:rPr lang="en-US" dirty="0"/>
              <a:t>Capabilities</a:t>
            </a:r>
          </a:p>
        </p:txBody>
      </p:sp>
      <p:sp>
        <p:nvSpPr>
          <p:cNvPr id="5" name="Slide Number Placeholder 4">
            <a:extLst>
              <a:ext uri="{FF2B5EF4-FFF2-40B4-BE49-F238E27FC236}">
                <a16:creationId xmlns:a16="http://schemas.microsoft.com/office/drawing/2014/main" id="{5F558DCB-8BAC-1846-9692-3530745FE8EF}"/>
              </a:ext>
            </a:extLst>
          </p:cNvPr>
          <p:cNvSpPr>
            <a:spLocks noGrp="1"/>
          </p:cNvSpPr>
          <p:nvPr>
            <p:ph type="sldNum" sz="quarter" idx="4"/>
          </p:nvPr>
        </p:nvSpPr>
        <p:spPr/>
        <p:txBody>
          <a:bodyPr/>
          <a:lstStyle/>
          <a:p>
            <a:fld id="{B071A5F3-A4FF-4CEE-8215-C08835B585C1}" type="slidenum">
              <a:rPr lang="en-US" smtClean="0"/>
              <a:pPr/>
              <a:t>61</a:t>
            </a:fld>
            <a:endParaRPr lang="en-US" dirty="0"/>
          </a:p>
        </p:txBody>
      </p:sp>
      <p:sp>
        <p:nvSpPr>
          <p:cNvPr id="8" name="Text Placeholder 7">
            <a:extLst>
              <a:ext uri="{FF2B5EF4-FFF2-40B4-BE49-F238E27FC236}">
                <a16:creationId xmlns:a16="http://schemas.microsoft.com/office/drawing/2014/main" id="{F1A6E2C6-1717-3845-9855-C6F3656A249F}"/>
              </a:ext>
            </a:extLst>
          </p:cNvPr>
          <p:cNvSpPr>
            <a:spLocks noGrp="1"/>
          </p:cNvSpPr>
          <p:nvPr>
            <p:ph type="body" sz="quarter" idx="16"/>
          </p:nvPr>
        </p:nvSpPr>
        <p:spPr/>
        <p:txBody>
          <a:bodyPr/>
          <a:lstStyle/>
          <a:p>
            <a:endParaRPr lang="en-US"/>
          </a:p>
        </p:txBody>
      </p:sp>
      <p:sp>
        <p:nvSpPr>
          <p:cNvPr id="7" name="Footer Placeholder 4">
            <a:extLst>
              <a:ext uri="{FF2B5EF4-FFF2-40B4-BE49-F238E27FC236}">
                <a16:creationId xmlns:a16="http://schemas.microsoft.com/office/drawing/2014/main" id="{994EBA33-1FFB-4D7F-A950-F037BB315464}"/>
              </a:ext>
            </a:extLst>
          </p:cNvPr>
          <p:cNvSpPr>
            <a:spLocks noGrp="1"/>
          </p:cNvSpPr>
          <p:nvPr>
            <p:ph type="ftr" sz="quarter" idx="3"/>
          </p:nvPr>
        </p:nvSpPr>
        <p:spPr>
          <a:prstGeom prst="rect">
            <a:avLst/>
          </a:prstGeom>
        </p:spPr>
        <p:txBody>
          <a:bodyPr vert="horz" wrap="square" lIns="73217" tIns="36609" rIns="73217" bIns="36609" rtlCol="0" anchor="b">
            <a:noAutofit/>
          </a:bodyPr>
          <a:lstStyle>
            <a:lvl1pPr>
              <a:defRPr lang="en-US" sz="640" smtClean="0">
                <a:solidFill>
                  <a:schemeClr val="bg2"/>
                </a:solidFill>
              </a:defRPr>
            </a:lvl1pPr>
          </a:lstStyle>
          <a:p>
            <a:r>
              <a:rPr lang="en-US"/>
              <a:t>© 2019 NetApp, Inc. All rights reserved. </a:t>
            </a:r>
            <a:endParaRPr lang="en-US" dirty="0"/>
          </a:p>
        </p:txBody>
      </p:sp>
    </p:spTree>
    <p:extLst>
      <p:ext uri="{BB962C8B-B14F-4D97-AF65-F5344CB8AC3E}">
        <p14:creationId xmlns:p14="http://schemas.microsoft.com/office/powerpoint/2010/main" val="4742684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3A1FAA32-3C56-0441-B5D4-920282660192}"/>
              </a:ext>
            </a:extLst>
          </p:cNvPr>
          <p:cNvGrpSpPr/>
          <p:nvPr/>
        </p:nvGrpSpPr>
        <p:grpSpPr>
          <a:xfrm>
            <a:off x="211138" y="1752775"/>
            <a:ext cx="5043895" cy="2906683"/>
            <a:chOff x="-112790" y="1280698"/>
            <a:chExt cx="10103814" cy="5822600"/>
          </a:xfrm>
        </p:grpSpPr>
        <p:grpSp>
          <p:nvGrpSpPr>
            <p:cNvPr id="11" name="Graphic 9">
              <a:extLst>
                <a:ext uri="{FF2B5EF4-FFF2-40B4-BE49-F238E27FC236}">
                  <a16:creationId xmlns:a16="http://schemas.microsoft.com/office/drawing/2014/main" id="{51D4F5B2-43F5-D041-B156-B0C2AD478999}"/>
                </a:ext>
              </a:extLst>
            </p:cNvPr>
            <p:cNvGrpSpPr/>
            <p:nvPr/>
          </p:nvGrpSpPr>
          <p:grpSpPr>
            <a:xfrm>
              <a:off x="-112790" y="1280698"/>
              <a:ext cx="10103814" cy="5822600"/>
              <a:chOff x="489743" y="944877"/>
              <a:chExt cx="8772525" cy="5055408"/>
            </a:xfrm>
          </p:grpSpPr>
          <p:sp>
            <p:nvSpPr>
              <p:cNvPr id="16" name="Freeform 15">
                <a:extLst>
                  <a:ext uri="{FF2B5EF4-FFF2-40B4-BE49-F238E27FC236}">
                    <a16:creationId xmlns:a16="http://schemas.microsoft.com/office/drawing/2014/main" id="{8FBBB2CA-44E3-ED4B-9F5B-A50428C09D50}"/>
                  </a:ext>
                </a:extLst>
              </p:cNvPr>
              <p:cNvSpPr/>
              <p:nvPr/>
            </p:nvSpPr>
            <p:spPr>
              <a:xfrm>
                <a:off x="4239450" y="5712517"/>
                <a:ext cx="1276350" cy="104643"/>
              </a:xfrm>
              <a:custGeom>
                <a:avLst/>
                <a:gdLst>
                  <a:gd name="connsiteX0" fmla="*/ 1225010 w 1276350"/>
                  <a:gd name="connsiteY0" fmla="*/ 103787 h 104643"/>
                  <a:gd name="connsiteX1" fmla="*/ 52864 w 1276350"/>
                  <a:gd name="connsiteY1" fmla="*/ 103787 h 104643"/>
                  <a:gd name="connsiteX2" fmla="*/ 7144 w 1276350"/>
                  <a:gd name="connsiteY2" fmla="*/ 58124 h 104643"/>
                  <a:gd name="connsiteX3" fmla="*/ 7144 w 1276350"/>
                  <a:gd name="connsiteY3" fmla="*/ 7135 h 104643"/>
                  <a:gd name="connsiteX4" fmla="*/ 1270826 w 1276350"/>
                  <a:gd name="connsiteY4" fmla="*/ 7135 h 104643"/>
                  <a:gd name="connsiteX5" fmla="*/ 1270826 w 1276350"/>
                  <a:gd name="connsiteY5" fmla="*/ 58124 h 104643"/>
                  <a:gd name="connsiteX6" fmla="*/ 1225010 w 1276350"/>
                  <a:gd name="connsiteY6" fmla="*/ 103787 h 10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6350" h="104643">
                    <a:moveTo>
                      <a:pt x="1225010" y="103787"/>
                    </a:moveTo>
                    <a:lnTo>
                      <a:pt x="52864" y="103787"/>
                    </a:lnTo>
                    <a:cubicBezTo>
                      <a:pt x="27622" y="103787"/>
                      <a:pt x="7144" y="83334"/>
                      <a:pt x="7144" y="58124"/>
                    </a:cubicBezTo>
                    <a:lnTo>
                      <a:pt x="7144" y="7135"/>
                    </a:lnTo>
                    <a:lnTo>
                      <a:pt x="1270826" y="7135"/>
                    </a:lnTo>
                    <a:lnTo>
                      <a:pt x="1270826" y="58124"/>
                    </a:lnTo>
                    <a:cubicBezTo>
                      <a:pt x="1270730" y="83334"/>
                      <a:pt x="1250251" y="103787"/>
                      <a:pt x="1225010" y="103787"/>
                    </a:cubicBezTo>
                    <a:close/>
                  </a:path>
                </a:pathLst>
              </a:custGeom>
              <a:noFill/>
              <a:ln w="9525" cap="flat">
                <a:solidFill>
                  <a:srgbClr val="FF0000"/>
                </a:solid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C640205-7571-2642-A9E2-C6AABD8376BD}"/>
                  </a:ext>
                </a:extLst>
              </p:cNvPr>
              <p:cNvSpPr/>
              <p:nvPr/>
            </p:nvSpPr>
            <p:spPr>
              <a:xfrm>
                <a:off x="1343755" y="944877"/>
                <a:ext cx="7067550" cy="4804075"/>
              </a:xfrm>
              <a:custGeom>
                <a:avLst/>
                <a:gdLst>
                  <a:gd name="connsiteX0" fmla="*/ 6822377 w 7067550"/>
                  <a:gd name="connsiteY0" fmla="*/ 7135 h 4804074"/>
                  <a:gd name="connsiteX1" fmla="*/ 3534632 w 7067550"/>
                  <a:gd name="connsiteY1" fmla="*/ 7135 h 4804074"/>
                  <a:gd name="connsiteX2" fmla="*/ 246888 w 7067550"/>
                  <a:gd name="connsiteY2" fmla="*/ 7135 h 4804074"/>
                  <a:gd name="connsiteX3" fmla="*/ 7144 w 7067550"/>
                  <a:gd name="connsiteY3" fmla="*/ 246577 h 4804074"/>
                  <a:gd name="connsiteX4" fmla="*/ 7144 w 7067550"/>
                  <a:gd name="connsiteY4" fmla="*/ 4704854 h 4804074"/>
                  <a:gd name="connsiteX5" fmla="*/ 106204 w 7067550"/>
                  <a:gd name="connsiteY5" fmla="*/ 4803789 h 4804074"/>
                  <a:gd name="connsiteX6" fmla="*/ 3534632 w 7067550"/>
                  <a:gd name="connsiteY6" fmla="*/ 4803789 h 4804074"/>
                  <a:gd name="connsiteX7" fmla="*/ 6963061 w 7067550"/>
                  <a:gd name="connsiteY7" fmla="*/ 4803789 h 4804074"/>
                  <a:gd name="connsiteX8" fmla="*/ 7062121 w 7067550"/>
                  <a:gd name="connsiteY8" fmla="*/ 4704854 h 4804074"/>
                  <a:gd name="connsiteX9" fmla="*/ 7062121 w 7067550"/>
                  <a:gd name="connsiteY9" fmla="*/ 246577 h 4804074"/>
                  <a:gd name="connsiteX10" fmla="*/ 6822377 w 7067550"/>
                  <a:gd name="connsiteY10" fmla="*/ 7135 h 480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7550" h="4804074">
                    <a:moveTo>
                      <a:pt x="6822377" y="7135"/>
                    </a:moveTo>
                    <a:lnTo>
                      <a:pt x="3534632" y="7135"/>
                    </a:lnTo>
                    <a:lnTo>
                      <a:pt x="246888" y="7135"/>
                    </a:lnTo>
                    <a:cubicBezTo>
                      <a:pt x="114490" y="7135"/>
                      <a:pt x="7144" y="114346"/>
                      <a:pt x="7144" y="246577"/>
                    </a:cubicBezTo>
                    <a:lnTo>
                      <a:pt x="7144" y="4704854"/>
                    </a:lnTo>
                    <a:cubicBezTo>
                      <a:pt x="7144" y="4759459"/>
                      <a:pt x="51435" y="4803789"/>
                      <a:pt x="106204" y="4803789"/>
                    </a:cubicBezTo>
                    <a:lnTo>
                      <a:pt x="3534632" y="4803789"/>
                    </a:lnTo>
                    <a:lnTo>
                      <a:pt x="6963061" y="4803789"/>
                    </a:lnTo>
                    <a:cubicBezTo>
                      <a:pt x="7017734" y="4803789"/>
                      <a:pt x="7062121" y="4759554"/>
                      <a:pt x="7062121" y="4704854"/>
                    </a:cubicBezTo>
                    <a:lnTo>
                      <a:pt x="7062121" y="246577"/>
                    </a:lnTo>
                    <a:cubicBezTo>
                      <a:pt x="7062026" y="114346"/>
                      <a:pt x="6954774" y="7135"/>
                      <a:pt x="6822377" y="7135"/>
                    </a:cubicBezTo>
                    <a:close/>
                  </a:path>
                </a:pathLst>
              </a:custGeom>
              <a:solidFill>
                <a:srgbClr val="B1B3B4"/>
              </a:solidFill>
              <a:ln w="9525"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5174EF42-49B0-E649-8FCA-9DD007968AD6}"/>
                  </a:ext>
                </a:extLst>
              </p:cNvPr>
              <p:cNvSpPr/>
              <p:nvPr/>
            </p:nvSpPr>
            <p:spPr>
              <a:xfrm>
                <a:off x="1372330" y="973416"/>
                <a:ext cx="7010400" cy="4746996"/>
              </a:xfrm>
              <a:custGeom>
                <a:avLst/>
                <a:gdLst>
                  <a:gd name="connsiteX0" fmla="*/ 6793802 w 7010400"/>
                  <a:gd name="connsiteY0" fmla="*/ 7135 h 4746996"/>
                  <a:gd name="connsiteX1" fmla="*/ 3506057 w 7010400"/>
                  <a:gd name="connsiteY1" fmla="*/ 7135 h 4746996"/>
                  <a:gd name="connsiteX2" fmla="*/ 218313 w 7010400"/>
                  <a:gd name="connsiteY2" fmla="*/ 7135 h 4746996"/>
                  <a:gd name="connsiteX3" fmla="*/ 7144 w 7010400"/>
                  <a:gd name="connsiteY3" fmla="*/ 218038 h 4746996"/>
                  <a:gd name="connsiteX4" fmla="*/ 7144 w 7010400"/>
                  <a:gd name="connsiteY4" fmla="*/ 4677457 h 4746996"/>
                  <a:gd name="connsiteX5" fmla="*/ 76390 w 7010400"/>
                  <a:gd name="connsiteY5" fmla="*/ 4746616 h 4746996"/>
                  <a:gd name="connsiteX6" fmla="*/ 3506057 w 7010400"/>
                  <a:gd name="connsiteY6" fmla="*/ 4746616 h 4746996"/>
                  <a:gd name="connsiteX7" fmla="*/ 6935629 w 7010400"/>
                  <a:gd name="connsiteY7" fmla="*/ 4746616 h 4746996"/>
                  <a:gd name="connsiteX8" fmla="*/ 7004876 w 7010400"/>
                  <a:gd name="connsiteY8" fmla="*/ 4677457 h 4746996"/>
                  <a:gd name="connsiteX9" fmla="*/ 7004876 w 7010400"/>
                  <a:gd name="connsiteY9" fmla="*/ 218038 h 4746996"/>
                  <a:gd name="connsiteX10" fmla="*/ 6793802 w 7010400"/>
                  <a:gd name="connsiteY10" fmla="*/ 7135 h 474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10400" h="4746996">
                    <a:moveTo>
                      <a:pt x="6793802" y="7135"/>
                    </a:moveTo>
                    <a:lnTo>
                      <a:pt x="3506057" y="7135"/>
                    </a:lnTo>
                    <a:lnTo>
                      <a:pt x="218313" y="7135"/>
                    </a:lnTo>
                    <a:cubicBezTo>
                      <a:pt x="101727" y="7135"/>
                      <a:pt x="7144" y="101504"/>
                      <a:pt x="7144" y="218038"/>
                    </a:cubicBezTo>
                    <a:lnTo>
                      <a:pt x="7144" y="4677457"/>
                    </a:lnTo>
                    <a:cubicBezTo>
                      <a:pt x="7144" y="4715699"/>
                      <a:pt x="38195" y="4746616"/>
                      <a:pt x="76390" y="4746616"/>
                    </a:cubicBezTo>
                    <a:lnTo>
                      <a:pt x="3506057" y="4746616"/>
                    </a:lnTo>
                    <a:lnTo>
                      <a:pt x="6935629" y="4746616"/>
                    </a:lnTo>
                    <a:cubicBezTo>
                      <a:pt x="6973920" y="4746616"/>
                      <a:pt x="7004876" y="4715604"/>
                      <a:pt x="7004876" y="4677457"/>
                    </a:cubicBezTo>
                    <a:lnTo>
                      <a:pt x="7004876" y="218038"/>
                    </a:lnTo>
                    <a:cubicBezTo>
                      <a:pt x="7004876" y="101504"/>
                      <a:pt x="6910387" y="7135"/>
                      <a:pt x="6793802" y="7135"/>
                    </a:cubicBezTo>
                    <a:close/>
                  </a:path>
                </a:pathLst>
              </a:custGeom>
              <a:solidFill>
                <a:srgbClr val="D9D9D9"/>
              </a:solidFill>
              <a:ln w="952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DDE004A-376B-EC49-85C3-542FC1CD0BD3}"/>
                  </a:ext>
                </a:extLst>
              </p:cNvPr>
              <p:cNvSpPr/>
              <p:nvPr/>
            </p:nvSpPr>
            <p:spPr>
              <a:xfrm>
                <a:off x="1610550" y="1268320"/>
                <a:ext cx="6534150" cy="4185728"/>
              </a:xfrm>
              <a:custGeom>
                <a:avLst/>
                <a:gdLst>
                  <a:gd name="connsiteX0" fmla="*/ 3267837 w 6534150"/>
                  <a:gd name="connsiteY0" fmla="*/ 7135 h 4185728"/>
                  <a:gd name="connsiteX1" fmla="*/ 7144 w 6534150"/>
                  <a:gd name="connsiteY1" fmla="*/ 7135 h 4185728"/>
                  <a:gd name="connsiteX2" fmla="*/ 7144 w 6534150"/>
                  <a:gd name="connsiteY2" fmla="*/ 4180211 h 4185728"/>
                  <a:gd name="connsiteX3" fmla="*/ 3267837 w 6534150"/>
                  <a:gd name="connsiteY3" fmla="*/ 4180211 h 4185728"/>
                  <a:gd name="connsiteX4" fmla="*/ 6528531 w 6534150"/>
                  <a:gd name="connsiteY4" fmla="*/ 4180211 h 4185728"/>
                  <a:gd name="connsiteX5" fmla="*/ 6528531 w 6534150"/>
                  <a:gd name="connsiteY5" fmla="*/ 7135 h 418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4150" h="4185728">
                    <a:moveTo>
                      <a:pt x="3267837" y="7135"/>
                    </a:moveTo>
                    <a:lnTo>
                      <a:pt x="7144" y="7135"/>
                    </a:lnTo>
                    <a:lnTo>
                      <a:pt x="7144" y="4180211"/>
                    </a:lnTo>
                    <a:lnTo>
                      <a:pt x="3267837" y="4180211"/>
                    </a:lnTo>
                    <a:lnTo>
                      <a:pt x="6528531" y="4180211"/>
                    </a:lnTo>
                    <a:lnTo>
                      <a:pt x="6528531" y="7135"/>
                    </a:lnTo>
                    <a:close/>
                  </a:path>
                </a:pathLst>
              </a:custGeom>
              <a:solidFill>
                <a:srgbClr val="F2F2F2"/>
              </a:solidFill>
              <a:ln w="9525"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64B68A2-073E-754E-BC8B-287609208FAF}"/>
                  </a:ext>
                </a:extLst>
              </p:cNvPr>
              <p:cNvSpPr/>
              <p:nvPr/>
            </p:nvSpPr>
            <p:spPr>
              <a:xfrm>
                <a:off x="489743" y="5712517"/>
                <a:ext cx="8772525" cy="171234"/>
              </a:xfrm>
              <a:custGeom>
                <a:avLst/>
                <a:gdLst>
                  <a:gd name="connsiteX0" fmla="*/ 4388644 w 8772525"/>
                  <a:gd name="connsiteY0" fmla="*/ 7135 h 171234"/>
                  <a:gd name="connsiteX1" fmla="*/ 7144 w 8772525"/>
                  <a:gd name="connsiteY1" fmla="*/ 7135 h 171234"/>
                  <a:gd name="connsiteX2" fmla="*/ 7144 w 8772525"/>
                  <a:gd name="connsiteY2" fmla="*/ 171234 h 171234"/>
                  <a:gd name="connsiteX3" fmla="*/ 4388644 w 8772525"/>
                  <a:gd name="connsiteY3" fmla="*/ 171234 h 171234"/>
                  <a:gd name="connsiteX4" fmla="*/ 8770144 w 8772525"/>
                  <a:gd name="connsiteY4" fmla="*/ 171234 h 171234"/>
                  <a:gd name="connsiteX5" fmla="*/ 8770144 w 8772525"/>
                  <a:gd name="connsiteY5" fmla="*/ 7135 h 171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2525" h="171234">
                    <a:moveTo>
                      <a:pt x="4388644" y="7135"/>
                    </a:moveTo>
                    <a:lnTo>
                      <a:pt x="7144" y="7135"/>
                    </a:lnTo>
                    <a:lnTo>
                      <a:pt x="7144" y="171234"/>
                    </a:lnTo>
                    <a:lnTo>
                      <a:pt x="4388644" y="171234"/>
                    </a:lnTo>
                    <a:lnTo>
                      <a:pt x="8770144" y="171234"/>
                    </a:lnTo>
                    <a:lnTo>
                      <a:pt x="8770144" y="7135"/>
                    </a:lnTo>
                    <a:close/>
                  </a:path>
                </a:pathLst>
              </a:custGeom>
              <a:solidFill>
                <a:srgbClr val="F2F2F2"/>
              </a:solidFill>
              <a:ln w="9525"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2F37289-2510-2048-8F2A-7138DC325153}"/>
                  </a:ext>
                </a:extLst>
              </p:cNvPr>
              <p:cNvSpPr/>
              <p:nvPr/>
            </p:nvSpPr>
            <p:spPr>
              <a:xfrm>
                <a:off x="489743" y="5876616"/>
                <a:ext cx="8772525" cy="123669"/>
              </a:xfrm>
              <a:custGeom>
                <a:avLst/>
                <a:gdLst>
                  <a:gd name="connsiteX0" fmla="*/ 4388644 w 8772525"/>
                  <a:gd name="connsiteY0" fmla="*/ 7135 h 123669"/>
                  <a:gd name="connsiteX1" fmla="*/ 7144 w 8772525"/>
                  <a:gd name="connsiteY1" fmla="*/ 7135 h 123669"/>
                  <a:gd name="connsiteX2" fmla="*/ 288131 w 8772525"/>
                  <a:gd name="connsiteY2" fmla="*/ 118152 h 123669"/>
                  <a:gd name="connsiteX3" fmla="*/ 4388644 w 8772525"/>
                  <a:gd name="connsiteY3" fmla="*/ 118152 h 123669"/>
                  <a:gd name="connsiteX4" fmla="*/ 8489156 w 8772525"/>
                  <a:gd name="connsiteY4" fmla="*/ 118152 h 123669"/>
                  <a:gd name="connsiteX5" fmla="*/ 8770144 w 8772525"/>
                  <a:gd name="connsiteY5" fmla="*/ 7135 h 123669"/>
                  <a:gd name="connsiteX6" fmla="*/ 4388644 w 8772525"/>
                  <a:gd name="connsiteY6" fmla="*/ 7135 h 12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2525" h="123669">
                    <a:moveTo>
                      <a:pt x="4388644" y="7135"/>
                    </a:moveTo>
                    <a:lnTo>
                      <a:pt x="7144" y="7135"/>
                    </a:lnTo>
                    <a:cubicBezTo>
                      <a:pt x="7144" y="7135"/>
                      <a:pt x="99251" y="118152"/>
                      <a:pt x="288131" y="118152"/>
                    </a:cubicBezTo>
                    <a:lnTo>
                      <a:pt x="4388644" y="118152"/>
                    </a:lnTo>
                    <a:lnTo>
                      <a:pt x="8489156" y="118152"/>
                    </a:lnTo>
                    <a:cubicBezTo>
                      <a:pt x="8678037" y="118152"/>
                      <a:pt x="8770144" y="7135"/>
                      <a:pt x="8770144" y="7135"/>
                    </a:cubicBezTo>
                    <a:lnTo>
                      <a:pt x="4388644" y="7135"/>
                    </a:lnTo>
                    <a:close/>
                  </a:path>
                </a:pathLst>
              </a:custGeom>
              <a:solidFill>
                <a:srgbClr val="B1B3B4"/>
              </a:solidFill>
              <a:ln w="9525"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533CF002-9A40-BE4C-83F2-25D0D2EFDFED}"/>
                  </a:ext>
                </a:extLst>
              </p:cNvPr>
              <p:cNvSpPr/>
              <p:nvPr/>
            </p:nvSpPr>
            <p:spPr>
              <a:xfrm>
                <a:off x="1610550" y="1268320"/>
                <a:ext cx="6534150" cy="4185728"/>
              </a:xfrm>
              <a:custGeom>
                <a:avLst/>
                <a:gdLst>
                  <a:gd name="connsiteX0" fmla="*/ 7144 w 6534150"/>
                  <a:gd name="connsiteY0" fmla="*/ 7135 h 4185728"/>
                  <a:gd name="connsiteX1" fmla="*/ 6528531 w 6534150"/>
                  <a:gd name="connsiteY1" fmla="*/ 7135 h 4185728"/>
                  <a:gd name="connsiteX2" fmla="*/ 6528531 w 6534150"/>
                  <a:gd name="connsiteY2" fmla="*/ 4180211 h 4185728"/>
                  <a:gd name="connsiteX3" fmla="*/ 7144 w 6534150"/>
                  <a:gd name="connsiteY3" fmla="*/ 4180211 h 4185728"/>
                </a:gdLst>
                <a:ahLst/>
                <a:cxnLst>
                  <a:cxn ang="0">
                    <a:pos x="connsiteX0" y="connsiteY0"/>
                  </a:cxn>
                  <a:cxn ang="0">
                    <a:pos x="connsiteX1" y="connsiteY1"/>
                  </a:cxn>
                  <a:cxn ang="0">
                    <a:pos x="connsiteX2" y="connsiteY2"/>
                  </a:cxn>
                  <a:cxn ang="0">
                    <a:pos x="connsiteX3" y="connsiteY3"/>
                  </a:cxn>
                </a:cxnLst>
                <a:rect l="l" t="t" r="r" b="b"/>
                <a:pathLst>
                  <a:path w="6534150" h="4185728">
                    <a:moveTo>
                      <a:pt x="7144" y="7135"/>
                    </a:moveTo>
                    <a:lnTo>
                      <a:pt x="6528531" y="7135"/>
                    </a:lnTo>
                    <a:lnTo>
                      <a:pt x="6528531" y="4180211"/>
                    </a:lnTo>
                    <a:lnTo>
                      <a:pt x="7144" y="4180211"/>
                    </a:lnTo>
                    <a:close/>
                  </a:path>
                </a:pathLst>
              </a:custGeom>
              <a:solidFill>
                <a:srgbClr val="4D4D4D"/>
              </a:solidFill>
              <a:ln w="9525"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36856C6-C59C-0C41-AD65-6525CEBDD161}"/>
                  </a:ext>
                </a:extLst>
              </p:cNvPr>
              <p:cNvSpPr/>
              <p:nvPr/>
            </p:nvSpPr>
            <p:spPr>
              <a:xfrm>
                <a:off x="1610550" y="1268320"/>
                <a:ext cx="6534150" cy="275878"/>
              </a:xfrm>
              <a:custGeom>
                <a:avLst/>
                <a:gdLst>
                  <a:gd name="connsiteX0" fmla="*/ 7144 w 6534150"/>
                  <a:gd name="connsiteY0" fmla="*/ 7135 h 275877"/>
                  <a:gd name="connsiteX1" fmla="*/ 6528531 w 6534150"/>
                  <a:gd name="connsiteY1" fmla="*/ 7135 h 275877"/>
                  <a:gd name="connsiteX2" fmla="*/ 6528531 w 6534150"/>
                  <a:gd name="connsiteY2" fmla="*/ 276068 h 275877"/>
                  <a:gd name="connsiteX3" fmla="*/ 7144 w 6534150"/>
                  <a:gd name="connsiteY3" fmla="*/ 276068 h 275877"/>
                </a:gdLst>
                <a:ahLst/>
                <a:cxnLst>
                  <a:cxn ang="0">
                    <a:pos x="connsiteX0" y="connsiteY0"/>
                  </a:cxn>
                  <a:cxn ang="0">
                    <a:pos x="connsiteX1" y="connsiteY1"/>
                  </a:cxn>
                  <a:cxn ang="0">
                    <a:pos x="connsiteX2" y="connsiteY2"/>
                  </a:cxn>
                  <a:cxn ang="0">
                    <a:pos x="connsiteX3" y="connsiteY3"/>
                  </a:cxn>
                </a:cxnLst>
                <a:rect l="l" t="t" r="r" b="b"/>
                <a:pathLst>
                  <a:path w="6534150" h="275877">
                    <a:moveTo>
                      <a:pt x="7144" y="7135"/>
                    </a:moveTo>
                    <a:lnTo>
                      <a:pt x="6528531" y="7135"/>
                    </a:lnTo>
                    <a:lnTo>
                      <a:pt x="6528531" y="276068"/>
                    </a:lnTo>
                    <a:lnTo>
                      <a:pt x="7144" y="276068"/>
                    </a:lnTo>
                    <a:close/>
                  </a:path>
                </a:pathLst>
              </a:custGeom>
              <a:solidFill>
                <a:srgbClr val="D2D1D2"/>
              </a:solidFill>
              <a:ln w="9525"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968C0898-A583-2746-98ED-15B45226FE7C}"/>
                  </a:ext>
                </a:extLst>
              </p:cNvPr>
              <p:cNvSpPr/>
              <p:nvPr/>
            </p:nvSpPr>
            <p:spPr>
              <a:xfrm>
                <a:off x="1890299" y="1400741"/>
                <a:ext cx="5248275" cy="95130"/>
              </a:xfrm>
              <a:custGeom>
                <a:avLst/>
                <a:gdLst>
                  <a:gd name="connsiteX0" fmla="*/ 7144 w 5248275"/>
                  <a:gd name="connsiteY0" fmla="*/ 7135 h 95130"/>
                  <a:gd name="connsiteX1" fmla="*/ 5241798 w 5248275"/>
                  <a:gd name="connsiteY1" fmla="*/ 7135 h 95130"/>
                  <a:gd name="connsiteX2" fmla="*/ 5241798 w 5248275"/>
                  <a:gd name="connsiteY2" fmla="*/ 95986 h 95130"/>
                  <a:gd name="connsiteX3" fmla="*/ 7144 w 5248275"/>
                  <a:gd name="connsiteY3" fmla="*/ 95986 h 95130"/>
                </a:gdLst>
                <a:ahLst/>
                <a:cxnLst>
                  <a:cxn ang="0">
                    <a:pos x="connsiteX0" y="connsiteY0"/>
                  </a:cxn>
                  <a:cxn ang="0">
                    <a:pos x="connsiteX1" y="connsiteY1"/>
                  </a:cxn>
                  <a:cxn ang="0">
                    <a:pos x="connsiteX2" y="connsiteY2"/>
                  </a:cxn>
                  <a:cxn ang="0">
                    <a:pos x="connsiteX3" y="connsiteY3"/>
                  </a:cxn>
                </a:cxnLst>
                <a:rect l="l" t="t" r="r" b="b"/>
                <a:pathLst>
                  <a:path w="5248275" h="95130">
                    <a:moveTo>
                      <a:pt x="7144" y="7135"/>
                    </a:moveTo>
                    <a:lnTo>
                      <a:pt x="5241798" y="7135"/>
                    </a:lnTo>
                    <a:lnTo>
                      <a:pt x="5241798" y="95986"/>
                    </a:lnTo>
                    <a:lnTo>
                      <a:pt x="7144" y="95986"/>
                    </a:lnTo>
                    <a:close/>
                  </a:path>
                </a:pathLst>
              </a:custGeom>
              <a:solidFill>
                <a:srgbClr val="FEFEFE"/>
              </a:solidFill>
              <a:ln w="9525"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469E4439-03A3-C140-A270-070FFBB10333}"/>
                  </a:ext>
                </a:extLst>
              </p:cNvPr>
              <p:cNvSpPr/>
              <p:nvPr/>
            </p:nvSpPr>
            <p:spPr>
              <a:xfrm>
                <a:off x="7184435" y="1400800"/>
                <a:ext cx="895350" cy="95130"/>
              </a:xfrm>
              <a:custGeom>
                <a:avLst/>
                <a:gdLst>
                  <a:gd name="connsiteX0" fmla="*/ 894969 w 895350"/>
                  <a:gd name="connsiteY0" fmla="*/ 95986 h 95130"/>
                  <a:gd name="connsiteX1" fmla="*/ 7144 w 895350"/>
                  <a:gd name="connsiteY1" fmla="*/ 95986 h 95130"/>
                  <a:gd name="connsiteX2" fmla="*/ 7144 w 895350"/>
                  <a:gd name="connsiteY2" fmla="*/ 7135 h 95130"/>
                  <a:gd name="connsiteX3" fmla="*/ 894969 w 895350"/>
                  <a:gd name="connsiteY3" fmla="*/ 7135 h 95130"/>
                </a:gdLst>
                <a:ahLst/>
                <a:cxnLst>
                  <a:cxn ang="0">
                    <a:pos x="connsiteX0" y="connsiteY0"/>
                  </a:cxn>
                  <a:cxn ang="0">
                    <a:pos x="connsiteX1" y="connsiteY1"/>
                  </a:cxn>
                  <a:cxn ang="0">
                    <a:pos x="connsiteX2" y="connsiteY2"/>
                  </a:cxn>
                  <a:cxn ang="0">
                    <a:pos x="connsiteX3" y="connsiteY3"/>
                  </a:cxn>
                </a:cxnLst>
                <a:rect l="l" t="t" r="r" b="b"/>
                <a:pathLst>
                  <a:path w="895350" h="95130">
                    <a:moveTo>
                      <a:pt x="894969" y="95986"/>
                    </a:moveTo>
                    <a:lnTo>
                      <a:pt x="7144" y="95986"/>
                    </a:lnTo>
                    <a:lnTo>
                      <a:pt x="7144" y="7135"/>
                    </a:lnTo>
                    <a:lnTo>
                      <a:pt x="894969" y="7135"/>
                    </a:lnTo>
                    <a:close/>
                  </a:path>
                </a:pathLst>
              </a:custGeom>
              <a:solidFill>
                <a:srgbClr val="FFFFFF"/>
              </a:solidFill>
              <a:ln w="9525"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8258992D-9F93-4A4F-A595-9E7777998B10}"/>
                  </a:ext>
                </a:extLst>
              </p:cNvPr>
              <p:cNvSpPr/>
              <p:nvPr/>
            </p:nvSpPr>
            <p:spPr>
              <a:xfrm>
                <a:off x="1669986" y="1400741"/>
                <a:ext cx="85725" cy="95130"/>
              </a:xfrm>
              <a:custGeom>
                <a:avLst/>
                <a:gdLst>
                  <a:gd name="connsiteX0" fmla="*/ 7144 w 85725"/>
                  <a:gd name="connsiteY0" fmla="*/ 7135 h 95130"/>
                  <a:gd name="connsiteX1" fmla="*/ 87630 w 85725"/>
                  <a:gd name="connsiteY1" fmla="*/ 7135 h 95130"/>
                  <a:gd name="connsiteX2" fmla="*/ 87630 w 85725"/>
                  <a:gd name="connsiteY2" fmla="*/ 95986 h 95130"/>
                  <a:gd name="connsiteX3" fmla="*/ 7144 w 85725"/>
                  <a:gd name="connsiteY3" fmla="*/ 95986 h 95130"/>
                </a:gdLst>
                <a:ahLst/>
                <a:cxnLst>
                  <a:cxn ang="0">
                    <a:pos x="connsiteX0" y="connsiteY0"/>
                  </a:cxn>
                  <a:cxn ang="0">
                    <a:pos x="connsiteX1" y="connsiteY1"/>
                  </a:cxn>
                  <a:cxn ang="0">
                    <a:pos x="connsiteX2" y="connsiteY2"/>
                  </a:cxn>
                  <a:cxn ang="0">
                    <a:pos x="connsiteX3" y="connsiteY3"/>
                  </a:cxn>
                </a:cxnLst>
                <a:rect l="l" t="t" r="r" b="b"/>
                <a:pathLst>
                  <a:path w="85725" h="95130">
                    <a:moveTo>
                      <a:pt x="7144" y="7135"/>
                    </a:moveTo>
                    <a:lnTo>
                      <a:pt x="87630" y="7135"/>
                    </a:lnTo>
                    <a:lnTo>
                      <a:pt x="87630" y="95986"/>
                    </a:lnTo>
                    <a:lnTo>
                      <a:pt x="7144" y="95986"/>
                    </a:lnTo>
                    <a:close/>
                  </a:path>
                </a:pathLst>
              </a:custGeom>
              <a:solidFill>
                <a:srgbClr val="FEFEFE"/>
              </a:solidFill>
              <a:ln w="9525"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EC3ACCE1-2E35-5C45-BEFF-C88A74B6E824}"/>
                  </a:ext>
                </a:extLst>
              </p:cNvPr>
              <p:cNvSpPr/>
              <p:nvPr/>
            </p:nvSpPr>
            <p:spPr>
              <a:xfrm>
                <a:off x="1698370" y="1423572"/>
                <a:ext cx="28575" cy="57078"/>
              </a:xfrm>
              <a:custGeom>
                <a:avLst/>
                <a:gdLst>
                  <a:gd name="connsiteX0" fmla="*/ 28766 w 28575"/>
                  <a:gd name="connsiteY0" fmla="*/ 7135 h 57078"/>
                  <a:gd name="connsiteX1" fmla="*/ 28766 w 28575"/>
                  <a:gd name="connsiteY1" fmla="*/ 50324 h 57078"/>
                  <a:gd name="connsiteX2" fmla="*/ 7144 w 28575"/>
                  <a:gd name="connsiteY2" fmla="*/ 28729 h 57078"/>
                </a:gdLst>
                <a:ahLst/>
                <a:cxnLst>
                  <a:cxn ang="0">
                    <a:pos x="connsiteX0" y="connsiteY0"/>
                  </a:cxn>
                  <a:cxn ang="0">
                    <a:pos x="connsiteX1" y="connsiteY1"/>
                  </a:cxn>
                  <a:cxn ang="0">
                    <a:pos x="connsiteX2" y="connsiteY2"/>
                  </a:cxn>
                </a:cxnLst>
                <a:rect l="l" t="t" r="r" b="b"/>
                <a:pathLst>
                  <a:path w="28575" h="57078">
                    <a:moveTo>
                      <a:pt x="28766" y="7135"/>
                    </a:moveTo>
                    <a:lnTo>
                      <a:pt x="28766" y="50324"/>
                    </a:lnTo>
                    <a:lnTo>
                      <a:pt x="7144" y="28729"/>
                    </a:lnTo>
                    <a:close/>
                  </a:path>
                </a:pathLst>
              </a:custGeom>
              <a:solidFill>
                <a:srgbClr val="D9D9D9"/>
              </a:solidFill>
              <a:ln w="9525"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B7CD9E45-6F66-D348-BB18-3A634CDCA0D7}"/>
                  </a:ext>
                </a:extLst>
              </p:cNvPr>
              <p:cNvSpPr/>
              <p:nvPr/>
            </p:nvSpPr>
            <p:spPr>
              <a:xfrm>
                <a:off x="1750421" y="1400800"/>
                <a:ext cx="85725" cy="95130"/>
              </a:xfrm>
              <a:custGeom>
                <a:avLst/>
                <a:gdLst>
                  <a:gd name="connsiteX0" fmla="*/ 87630 w 85725"/>
                  <a:gd name="connsiteY0" fmla="*/ 95986 h 95130"/>
                  <a:gd name="connsiteX1" fmla="*/ 7144 w 85725"/>
                  <a:gd name="connsiteY1" fmla="*/ 95986 h 95130"/>
                  <a:gd name="connsiteX2" fmla="*/ 7144 w 85725"/>
                  <a:gd name="connsiteY2" fmla="*/ 7135 h 95130"/>
                  <a:gd name="connsiteX3" fmla="*/ 87630 w 85725"/>
                  <a:gd name="connsiteY3" fmla="*/ 7135 h 95130"/>
                </a:gdLst>
                <a:ahLst/>
                <a:cxnLst>
                  <a:cxn ang="0">
                    <a:pos x="connsiteX0" y="connsiteY0"/>
                  </a:cxn>
                  <a:cxn ang="0">
                    <a:pos x="connsiteX1" y="connsiteY1"/>
                  </a:cxn>
                  <a:cxn ang="0">
                    <a:pos x="connsiteX2" y="connsiteY2"/>
                  </a:cxn>
                  <a:cxn ang="0">
                    <a:pos x="connsiteX3" y="connsiteY3"/>
                  </a:cxn>
                </a:cxnLst>
                <a:rect l="l" t="t" r="r" b="b"/>
                <a:pathLst>
                  <a:path w="85725" h="95130">
                    <a:moveTo>
                      <a:pt x="87630" y="95986"/>
                    </a:moveTo>
                    <a:lnTo>
                      <a:pt x="7144" y="95986"/>
                    </a:lnTo>
                    <a:lnTo>
                      <a:pt x="7144" y="7135"/>
                    </a:lnTo>
                    <a:lnTo>
                      <a:pt x="87630" y="7135"/>
                    </a:lnTo>
                    <a:close/>
                  </a:path>
                </a:pathLst>
              </a:custGeom>
              <a:solidFill>
                <a:srgbClr val="FEFEFE"/>
              </a:solidFill>
              <a:ln w="9525"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67D15FB3-21E5-4D40-9EFC-8A68323AD7C5}"/>
                  </a:ext>
                </a:extLst>
              </p:cNvPr>
              <p:cNvSpPr/>
              <p:nvPr/>
            </p:nvSpPr>
            <p:spPr>
              <a:xfrm>
                <a:off x="1780857" y="1423572"/>
                <a:ext cx="28575" cy="57078"/>
              </a:xfrm>
              <a:custGeom>
                <a:avLst/>
                <a:gdLst>
                  <a:gd name="connsiteX0" fmla="*/ 7144 w 28575"/>
                  <a:gd name="connsiteY0" fmla="*/ 50324 h 57078"/>
                  <a:gd name="connsiteX1" fmla="*/ 7144 w 28575"/>
                  <a:gd name="connsiteY1" fmla="*/ 7135 h 57078"/>
                  <a:gd name="connsiteX2" fmla="*/ 28766 w 28575"/>
                  <a:gd name="connsiteY2" fmla="*/ 28729 h 57078"/>
                </a:gdLst>
                <a:ahLst/>
                <a:cxnLst>
                  <a:cxn ang="0">
                    <a:pos x="connsiteX0" y="connsiteY0"/>
                  </a:cxn>
                  <a:cxn ang="0">
                    <a:pos x="connsiteX1" y="connsiteY1"/>
                  </a:cxn>
                  <a:cxn ang="0">
                    <a:pos x="connsiteX2" y="connsiteY2"/>
                  </a:cxn>
                </a:cxnLst>
                <a:rect l="l" t="t" r="r" b="b"/>
                <a:pathLst>
                  <a:path w="28575" h="57078">
                    <a:moveTo>
                      <a:pt x="7144" y="50324"/>
                    </a:moveTo>
                    <a:lnTo>
                      <a:pt x="7144" y="7135"/>
                    </a:lnTo>
                    <a:lnTo>
                      <a:pt x="28766" y="28729"/>
                    </a:lnTo>
                    <a:close/>
                  </a:path>
                </a:pathLst>
              </a:custGeom>
              <a:solidFill>
                <a:srgbClr val="D9D9D9"/>
              </a:solidFill>
              <a:ln w="9525"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8CC7976E-E7E0-C040-840C-945363FD5798}"/>
                  </a:ext>
                </a:extLst>
              </p:cNvPr>
              <p:cNvSpPr/>
              <p:nvPr/>
            </p:nvSpPr>
            <p:spPr>
              <a:xfrm>
                <a:off x="4827809" y="1089570"/>
                <a:ext cx="95250" cy="95130"/>
              </a:xfrm>
              <a:custGeom>
                <a:avLst/>
                <a:gdLst>
                  <a:gd name="connsiteX0" fmla="*/ 94012 w 95250"/>
                  <a:gd name="connsiteY0" fmla="*/ 50514 h 95130"/>
                  <a:gd name="connsiteX1" fmla="*/ 50578 w 95250"/>
                  <a:gd name="connsiteY1" fmla="*/ 93893 h 95130"/>
                  <a:gd name="connsiteX2" fmla="*/ 7144 w 95250"/>
                  <a:gd name="connsiteY2" fmla="*/ 50514 h 95130"/>
                  <a:gd name="connsiteX3" fmla="*/ 50578 w 95250"/>
                  <a:gd name="connsiteY3" fmla="*/ 7135 h 95130"/>
                  <a:gd name="connsiteX4" fmla="*/ 94012 w 95250"/>
                  <a:gd name="connsiteY4" fmla="*/ 50514 h 95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130">
                    <a:moveTo>
                      <a:pt x="94012" y="50514"/>
                    </a:moveTo>
                    <a:cubicBezTo>
                      <a:pt x="94012" y="74472"/>
                      <a:pt x="74566" y="93893"/>
                      <a:pt x="50578" y="93893"/>
                    </a:cubicBezTo>
                    <a:cubicBezTo>
                      <a:pt x="26590" y="93893"/>
                      <a:pt x="7144" y="74472"/>
                      <a:pt x="7144" y="50514"/>
                    </a:cubicBezTo>
                    <a:cubicBezTo>
                      <a:pt x="7144" y="26556"/>
                      <a:pt x="26590" y="7135"/>
                      <a:pt x="50578" y="7135"/>
                    </a:cubicBezTo>
                    <a:cubicBezTo>
                      <a:pt x="74566" y="7135"/>
                      <a:pt x="94012" y="26556"/>
                      <a:pt x="94012" y="50514"/>
                    </a:cubicBezTo>
                    <a:close/>
                  </a:path>
                </a:pathLst>
              </a:custGeom>
              <a:solidFill>
                <a:srgbClr val="2B2B2D"/>
              </a:solidFill>
              <a:ln w="9525"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201925E5-FE59-DE43-89A0-F7CD7BABF662}"/>
                  </a:ext>
                </a:extLst>
              </p:cNvPr>
              <p:cNvSpPr/>
              <p:nvPr/>
            </p:nvSpPr>
            <p:spPr>
              <a:xfrm>
                <a:off x="4848002" y="1109738"/>
                <a:ext cx="57150" cy="57078"/>
              </a:xfrm>
              <a:custGeom>
                <a:avLst/>
                <a:gdLst>
                  <a:gd name="connsiteX0" fmla="*/ 53626 w 57150"/>
                  <a:gd name="connsiteY0" fmla="*/ 30347 h 57078"/>
                  <a:gd name="connsiteX1" fmla="*/ 30385 w 57150"/>
                  <a:gd name="connsiteY1" fmla="*/ 53558 h 57078"/>
                  <a:gd name="connsiteX2" fmla="*/ 7144 w 57150"/>
                  <a:gd name="connsiteY2" fmla="*/ 30347 h 57078"/>
                  <a:gd name="connsiteX3" fmla="*/ 30385 w 57150"/>
                  <a:gd name="connsiteY3" fmla="*/ 7135 h 57078"/>
                  <a:gd name="connsiteX4" fmla="*/ 53626 w 57150"/>
                  <a:gd name="connsiteY4" fmla="*/ 30347 h 5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078">
                    <a:moveTo>
                      <a:pt x="53626" y="30347"/>
                    </a:moveTo>
                    <a:cubicBezTo>
                      <a:pt x="53626" y="43166"/>
                      <a:pt x="43220" y="53558"/>
                      <a:pt x="30385" y="53558"/>
                    </a:cubicBezTo>
                    <a:cubicBezTo>
                      <a:pt x="17549" y="53558"/>
                      <a:pt x="7144" y="43166"/>
                      <a:pt x="7144" y="30347"/>
                    </a:cubicBezTo>
                    <a:cubicBezTo>
                      <a:pt x="7144" y="17527"/>
                      <a:pt x="17549" y="7135"/>
                      <a:pt x="30385" y="7135"/>
                    </a:cubicBezTo>
                    <a:cubicBezTo>
                      <a:pt x="43220" y="7135"/>
                      <a:pt x="53626" y="17527"/>
                      <a:pt x="53626" y="30347"/>
                    </a:cubicBezTo>
                    <a:close/>
                  </a:path>
                </a:pathLst>
              </a:custGeom>
              <a:solidFill>
                <a:srgbClr val="000000"/>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CD66A7-0B86-934F-866C-8EF1D7164A67}"/>
                  </a:ext>
                </a:extLst>
              </p:cNvPr>
              <p:cNvSpPr/>
              <p:nvPr/>
            </p:nvSpPr>
            <p:spPr>
              <a:xfrm>
                <a:off x="4857908" y="1119631"/>
                <a:ext cx="28575" cy="28539"/>
              </a:xfrm>
              <a:custGeom>
                <a:avLst/>
                <a:gdLst>
                  <a:gd name="connsiteX0" fmla="*/ 26384 w 28575"/>
                  <a:gd name="connsiteY0" fmla="*/ 16743 h 28539"/>
                  <a:gd name="connsiteX1" fmla="*/ 16764 w 28575"/>
                  <a:gd name="connsiteY1" fmla="*/ 26351 h 28539"/>
                  <a:gd name="connsiteX2" fmla="*/ 7144 w 28575"/>
                  <a:gd name="connsiteY2" fmla="*/ 16743 h 28539"/>
                  <a:gd name="connsiteX3" fmla="*/ 16764 w 28575"/>
                  <a:gd name="connsiteY3" fmla="*/ 7135 h 28539"/>
                  <a:gd name="connsiteX4" fmla="*/ 26384 w 28575"/>
                  <a:gd name="connsiteY4" fmla="*/ 16743 h 28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39">
                    <a:moveTo>
                      <a:pt x="26384" y="16743"/>
                    </a:moveTo>
                    <a:cubicBezTo>
                      <a:pt x="26384" y="22049"/>
                      <a:pt x="22077" y="26351"/>
                      <a:pt x="16764" y="26351"/>
                    </a:cubicBezTo>
                    <a:cubicBezTo>
                      <a:pt x="11451" y="26351"/>
                      <a:pt x="7144" y="22049"/>
                      <a:pt x="7144" y="16743"/>
                    </a:cubicBezTo>
                    <a:cubicBezTo>
                      <a:pt x="7144" y="11436"/>
                      <a:pt x="11451" y="7135"/>
                      <a:pt x="16764" y="7135"/>
                    </a:cubicBezTo>
                    <a:cubicBezTo>
                      <a:pt x="22077" y="7135"/>
                      <a:pt x="26384" y="11436"/>
                      <a:pt x="26384" y="16743"/>
                    </a:cubicBezTo>
                    <a:close/>
                  </a:path>
                </a:pathLst>
              </a:custGeom>
              <a:solidFill>
                <a:srgbClr val="00FFFF">
                  <a:alpha val="24000"/>
                </a:srgbClr>
              </a:solidFill>
              <a:ln w="9525"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BA496554-37FC-3949-8577-4613C7D93541}"/>
                  </a:ext>
                </a:extLst>
              </p:cNvPr>
              <p:cNvSpPr/>
              <p:nvPr/>
            </p:nvSpPr>
            <p:spPr>
              <a:xfrm>
                <a:off x="1610550" y="1537253"/>
                <a:ext cx="6546115" cy="3909851"/>
              </a:xfrm>
              <a:custGeom>
                <a:avLst/>
                <a:gdLst>
                  <a:gd name="connsiteX0" fmla="*/ 7144 w 6534150"/>
                  <a:gd name="connsiteY0" fmla="*/ 7135 h 3909850"/>
                  <a:gd name="connsiteX1" fmla="*/ 6528531 w 6534150"/>
                  <a:gd name="connsiteY1" fmla="*/ 7135 h 3909850"/>
                  <a:gd name="connsiteX2" fmla="*/ 6528531 w 6534150"/>
                  <a:gd name="connsiteY2" fmla="*/ 3911278 h 3909850"/>
                  <a:gd name="connsiteX3" fmla="*/ 7144 w 6534150"/>
                  <a:gd name="connsiteY3" fmla="*/ 3911278 h 3909850"/>
                </a:gdLst>
                <a:ahLst/>
                <a:cxnLst>
                  <a:cxn ang="0">
                    <a:pos x="connsiteX0" y="connsiteY0"/>
                  </a:cxn>
                  <a:cxn ang="0">
                    <a:pos x="connsiteX1" y="connsiteY1"/>
                  </a:cxn>
                  <a:cxn ang="0">
                    <a:pos x="connsiteX2" y="connsiteY2"/>
                  </a:cxn>
                  <a:cxn ang="0">
                    <a:pos x="connsiteX3" y="connsiteY3"/>
                  </a:cxn>
                </a:cxnLst>
                <a:rect l="l" t="t" r="r" b="b"/>
                <a:pathLst>
                  <a:path w="6534150" h="3909850">
                    <a:moveTo>
                      <a:pt x="7144" y="7135"/>
                    </a:moveTo>
                    <a:lnTo>
                      <a:pt x="6528531" y="7135"/>
                    </a:lnTo>
                    <a:lnTo>
                      <a:pt x="6528531" y="3911278"/>
                    </a:lnTo>
                    <a:lnTo>
                      <a:pt x="7144" y="3911278"/>
                    </a:lnTo>
                    <a:close/>
                  </a:path>
                </a:pathLst>
              </a:custGeom>
              <a:solidFill>
                <a:srgbClr val="F9F9F9"/>
              </a:solidFill>
              <a:ln w="9525" cap="flat">
                <a:noFill/>
                <a:prstDash val="solid"/>
                <a:miter/>
              </a:ln>
            </p:spPr>
            <p:txBody>
              <a:bodyPr rtlCol="0" anchor="ctr"/>
              <a:lstStyle/>
              <a:p>
                <a:endParaRPr lang="en-US"/>
              </a:p>
            </p:txBody>
          </p:sp>
        </p:grpSp>
        <p:grpSp>
          <p:nvGrpSpPr>
            <p:cNvPr id="44" name="Group 43">
              <a:extLst>
                <a:ext uri="{FF2B5EF4-FFF2-40B4-BE49-F238E27FC236}">
                  <a16:creationId xmlns:a16="http://schemas.microsoft.com/office/drawing/2014/main" id="{EFA5DEC5-74D0-4E48-B109-1D41B6D2C12E}"/>
                </a:ext>
              </a:extLst>
            </p:cNvPr>
            <p:cNvGrpSpPr/>
            <p:nvPr/>
          </p:nvGrpSpPr>
          <p:grpSpPr>
            <a:xfrm>
              <a:off x="1184728" y="1653226"/>
              <a:ext cx="7532911" cy="4812942"/>
              <a:chOff x="1114633" y="1652660"/>
              <a:chExt cx="7532911" cy="4812942"/>
            </a:xfrm>
          </p:grpSpPr>
          <p:pic>
            <p:nvPicPr>
              <p:cNvPr id="38" name="Picture 37">
                <a:extLst>
                  <a:ext uri="{FF2B5EF4-FFF2-40B4-BE49-F238E27FC236}">
                    <a16:creationId xmlns:a16="http://schemas.microsoft.com/office/drawing/2014/main" id="{16CC1844-E3E8-2745-8499-A67E01F98145}"/>
                  </a:ext>
                </a:extLst>
              </p:cNvPr>
              <p:cNvPicPr>
                <a:picLocks noChangeAspect="1"/>
              </p:cNvPicPr>
              <p:nvPr/>
            </p:nvPicPr>
            <p:blipFill>
              <a:blip r:embed="rId3"/>
              <a:stretch>
                <a:fillRect/>
              </a:stretch>
            </p:blipFill>
            <p:spPr>
              <a:xfrm>
                <a:off x="1114633" y="1973699"/>
                <a:ext cx="7532911" cy="4273141"/>
              </a:xfrm>
              <a:prstGeom prst="rect">
                <a:avLst/>
              </a:prstGeom>
            </p:spPr>
          </p:pic>
          <p:sp>
            <p:nvSpPr>
              <p:cNvPr id="15" name="Rectangle 14">
                <a:extLst>
                  <a:ext uri="{FF2B5EF4-FFF2-40B4-BE49-F238E27FC236}">
                    <a16:creationId xmlns:a16="http://schemas.microsoft.com/office/drawing/2014/main" id="{3338D5CF-E241-184B-ABA0-0012DFE263EE}"/>
                  </a:ext>
                </a:extLst>
              </p:cNvPr>
              <p:cNvSpPr/>
              <p:nvPr/>
            </p:nvSpPr>
            <p:spPr>
              <a:xfrm>
                <a:off x="1114634" y="1652660"/>
                <a:ext cx="7525751" cy="481294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cxnSp>
            <p:nvCxnSpPr>
              <p:cNvPr id="40" name="Straight Connector 39">
                <a:extLst>
                  <a:ext uri="{FF2B5EF4-FFF2-40B4-BE49-F238E27FC236}">
                    <a16:creationId xmlns:a16="http://schemas.microsoft.com/office/drawing/2014/main" id="{5FB9AA3F-2AD8-FA48-8F71-BC9B32239653}"/>
                  </a:ext>
                </a:extLst>
              </p:cNvPr>
              <p:cNvCxnSpPr>
                <a:cxnSpLocks/>
              </p:cNvCxnSpPr>
              <p:nvPr/>
            </p:nvCxnSpPr>
            <p:spPr>
              <a:xfrm>
                <a:off x="2527844" y="6246840"/>
                <a:ext cx="2414016"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CC90EF7-F284-F140-ABF6-70BD66C21995}"/>
                  </a:ext>
                </a:extLst>
              </p:cNvPr>
              <p:cNvCxnSpPr>
                <a:cxnSpLocks/>
              </p:cNvCxnSpPr>
              <p:nvPr/>
            </p:nvCxnSpPr>
            <p:spPr>
              <a:xfrm>
                <a:off x="5121405" y="6246840"/>
                <a:ext cx="2414016" cy="0"/>
              </a:xfrm>
              <a:prstGeom prst="line">
                <a:avLst/>
              </a:prstGeom>
              <a:ln>
                <a:solidFill>
                  <a:srgbClr val="AAAAAA"/>
                </a:solidFill>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858D67F4-251A-47EA-8067-179F2B05CBBF}"/>
              </a:ext>
            </a:extLst>
          </p:cNvPr>
          <p:cNvSpPr>
            <a:spLocks noGrp="1"/>
          </p:cNvSpPr>
          <p:nvPr>
            <p:ph type="title"/>
          </p:nvPr>
        </p:nvSpPr>
        <p:spPr/>
        <p:txBody>
          <a:bodyPr/>
          <a:lstStyle/>
          <a:p>
            <a:r>
              <a:rPr lang="en-US" dirty="0"/>
              <a:t>NetApp </a:t>
            </a:r>
            <a:r>
              <a:rPr lang="en-US" dirty="0">
                <a:solidFill>
                  <a:srgbClr val="0067C5"/>
                </a:solidFill>
              </a:rPr>
              <a:t>Kubernetes</a:t>
            </a:r>
            <a:r>
              <a:rPr lang="en-US" dirty="0"/>
              <a:t> Service</a:t>
            </a:r>
            <a:r>
              <a:rPr lang="en-US" dirty="0">
                <a:cs typeface="Arial"/>
              </a:rPr>
              <a:t> at </a:t>
            </a:r>
            <a:r>
              <a:rPr lang="en-US" dirty="0">
                <a:solidFill>
                  <a:srgbClr val="0067C5"/>
                </a:solidFill>
                <a:cs typeface="Arial"/>
              </a:rPr>
              <a:t>Cloud Central</a:t>
            </a:r>
            <a:endParaRPr lang="en-US" dirty="0">
              <a:solidFill>
                <a:srgbClr val="0067C5"/>
              </a:solidFill>
              <a:latin typeface="Arial" panose="020B0604020202020204" pitchFamily="34" charset="0"/>
            </a:endParaRPr>
          </a:p>
        </p:txBody>
      </p:sp>
      <p:sp>
        <p:nvSpPr>
          <p:cNvPr id="4" name="Content Placeholder 3">
            <a:extLst>
              <a:ext uri="{FF2B5EF4-FFF2-40B4-BE49-F238E27FC236}">
                <a16:creationId xmlns:a16="http://schemas.microsoft.com/office/drawing/2014/main" id="{EA4E4CAD-FE75-4A6B-A1E0-98758050F03E}"/>
              </a:ext>
            </a:extLst>
          </p:cNvPr>
          <p:cNvSpPr>
            <a:spLocks noGrp="1"/>
          </p:cNvSpPr>
          <p:nvPr>
            <p:ph sz="quarter" idx="14"/>
          </p:nvPr>
        </p:nvSpPr>
        <p:spPr>
          <a:xfrm>
            <a:off x="5324836" y="1288916"/>
            <a:ext cx="4235758" cy="3867284"/>
          </a:xfrm>
        </p:spPr>
        <p:txBody>
          <a:bodyPr anchor="ctr"/>
          <a:lstStyle/>
          <a:p>
            <a:pPr marL="0" indent="0">
              <a:buNone/>
            </a:pPr>
            <a:r>
              <a:rPr lang="en-US" dirty="0"/>
              <a:t>Deploy a production-ready </a:t>
            </a:r>
            <a:r>
              <a:rPr lang="en-US" dirty="0">
                <a:solidFill>
                  <a:srgbClr val="000000"/>
                </a:solidFill>
              </a:rPr>
              <a:t>Kubernetes</a:t>
            </a:r>
            <a:r>
              <a:rPr lang="en-US" dirty="0"/>
              <a:t> cluster in three clicks, when you want it, where you want it</a:t>
            </a:r>
          </a:p>
        </p:txBody>
      </p:sp>
      <p:sp>
        <p:nvSpPr>
          <p:cNvPr id="36" name="Text Placeholder 35">
            <a:extLst>
              <a:ext uri="{FF2B5EF4-FFF2-40B4-BE49-F238E27FC236}">
                <a16:creationId xmlns:a16="http://schemas.microsoft.com/office/drawing/2014/main" id="{1421F483-85EC-A84B-A1AC-41D6A5C199DC}"/>
              </a:ext>
            </a:extLst>
          </p:cNvPr>
          <p:cNvSpPr>
            <a:spLocks noGrp="1"/>
          </p:cNvSpPr>
          <p:nvPr>
            <p:ph type="body" idx="10"/>
          </p:nvPr>
        </p:nvSpPr>
        <p:spPr/>
        <p:txBody>
          <a:bodyPr/>
          <a:lstStyle/>
          <a:p>
            <a:endParaRPr lang="en-US"/>
          </a:p>
        </p:txBody>
      </p:sp>
      <p:sp>
        <p:nvSpPr>
          <p:cNvPr id="9" name="Slide Number Placeholder 8">
            <a:extLst>
              <a:ext uri="{FF2B5EF4-FFF2-40B4-BE49-F238E27FC236}">
                <a16:creationId xmlns:a16="http://schemas.microsoft.com/office/drawing/2014/main" id="{5E4987B2-5B21-9044-901F-0F49FC36B3B8}"/>
              </a:ext>
            </a:extLst>
          </p:cNvPr>
          <p:cNvSpPr>
            <a:spLocks noGrp="1"/>
          </p:cNvSpPr>
          <p:nvPr>
            <p:ph type="sldNum" sz="quarter" idx="4"/>
          </p:nvPr>
        </p:nvSpPr>
        <p:spPr/>
        <p:txBody>
          <a:bodyPr/>
          <a:lstStyle/>
          <a:p>
            <a:fld id="{92978B7E-5EBE-134C-B481-E4E8CA36F800}" type="slidenum">
              <a:rPr lang="en-US" smtClean="0"/>
              <a:pPr/>
              <a:t>62</a:t>
            </a:fld>
            <a:endParaRPr lang="en-US" dirty="0"/>
          </a:p>
        </p:txBody>
      </p:sp>
      <p:sp>
        <p:nvSpPr>
          <p:cNvPr id="37" name="Text Placeholder 36">
            <a:extLst>
              <a:ext uri="{FF2B5EF4-FFF2-40B4-BE49-F238E27FC236}">
                <a16:creationId xmlns:a16="http://schemas.microsoft.com/office/drawing/2014/main" id="{95F3D688-6374-7D45-A22F-5EF741EA5429}"/>
              </a:ext>
            </a:extLst>
          </p:cNvPr>
          <p:cNvSpPr>
            <a:spLocks noGrp="1"/>
          </p:cNvSpPr>
          <p:nvPr>
            <p:ph type="body" sz="quarter" idx="16"/>
          </p:nvPr>
        </p:nvSpPr>
        <p:spPr/>
        <p:txBody>
          <a:bodyPr/>
          <a:lstStyle/>
          <a:p>
            <a:endParaRPr lang="en-US" dirty="0"/>
          </a:p>
        </p:txBody>
      </p:sp>
      <p:sp>
        <p:nvSpPr>
          <p:cNvPr id="5" name="Footer Placeholder 4">
            <a:extLst>
              <a:ext uri="{FF2B5EF4-FFF2-40B4-BE49-F238E27FC236}">
                <a16:creationId xmlns:a16="http://schemas.microsoft.com/office/drawing/2014/main" id="{EC13C533-0418-40F8-AE38-D916934F9C91}"/>
              </a:ext>
            </a:extLst>
          </p:cNvPr>
          <p:cNvSpPr>
            <a:spLocks noGrp="1"/>
          </p:cNvSpPr>
          <p:nvPr>
            <p:ph type="ftr" sz="quarter" idx="3"/>
          </p:nvPr>
        </p:nvSpPr>
        <p:spPr/>
        <p:txBody>
          <a:bodyPr/>
          <a:lstStyle/>
          <a:p>
            <a:pPr lvl="0"/>
            <a:r>
              <a:rPr lang="en-US">
                <a:solidFill>
                  <a:srgbClr val="A2A5A2">
                    <a:lumMod val="50000"/>
                  </a:srgbClr>
                </a:solidFill>
              </a:rPr>
              <a:t>© 2019 NetApp, Inc. All rights reserved. </a:t>
            </a:r>
            <a:endParaRPr lang="en-US" dirty="0"/>
          </a:p>
        </p:txBody>
      </p:sp>
    </p:spTree>
    <p:extLst>
      <p:ext uri="{BB962C8B-B14F-4D97-AF65-F5344CB8AC3E}">
        <p14:creationId xmlns:p14="http://schemas.microsoft.com/office/powerpoint/2010/main" val="3256121183"/>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DD32AB-8112-4487-B2E7-697E3F72D591}"/>
              </a:ext>
            </a:extLst>
          </p:cNvPr>
          <p:cNvSpPr>
            <a:spLocks noGrp="1"/>
          </p:cNvSpPr>
          <p:nvPr>
            <p:ph type="title"/>
          </p:nvPr>
        </p:nvSpPr>
        <p:spPr/>
        <p:txBody>
          <a:bodyPr/>
          <a:lstStyle/>
          <a:p>
            <a:r>
              <a:rPr lang="en-US" dirty="0"/>
              <a:t>NetApp </a:t>
            </a:r>
            <a:r>
              <a:rPr lang="en-US" dirty="0">
                <a:solidFill>
                  <a:srgbClr val="0067C5"/>
                </a:solidFill>
              </a:rPr>
              <a:t>Kubernetes</a:t>
            </a:r>
            <a:r>
              <a:rPr lang="en-US" dirty="0"/>
              <a:t> Service</a:t>
            </a:r>
          </a:p>
        </p:txBody>
      </p:sp>
      <p:sp>
        <p:nvSpPr>
          <p:cNvPr id="8" name="Content Placeholder 7">
            <a:extLst>
              <a:ext uri="{FF2B5EF4-FFF2-40B4-BE49-F238E27FC236}">
                <a16:creationId xmlns:a16="http://schemas.microsoft.com/office/drawing/2014/main" id="{897B5259-740D-A04C-BEBD-C4F5C0767563}"/>
              </a:ext>
            </a:extLst>
          </p:cNvPr>
          <p:cNvSpPr>
            <a:spLocks noGrp="1"/>
          </p:cNvSpPr>
          <p:nvPr>
            <p:ph sz="quarter" idx="14"/>
          </p:nvPr>
        </p:nvSpPr>
        <p:spPr/>
        <p:txBody>
          <a:bodyPr/>
          <a:lstStyle/>
          <a:p>
            <a:endParaRPr lang="en-US" dirty="0"/>
          </a:p>
        </p:txBody>
      </p:sp>
      <p:sp>
        <p:nvSpPr>
          <p:cNvPr id="6" name="Text Placeholder 5">
            <a:extLst>
              <a:ext uri="{FF2B5EF4-FFF2-40B4-BE49-F238E27FC236}">
                <a16:creationId xmlns:a16="http://schemas.microsoft.com/office/drawing/2014/main" id="{643A7EDC-639B-6B49-BF75-223385061A70}"/>
              </a:ext>
            </a:extLst>
          </p:cNvPr>
          <p:cNvSpPr>
            <a:spLocks noGrp="1"/>
          </p:cNvSpPr>
          <p:nvPr>
            <p:ph type="body" idx="10"/>
          </p:nvPr>
        </p:nvSpPr>
        <p:spPr/>
        <p:txBody>
          <a:bodyPr/>
          <a:lstStyle/>
          <a:p>
            <a:endParaRPr lang="en-US"/>
          </a:p>
        </p:txBody>
      </p:sp>
      <p:sp>
        <p:nvSpPr>
          <p:cNvPr id="5" name="Slide Number Placeholder 4">
            <a:extLst>
              <a:ext uri="{FF2B5EF4-FFF2-40B4-BE49-F238E27FC236}">
                <a16:creationId xmlns:a16="http://schemas.microsoft.com/office/drawing/2014/main" id="{423E0E5F-80D4-4E42-BF7D-C06F8BB2D80F}"/>
              </a:ext>
            </a:extLst>
          </p:cNvPr>
          <p:cNvSpPr>
            <a:spLocks noGrp="1"/>
          </p:cNvSpPr>
          <p:nvPr>
            <p:ph type="sldNum" sz="quarter" idx="4"/>
          </p:nvPr>
        </p:nvSpPr>
        <p:spPr/>
        <p:txBody>
          <a:bodyPr/>
          <a:lstStyle/>
          <a:p>
            <a:fld id="{92978B7E-5EBE-134C-B481-E4E8CA36F800}" type="slidenum">
              <a:rPr lang="en-US" smtClean="0"/>
              <a:pPr/>
              <a:t>63</a:t>
            </a:fld>
            <a:endParaRPr lang="en-US" dirty="0"/>
          </a:p>
        </p:txBody>
      </p:sp>
      <p:sp>
        <p:nvSpPr>
          <p:cNvPr id="9" name="Text Placeholder 8">
            <a:extLst>
              <a:ext uri="{FF2B5EF4-FFF2-40B4-BE49-F238E27FC236}">
                <a16:creationId xmlns:a16="http://schemas.microsoft.com/office/drawing/2014/main" id="{A9451B1E-D708-3844-A382-E8D87700CECD}"/>
              </a:ext>
            </a:extLst>
          </p:cNvPr>
          <p:cNvSpPr>
            <a:spLocks noGrp="1"/>
          </p:cNvSpPr>
          <p:nvPr>
            <p:ph type="body" sz="quarter" idx="16"/>
          </p:nvPr>
        </p:nvSpPr>
        <p:spPr/>
        <p:txBody>
          <a:bodyPr/>
          <a:lstStyle/>
          <a:p>
            <a:endParaRPr lang="en-US"/>
          </a:p>
        </p:txBody>
      </p:sp>
      <p:sp>
        <p:nvSpPr>
          <p:cNvPr id="2" name="Footer Placeholder 1">
            <a:extLst>
              <a:ext uri="{FF2B5EF4-FFF2-40B4-BE49-F238E27FC236}">
                <a16:creationId xmlns:a16="http://schemas.microsoft.com/office/drawing/2014/main" id="{84635E67-A5DB-3844-A3EA-766CFA56EAA4}"/>
              </a:ext>
            </a:extLst>
          </p:cNvPr>
          <p:cNvSpPr>
            <a:spLocks noGrp="1"/>
          </p:cNvSpPr>
          <p:nvPr>
            <p:ph type="ftr" sz="quarter" idx="3"/>
          </p:nvPr>
        </p:nvSpPr>
        <p:spPr/>
        <p:txBody>
          <a:bodyPr/>
          <a:lstStyle/>
          <a:p>
            <a:pPr>
              <a:defRPr/>
            </a:pPr>
            <a:r>
              <a:rPr lang="en-US"/>
              <a:t>© 2019 NetApp, Inc. All rights reserved. </a:t>
            </a:r>
            <a:endParaRPr lang="en-US" dirty="0"/>
          </a:p>
        </p:txBody>
      </p:sp>
      <p:grpSp>
        <p:nvGrpSpPr>
          <p:cNvPr id="18" name="Group 17">
            <a:extLst>
              <a:ext uri="{FF2B5EF4-FFF2-40B4-BE49-F238E27FC236}">
                <a16:creationId xmlns:a16="http://schemas.microsoft.com/office/drawing/2014/main" id="{72A23D9D-A425-064B-BA43-7CF155FFBBB7}"/>
              </a:ext>
            </a:extLst>
          </p:cNvPr>
          <p:cNvGrpSpPr/>
          <p:nvPr/>
        </p:nvGrpSpPr>
        <p:grpSpPr>
          <a:xfrm>
            <a:off x="216065" y="1267959"/>
            <a:ext cx="2002973" cy="1546405"/>
            <a:chOff x="216065" y="1267959"/>
            <a:chExt cx="2002973" cy="1546405"/>
          </a:xfrm>
        </p:grpSpPr>
        <p:sp>
          <p:nvSpPr>
            <p:cNvPr id="55" name="Rectangle: Rounded Corners 66">
              <a:extLst>
                <a:ext uri="{FF2B5EF4-FFF2-40B4-BE49-F238E27FC236}">
                  <a16:creationId xmlns:a16="http://schemas.microsoft.com/office/drawing/2014/main" id="{19D526C2-A691-A143-9503-57D171549881}"/>
                </a:ext>
              </a:extLst>
            </p:cNvPr>
            <p:cNvSpPr/>
            <p:nvPr/>
          </p:nvSpPr>
          <p:spPr>
            <a:xfrm>
              <a:off x="499966" y="1267959"/>
              <a:ext cx="1719072" cy="530352"/>
            </a:xfrm>
            <a:prstGeom prst="roundRect">
              <a:avLst>
                <a:gd name="adj"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tx1"/>
                  </a:solidFill>
                </a:rPr>
                <a:t>Choose a </a:t>
              </a:r>
              <a:br>
                <a:rPr lang="en-US" sz="1400" dirty="0">
                  <a:solidFill>
                    <a:schemeClr val="tx1"/>
                  </a:solidFill>
                </a:rPr>
              </a:br>
              <a:r>
                <a:rPr lang="en-US" sz="1400" dirty="0">
                  <a:solidFill>
                    <a:schemeClr val="tx1"/>
                  </a:solidFill>
                </a:rPr>
                <a:t>provider</a:t>
              </a:r>
            </a:p>
          </p:txBody>
        </p:sp>
        <p:grpSp>
          <p:nvGrpSpPr>
            <p:cNvPr id="86" name="Group 85">
              <a:extLst>
                <a:ext uri="{FF2B5EF4-FFF2-40B4-BE49-F238E27FC236}">
                  <a16:creationId xmlns:a16="http://schemas.microsoft.com/office/drawing/2014/main" id="{D9156234-7214-9C45-8D94-0841B7F0CEEA}"/>
                </a:ext>
              </a:extLst>
            </p:cNvPr>
            <p:cNvGrpSpPr/>
            <p:nvPr/>
          </p:nvGrpSpPr>
          <p:grpSpPr>
            <a:xfrm>
              <a:off x="497234" y="2064210"/>
              <a:ext cx="1636780" cy="750154"/>
              <a:chOff x="922308" y="3956691"/>
              <a:chExt cx="1636780" cy="750154"/>
            </a:xfrm>
          </p:grpSpPr>
          <p:pic>
            <p:nvPicPr>
              <p:cNvPr id="88" name="Picture 87">
                <a:extLst>
                  <a:ext uri="{FF2B5EF4-FFF2-40B4-BE49-F238E27FC236}">
                    <a16:creationId xmlns:a16="http://schemas.microsoft.com/office/drawing/2014/main" id="{6D29B9C4-AFA5-F047-AC29-143912D71E14}"/>
                  </a:ext>
                </a:extLst>
              </p:cNvPr>
              <p:cNvPicPr>
                <a:picLocks noChangeAspect="1"/>
              </p:cNvPicPr>
              <p:nvPr/>
            </p:nvPicPr>
            <p:blipFill>
              <a:blip r:embed="rId3"/>
              <a:stretch>
                <a:fillRect/>
              </a:stretch>
            </p:blipFill>
            <p:spPr>
              <a:xfrm>
                <a:off x="933429" y="4431131"/>
                <a:ext cx="823961" cy="238125"/>
              </a:xfrm>
              <a:prstGeom prst="rect">
                <a:avLst/>
              </a:prstGeom>
            </p:spPr>
          </p:pic>
          <p:pic>
            <p:nvPicPr>
              <p:cNvPr id="90" name="Picture 89">
                <a:extLst>
                  <a:ext uri="{FF2B5EF4-FFF2-40B4-BE49-F238E27FC236}">
                    <a16:creationId xmlns:a16="http://schemas.microsoft.com/office/drawing/2014/main" id="{C2B0BC69-4521-CA45-8E21-FEFB35C7CF01}"/>
                  </a:ext>
                </a:extLst>
              </p:cNvPr>
              <p:cNvPicPr>
                <a:picLocks noChangeAspect="1"/>
              </p:cNvPicPr>
              <p:nvPr/>
            </p:nvPicPr>
            <p:blipFill>
              <a:blip r:embed="rId4"/>
              <a:stretch>
                <a:fillRect/>
              </a:stretch>
            </p:blipFill>
            <p:spPr>
              <a:xfrm>
                <a:off x="922308" y="3956691"/>
                <a:ext cx="1636780" cy="417718"/>
              </a:xfrm>
              <a:prstGeom prst="rect">
                <a:avLst/>
              </a:prstGeom>
            </p:spPr>
          </p:pic>
          <p:pic>
            <p:nvPicPr>
              <p:cNvPr id="92" name="Picture 91">
                <a:extLst>
                  <a:ext uri="{FF2B5EF4-FFF2-40B4-BE49-F238E27FC236}">
                    <a16:creationId xmlns:a16="http://schemas.microsoft.com/office/drawing/2014/main" id="{3B9EBF8C-0891-FB43-890E-605755B4DAE3}"/>
                  </a:ext>
                </a:extLst>
              </p:cNvPr>
              <p:cNvPicPr>
                <a:picLocks noChangeAspect="1"/>
              </p:cNvPicPr>
              <p:nvPr/>
            </p:nvPicPr>
            <p:blipFill>
              <a:blip r:embed="rId5"/>
              <a:stretch>
                <a:fillRect/>
              </a:stretch>
            </p:blipFill>
            <p:spPr>
              <a:xfrm>
                <a:off x="2105123" y="4479007"/>
                <a:ext cx="381000" cy="227838"/>
              </a:xfrm>
              <a:prstGeom prst="rect">
                <a:avLst/>
              </a:prstGeom>
            </p:spPr>
          </p:pic>
        </p:grpSp>
        <p:sp>
          <p:nvSpPr>
            <p:cNvPr id="101" name="Rectangle 100">
              <a:extLst>
                <a:ext uri="{FF2B5EF4-FFF2-40B4-BE49-F238E27FC236}">
                  <a16:creationId xmlns:a16="http://schemas.microsoft.com/office/drawing/2014/main" id="{F7299CEA-27F4-E14F-A6AA-A7868336B7F5}"/>
                </a:ext>
              </a:extLst>
            </p:cNvPr>
            <p:cNvSpPr/>
            <p:nvPr/>
          </p:nvSpPr>
          <p:spPr>
            <a:xfrm>
              <a:off x="216065" y="1267959"/>
              <a:ext cx="283901" cy="28390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a:t>1</a:t>
              </a:r>
            </a:p>
          </p:txBody>
        </p:sp>
      </p:grpSp>
      <p:grpSp>
        <p:nvGrpSpPr>
          <p:cNvPr id="4" name="Group 3">
            <a:extLst>
              <a:ext uri="{FF2B5EF4-FFF2-40B4-BE49-F238E27FC236}">
                <a16:creationId xmlns:a16="http://schemas.microsoft.com/office/drawing/2014/main" id="{3C170399-8DF6-41DD-B041-922CB58E512E}"/>
              </a:ext>
            </a:extLst>
          </p:cNvPr>
          <p:cNvGrpSpPr/>
          <p:nvPr/>
        </p:nvGrpSpPr>
        <p:grpSpPr>
          <a:xfrm>
            <a:off x="4679078" y="1267959"/>
            <a:ext cx="4872460" cy="3939144"/>
            <a:chOff x="4679078" y="1267959"/>
            <a:chExt cx="4872460" cy="3939144"/>
          </a:xfrm>
        </p:grpSpPr>
        <p:sp>
          <p:nvSpPr>
            <p:cNvPr id="69" name="Arrow: Down 68">
              <a:extLst>
                <a:ext uri="{FF2B5EF4-FFF2-40B4-BE49-F238E27FC236}">
                  <a16:creationId xmlns:a16="http://schemas.microsoft.com/office/drawing/2014/main" id="{D731164D-70CC-40A9-A52B-C97723DA38D8}"/>
                </a:ext>
              </a:extLst>
            </p:cNvPr>
            <p:cNvSpPr/>
            <p:nvPr/>
          </p:nvSpPr>
          <p:spPr>
            <a:xfrm rot="16200000">
              <a:off x="4756651" y="1240403"/>
              <a:ext cx="233884" cy="389030"/>
            </a:xfrm>
            <a:prstGeom prst="down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grpSp>
          <p:nvGrpSpPr>
            <p:cNvPr id="19" name="Group 18">
              <a:extLst>
                <a:ext uri="{FF2B5EF4-FFF2-40B4-BE49-F238E27FC236}">
                  <a16:creationId xmlns:a16="http://schemas.microsoft.com/office/drawing/2014/main" id="{9F2B70AB-30B5-8140-AEB5-19C0BC987BB7}"/>
                </a:ext>
              </a:extLst>
            </p:cNvPr>
            <p:cNvGrpSpPr/>
            <p:nvPr/>
          </p:nvGrpSpPr>
          <p:grpSpPr>
            <a:xfrm>
              <a:off x="4775481" y="1267959"/>
              <a:ext cx="4776057" cy="3939144"/>
              <a:chOff x="4775481" y="1267959"/>
              <a:chExt cx="4776057" cy="3939144"/>
            </a:xfrm>
          </p:grpSpPr>
          <p:grpSp>
            <p:nvGrpSpPr>
              <p:cNvPr id="63" name="Group 62">
                <a:extLst>
                  <a:ext uri="{FF2B5EF4-FFF2-40B4-BE49-F238E27FC236}">
                    <a16:creationId xmlns:a16="http://schemas.microsoft.com/office/drawing/2014/main" id="{17BED9C8-9B58-9843-BAEE-D6AE5522E0C8}"/>
                  </a:ext>
                </a:extLst>
              </p:cNvPr>
              <p:cNvGrpSpPr/>
              <p:nvPr/>
            </p:nvGrpSpPr>
            <p:grpSpPr>
              <a:xfrm>
                <a:off x="7839339" y="1976827"/>
                <a:ext cx="1712199" cy="723836"/>
                <a:chOff x="6875114" y="1270912"/>
                <a:chExt cx="2374532" cy="1003839"/>
              </a:xfrm>
            </p:grpSpPr>
            <p:sp>
              <p:nvSpPr>
                <p:cNvPr id="64" name="Rectangle: Rounded Corners 84">
                  <a:extLst>
                    <a:ext uri="{FF2B5EF4-FFF2-40B4-BE49-F238E27FC236}">
                      <a16:creationId xmlns:a16="http://schemas.microsoft.com/office/drawing/2014/main" id="{39E116E4-7E80-964C-B42E-EDB9481A3142}"/>
                    </a:ext>
                  </a:extLst>
                </p:cNvPr>
                <p:cNvSpPr/>
                <p:nvPr/>
              </p:nvSpPr>
              <p:spPr>
                <a:xfrm>
                  <a:off x="6875114" y="1270912"/>
                  <a:ext cx="2374532" cy="1003839"/>
                </a:xfrm>
                <a:prstGeom prst="roundRect">
                  <a:avLst>
                    <a:gd name="adj" fmla="val 0"/>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r>
                    <a:rPr lang="en-US" sz="1400">
                      <a:solidFill>
                        <a:schemeClr val="tx1"/>
                      </a:solidFill>
                    </a:rPr>
                    <a:t>Optional Add-ons</a:t>
                  </a:r>
                </a:p>
              </p:txBody>
            </p:sp>
            <p:pic>
              <p:nvPicPr>
                <p:cNvPr id="65" name="Graphic 64">
                  <a:extLst>
                    <a:ext uri="{FF2B5EF4-FFF2-40B4-BE49-F238E27FC236}">
                      <a16:creationId xmlns:a16="http://schemas.microsoft.com/office/drawing/2014/main" id="{BD5EDA72-3E03-BD41-80F6-14853184A3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67281" y="1759234"/>
                  <a:ext cx="365744" cy="365744"/>
                </a:xfrm>
                <a:prstGeom prst="rect">
                  <a:avLst/>
                </a:prstGeom>
              </p:spPr>
            </p:pic>
            <p:pic>
              <p:nvPicPr>
                <p:cNvPr id="79" name="Picture 78">
                  <a:extLst>
                    <a:ext uri="{FF2B5EF4-FFF2-40B4-BE49-F238E27FC236}">
                      <a16:creationId xmlns:a16="http://schemas.microsoft.com/office/drawing/2014/main" id="{8597FA10-2CC3-F54A-BDA5-03CCA0B6752B}"/>
                    </a:ext>
                  </a:extLst>
                </p:cNvPr>
                <p:cNvPicPr>
                  <a:picLocks noChangeAspect="1"/>
                </p:cNvPicPr>
                <p:nvPr/>
              </p:nvPicPr>
              <p:blipFill>
                <a:blip r:embed="rId8"/>
                <a:stretch>
                  <a:fillRect/>
                </a:stretch>
              </p:blipFill>
              <p:spPr>
                <a:xfrm>
                  <a:off x="7388396" y="1742925"/>
                  <a:ext cx="437476" cy="484973"/>
                </a:xfrm>
                <a:prstGeom prst="rect">
                  <a:avLst/>
                </a:prstGeom>
              </p:spPr>
            </p:pic>
            <p:pic>
              <p:nvPicPr>
                <p:cNvPr id="80" name="Picture 79">
                  <a:extLst>
                    <a:ext uri="{FF2B5EF4-FFF2-40B4-BE49-F238E27FC236}">
                      <a16:creationId xmlns:a16="http://schemas.microsoft.com/office/drawing/2014/main" id="{2A6C604C-F668-8743-B3D6-423DAB101B02}"/>
                    </a:ext>
                  </a:extLst>
                </p:cNvPr>
                <p:cNvPicPr>
                  <a:picLocks noChangeAspect="1"/>
                </p:cNvPicPr>
                <p:nvPr/>
              </p:nvPicPr>
              <p:blipFill>
                <a:blip r:embed="rId9"/>
                <a:stretch>
                  <a:fillRect/>
                </a:stretch>
              </p:blipFill>
              <p:spPr>
                <a:xfrm>
                  <a:off x="8706120" y="1726554"/>
                  <a:ext cx="437476" cy="456307"/>
                </a:xfrm>
                <a:prstGeom prst="rect">
                  <a:avLst/>
                </a:prstGeom>
              </p:spPr>
            </p:pic>
            <p:pic>
              <p:nvPicPr>
                <p:cNvPr id="81" name="Picture 80">
                  <a:extLst>
                    <a:ext uri="{FF2B5EF4-FFF2-40B4-BE49-F238E27FC236}">
                      <a16:creationId xmlns:a16="http://schemas.microsoft.com/office/drawing/2014/main" id="{6BEEDCB9-DAE0-FD4F-9DFD-8FAD7BD4CA1C}"/>
                    </a:ext>
                  </a:extLst>
                </p:cNvPr>
                <p:cNvPicPr>
                  <a:picLocks noChangeAspect="1"/>
                </p:cNvPicPr>
                <p:nvPr/>
              </p:nvPicPr>
              <p:blipFill>
                <a:blip r:embed="rId10"/>
                <a:stretch>
                  <a:fillRect/>
                </a:stretch>
              </p:blipFill>
              <p:spPr>
                <a:xfrm>
                  <a:off x="7918599" y="1772833"/>
                  <a:ext cx="694794" cy="347396"/>
                </a:xfrm>
                <a:prstGeom prst="rect">
                  <a:avLst/>
                </a:prstGeom>
              </p:spPr>
            </p:pic>
            <p:cxnSp>
              <p:nvCxnSpPr>
                <p:cNvPr id="82" name="Straight Connector 81">
                  <a:extLst>
                    <a:ext uri="{FF2B5EF4-FFF2-40B4-BE49-F238E27FC236}">
                      <a16:creationId xmlns:a16="http://schemas.microsoft.com/office/drawing/2014/main" id="{F08535D9-4F6C-A441-83A0-CEA8E29A6393}"/>
                    </a:ext>
                  </a:extLst>
                </p:cNvPr>
                <p:cNvCxnSpPr/>
                <p:nvPr/>
              </p:nvCxnSpPr>
              <p:spPr>
                <a:xfrm>
                  <a:off x="7909161" y="1750375"/>
                  <a:ext cx="0" cy="425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AEFAF84-F1C7-3044-BF63-5872ADFEC082}"/>
                    </a:ext>
                  </a:extLst>
                </p:cNvPr>
                <p:cNvCxnSpPr/>
                <p:nvPr/>
              </p:nvCxnSpPr>
              <p:spPr>
                <a:xfrm>
                  <a:off x="8632115" y="1750375"/>
                  <a:ext cx="0" cy="425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1E91FD0-DC59-6D4D-AA06-A56CA9372B03}"/>
                  </a:ext>
                </a:extLst>
              </p:cNvPr>
              <p:cNvGrpSpPr/>
              <p:nvPr/>
            </p:nvGrpSpPr>
            <p:grpSpPr>
              <a:xfrm>
                <a:off x="4775481" y="1267959"/>
                <a:ext cx="2940270" cy="3939144"/>
                <a:chOff x="4680891" y="1267959"/>
                <a:chExt cx="2940270" cy="3939144"/>
              </a:xfrm>
            </p:grpSpPr>
            <p:sp>
              <p:nvSpPr>
                <p:cNvPr id="62" name="Rectangle: Rounded Corners 72">
                  <a:extLst>
                    <a:ext uri="{FF2B5EF4-FFF2-40B4-BE49-F238E27FC236}">
                      <a16:creationId xmlns:a16="http://schemas.microsoft.com/office/drawing/2014/main" id="{465B1294-6574-7147-B32D-7F72DB6AFCF4}"/>
                    </a:ext>
                  </a:extLst>
                </p:cNvPr>
                <p:cNvSpPr/>
                <p:nvPr/>
              </p:nvSpPr>
              <p:spPr>
                <a:xfrm>
                  <a:off x="5290653" y="1267959"/>
                  <a:ext cx="1719072" cy="530352"/>
                </a:xfrm>
                <a:prstGeom prst="roundRect">
                  <a:avLst>
                    <a:gd name="adj"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chemeClr val="tx1"/>
                      </a:solidFill>
                    </a:rPr>
                    <a:t>Configure the cluster</a:t>
                  </a:r>
                </a:p>
              </p:txBody>
            </p:sp>
            <p:grpSp>
              <p:nvGrpSpPr>
                <p:cNvPr id="10" name="Group 9">
                  <a:extLst>
                    <a:ext uri="{FF2B5EF4-FFF2-40B4-BE49-F238E27FC236}">
                      <a16:creationId xmlns:a16="http://schemas.microsoft.com/office/drawing/2014/main" id="{61685E61-AC88-E84F-86EF-DA880809658D}"/>
                    </a:ext>
                  </a:extLst>
                </p:cNvPr>
                <p:cNvGrpSpPr/>
                <p:nvPr/>
              </p:nvGrpSpPr>
              <p:grpSpPr>
                <a:xfrm>
                  <a:off x="4680891" y="1924407"/>
                  <a:ext cx="2940270" cy="3282696"/>
                  <a:chOff x="4680891" y="1924407"/>
                  <a:chExt cx="2940270" cy="3282696"/>
                </a:xfrm>
              </p:grpSpPr>
              <p:sp>
                <p:nvSpPr>
                  <p:cNvPr id="40" name="Rectangle: Rounded Corners 35">
                    <a:extLst>
                      <a:ext uri="{FF2B5EF4-FFF2-40B4-BE49-F238E27FC236}">
                        <a16:creationId xmlns:a16="http://schemas.microsoft.com/office/drawing/2014/main" id="{119827B9-94C0-3947-A471-DFD5F185A7FE}"/>
                      </a:ext>
                    </a:extLst>
                  </p:cNvPr>
                  <p:cNvSpPr/>
                  <p:nvPr/>
                </p:nvSpPr>
                <p:spPr>
                  <a:xfrm>
                    <a:off x="4680892" y="1924407"/>
                    <a:ext cx="2940269" cy="3282696"/>
                  </a:xfrm>
                  <a:prstGeom prst="roundRect">
                    <a:avLst>
                      <a:gd name="adj" fmla="val 0"/>
                    </a:avLst>
                  </a:prstGeom>
                  <a:solidFill>
                    <a:schemeClr val="bg2">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41" name="Heptagon 40">
                    <a:extLst>
                      <a:ext uri="{FF2B5EF4-FFF2-40B4-BE49-F238E27FC236}">
                        <a16:creationId xmlns:a16="http://schemas.microsoft.com/office/drawing/2014/main" id="{AD669633-67B6-8444-A62E-90342F53466D}"/>
                      </a:ext>
                    </a:extLst>
                  </p:cNvPr>
                  <p:cNvSpPr/>
                  <p:nvPr/>
                </p:nvSpPr>
                <p:spPr>
                  <a:xfrm>
                    <a:off x="5695130" y="3239912"/>
                    <a:ext cx="930165" cy="930165"/>
                  </a:xfrm>
                  <a:prstGeom prst="heptagon">
                    <a:avLst/>
                  </a:prstGeom>
                  <a:solidFill>
                    <a:schemeClr val="bg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grpSp>
                <p:nvGrpSpPr>
                  <p:cNvPr id="42" name="Group 41">
                    <a:extLst>
                      <a:ext uri="{FF2B5EF4-FFF2-40B4-BE49-F238E27FC236}">
                        <a16:creationId xmlns:a16="http://schemas.microsoft.com/office/drawing/2014/main" id="{E98EFF2C-FE6B-D64F-BA6C-B6D41A087D24}"/>
                      </a:ext>
                    </a:extLst>
                  </p:cNvPr>
                  <p:cNvGrpSpPr/>
                  <p:nvPr/>
                </p:nvGrpSpPr>
                <p:grpSpPr>
                  <a:xfrm>
                    <a:off x="4783353" y="2478746"/>
                    <a:ext cx="1260274" cy="480862"/>
                    <a:chOff x="558350" y="3037199"/>
                    <a:chExt cx="1901629" cy="725573"/>
                  </a:xfrm>
                </p:grpSpPr>
                <p:sp>
                  <p:nvSpPr>
                    <p:cNvPr id="43" name="Hexagon 15">
                      <a:extLst>
                        <a:ext uri="{FF2B5EF4-FFF2-40B4-BE49-F238E27FC236}">
                          <a16:creationId xmlns:a16="http://schemas.microsoft.com/office/drawing/2014/main" id="{94B09C6A-7201-1A4D-999E-8F60B949571A}"/>
                        </a:ext>
                      </a:extLst>
                    </p:cNvPr>
                    <p:cNvSpPr/>
                    <p:nvPr/>
                  </p:nvSpPr>
                  <p:spPr>
                    <a:xfrm>
                      <a:off x="558350" y="3037199"/>
                      <a:ext cx="1901629" cy="7255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45" name="Rectangle 44">
                      <a:extLst>
                        <a:ext uri="{FF2B5EF4-FFF2-40B4-BE49-F238E27FC236}">
                          <a16:creationId xmlns:a16="http://schemas.microsoft.com/office/drawing/2014/main" id="{9DFB5A6B-869F-2647-878C-A3A567188A7E}"/>
                        </a:ext>
                      </a:extLst>
                    </p:cNvPr>
                    <p:cNvSpPr/>
                    <p:nvPr/>
                  </p:nvSpPr>
                  <p:spPr>
                    <a:xfrm>
                      <a:off x="1480841" y="3457774"/>
                      <a:ext cx="979138" cy="29988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5000"/>
                        </a:lnSpc>
                        <a:spcBef>
                          <a:spcPts val="400"/>
                        </a:spcBef>
                        <a:spcAft>
                          <a:spcPts val="200"/>
                        </a:spcAft>
                      </a:pPr>
                      <a:r>
                        <a:rPr lang="en-US" sz="1000">
                          <a:solidFill>
                            <a:schemeClr val="bg1"/>
                          </a:solidFill>
                        </a:rPr>
                        <a:t>Docker</a:t>
                      </a:r>
                    </a:p>
                  </p:txBody>
                </p:sp>
              </p:grpSp>
              <p:sp>
                <p:nvSpPr>
                  <p:cNvPr id="46" name="TextBox 45">
                    <a:extLst>
                      <a:ext uri="{FF2B5EF4-FFF2-40B4-BE49-F238E27FC236}">
                        <a16:creationId xmlns:a16="http://schemas.microsoft.com/office/drawing/2014/main" id="{2004AA06-8683-F344-ABDD-96867008A1CD}"/>
                      </a:ext>
                    </a:extLst>
                  </p:cNvPr>
                  <p:cNvSpPr txBox="1"/>
                  <p:nvPr/>
                </p:nvSpPr>
                <p:spPr>
                  <a:xfrm>
                    <a:off x="4680891" y="1939769"/>
                    <a:ext cx="2940269" cy="337438"/>
                  </a:xfrm>
                  <a:prstGeom prst="rect">
                    <a:avLst/>
                  </a:prstGeom>
                  <a:solidFill>
                    <a:schemeClr val="accent1"/>
                  </a:solidFill>
                  <a:ln w="25400">
                    <a:solidFill>
                      <a:schemeClr val="accent1"/>
                    </a:solidFill>
                  </a:ln>
                </p:spPr>
                <p:txBody>
                  <a:bodyPr vert="horz" wrap="non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600" b="0" i="0" strike="noStrike" kern="1200" cap="none" spc="0" normalizeH="0" baseline="0" noProof="0" dirty="0">
                        <a:ln>
                          <a:noFill/>
                        </a:ln>
                        <a:solidFill>
                          <a:schemeClr val="bg1"/>
                        </a:solidFill>
                        <a:effectLst/>
                        <a:uLnTx/>
                        <a:uFillTx/>
                        <a:latin typeface="+mn-lt"/>
                      </a:rPr>
                      <a:t>Kubernetes</a:t>
                    </a:r>
                    <a:r>
                      <a:rPr kumimoji="0" lang="en-US" sz="1600" b="0" i="0" u="none" strike="noStrike" kern="1200" cap="none" spc="0" normalizeH="0" baseline="0" noProof="0" dirty="0">
                        <a:ln>
                          <a:noFill/>
                        </a:ln>
                        <a:solidFill>
                          <a:schemeClr val="bg1"/>
                        </a:solidFill>
                        <a:effectLst/>
                        <a:uLnTx/>
                        <a:uFillTx/>
                        <a:latin typeface="+mn-lt"/>
                      </a:rPr>
                      <a:t> cluster</a:t>
                    </a:r>
                  </a:p>
                </p:txBody>
              </p:sp>
              <p:grpSp>
                <p:nvGrpSpPr>
                  <p:cNvPr id="51" name="Group 50">
                    <a:extLst>
                      <a:ext uri="{FF2B5EF4-FFF2-40B4-BE49-F238E27FC236}">
                        <a16:creationId xmlns:a16="http://schemas.microsoft.com/office/drawing/2014/main" id="{71A328B8-FB02-5A42-B44A-33B4A380A637}"/>
                      </a:ext>
                    </a:extLst>
                  </p:cNvPr>
                  <p:cNvGrpSpPr/>
                  <p:nvPr/>
                </p:nvGrpSpPr>
                <p:grpSpPr>
                  <a:xfrm>
                    <a:off x="6263761" y="2478990"/>
                    <a:ext cx="1260274" cy="480862"/>
                    <a:chOff x="558350" y="3037199"/>
                    <a:chExt cx="1901629" cy="725573"/>
                  </a:xfrm>
                </p:grpSpPr>
                <p:sp>
                  <p:nvSpPr>
                    <p:cNvPr id="52" name="Hexagon 15">
                      <a:extLst>
                        <a:ext uri="{FF2B5EF4-FFF2-40B4-BE49-F238E27FC236}">
                          <a16:creationId xmlns:a16="http://schemas.microsoft.com/office/drawing/2014/main" id="{F8EC6CF4-182B-884F-ABC4-D11C1EBBFD34}"/>
                        </a:ext>
                      </a:extLst>
                    </p:cNvPr>
                    <p:cNvSpPr/>
                    <p:nvPr/>
                  </p:nvSpPr>
                  <p:spPr>
                    <a:xfrm>
                      <a:off x="558350" y="3037199"/>
                      <a:ext cx="1901629" cy="7255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53" name="Rectangle 52">
                      <a:extLst>
                        <a:ext uri="{FF2B5EF4-FFF2-40B4-BE49-F238E27FC236}">
                          <a16:creationId xmlns:a16="http://schemas.microsoft.com/office/drawing/2014/main" id="{D626C20A-AB32-DD49-8DDA-F24B3BBF8967}"/>
                        </a:ext>
                      </a:extLst>
                    </p:cNvPr>
                    <p:cNvSpPr/>
                    <p:nvPr/>
                  </p:nvSpPr>
                  <p:spPr>
                    <a:xfrm>
                      <a:off x="558350" y="3457774"/>
                      <a:ext cx="922493" cy="29988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5000"/>
                        </a:lnSpc>
                        <a:spcBef>
                          <a:spcPts val="400"/>
                        </a:spcBef>
                        <a:spcAft>
                          <a:spcPts val="200"/>
                        </a:spcAft>
                      </a:pPr>
                      <a:r>
                        <a:rPr lang="en-US" sz="1000">
                          <a:solidFill>
                            <a:srgbClr val="FFFFFF"/>
                          </a:solidFill>
                        </a:rPr>
                        <a:t>kubelet</a:t>
                      </a:r>
                      <a:endParaRPr lang="en-US" sz="1000">
                        <a:solidFill>
                          <a:srgbClr val="FFFFFF"/>
                        </a:solidFill>
                        <a:latin typeface="Arial" panose="020B0604020202020204" pitchFamily="34" charset="0"/>
                      </a:endParaRPr>
                    </a:p>
                  </p:txBody>
                </p:sp>
                <p:sp>
                  <p:nvSpPr>
                    <p:cNvPr id="54" name="Rectangle 53">
                      <a:extLst>
                        <a:ext uri="{FF2B5EF4-FFF2-40B4-BE49-F238E27FC236}">
                          <a16:creationId xmlns:a16="http://schemas.microsoft.com/office/drawing/2014/main" id="{20E63941-8568-D544-A04D-456CD1E89F52}"/>
                        </a:ext>
                      </a:extLst>
                    </p:cNvPr>
                    <p:cNvSpPr/>
                    <p:nvPr/>
                  </p:nvSpPr>
                  <p:spPr>
                    <a:xfrm>
                      <a:off x="1480841" y="3457774"/>
                      <a:ext cx="979138" cy="29988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5000"/>
                        </a:lnSpc>
                        <a:spcBef>
                          <a:spcPts val="400"/>
                        </a:spcBef>
                        <a:spcAft>
                          <a:spcPts val="200"/>
                        </a:spcAft>
                      </a:pPr>
                      <a:r>
                        <a:rPr lang="en-US" sz="1000">
                          <a:solidFill>
                            <a:schemeClr val="bg1"/>
                          </a:solidFill>
                        </a:rPr>
                        <a:t>Docker</a:t>
                      </a:r>
                    </a:p>
                  </p:txBody>
                </p:sp>
              </p:grpSp>
              <p:grpSp>
                <p:nvGrpSpPr>
                  <p:cNvPr id="94" name="Group 93">
                    <a:extLst>
                      <a:ext uri="{FF2B5EF4-FFF2-40B4-BE49-F238E27FC236}">
                        <a16:creationId xmlns:a16="http://schemas.microsoft.com/office/drawing/2014/main" id="{B213ECF1-CFF4-1044-94FC-9E539EEEB197}"/>
                      </a:ext>
                    </a:extLst>
                  </p:cNvPr>
                  <p:cNvGrpSpPr/>
                  <p:nvPr/>
                </p:nvGrpSpPr>
                <p:grpSpPr>
                  <a:xfrm>
                    <a:off x="5530075" y="4450137"/>
                    <a:ext cx="1260274" cy="480862"/>
                    <a:chOff x="558350" y="3037199"/>
                    <a:chExt cx="1901629" cy="725573"/>
                  </a:xfrm>
                </p:grpSpPr>
                <p:sp>
                  <p:nvSpPr>
                    <p:cNvPr id="97" name="Hexagon 15">
                      <a:extLst>
                        <a:ext uri="{FF2B5EF4-FFF2-40B4-BE49-F238E27FC236}">
                          <a16:creationId xmlns:a16="http://schemas.microsoft.com/office/drawing/2014/main" id="{D0D013C2-00E9-2F4C-9DE0-C1E6C1DD14E9}"/>
                        </a:ext>
                      </a:extLst>
                    </p:cNvPr>
                    <p:cNvSpPr/>
                    <p:nvPr/>
                  </p:nvSpPr>
                  <p:spPr>
                    <a:xfrm>
                      <a:off x="558350" y="3037199"/>
                      <a:ext cx="1901629" cy="7255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98" name="Rectangle 97">
                      <a:extLst>
                        <a:ext uri="{FF2B5EF4-FFF2-40B4-BE49-F238E27FC236}">
                          <a16:creationId xmlns:a16="http://schemas.microsoft.com/office/drawing/2014/main" id="{16F3810A-E7B3-3D44-89D3-7B0323720E0D}"/>
                        </a:ext>
                      </a:extLst>
                    </p:cNvPr>
                    <p:cNvSpPr/>
                    <p:nvPr/>
                  </p:nvSpPr>
                  <p:spPr>
                    <a:xfrm>
                      <a:off x="558350" y="3457774"/>
                      <a:ext cx="922493" cy="29988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5000"/>
                        </a:lnSpc>
                        <a:spcBef>
                          <a:spcPts val="400"/>
                        </a:spcBef>
                        <a:spcAft>
                          <a:spcPts val="200"/>
                        </a:spcAft>
                      </a:pPr>
                      <a:r>
                        <a:rPr lang="en-US" sz="1000">
                          <a:solidFill>
                            <a:srgbClr val="FFFFFF"/>
                          </a:solidFill>
                        </a:rPr>
                        <a:t>kubelet</a:t>
                      </a:r>
                      <a:endParaRPr lang="en-US" sz="1000">
                        <a:solidFill>
                          <a:srgbClr val="FFFFFF"/>
                        </a:solidFill>
                        <a:latin typeface="Arial" panose="020B0604020202020204" pitchFamily="34" charset="0"/>
                      </a:endParaRPr>
                    </a:p>
                  </p:txBody>
                </p:sp>
                <p:sp>
                  <p:nvSpPr>
                    <p:cNvPr id="99" name="Rectangle 98">
                      <a:extLst>
                        <a:ext uri="{FF2B5EF4-FFF2-40B4-BE49-F238E27FC236}">
                          <a16:creationId xmlns:a16="http://schemas.microsoft.com/office/drawing/2014/main" id="{AE732032-7C0B-144B-907D-449B6E5269CA}"/>
                        </a:ext>
                      </a:extLst>
                    </p:cNvPr>
                    <p:cNvSpPr/>
                    <p:nvPr/>
                  </p:nvSpPr>
                  <p:spPr>
                    <a:xfrm>
                      <a:off x="1480841" y="3457774"/>
                      <a:ext cx="979138" cy="29988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5000"/>
                        </a:lnSpc>
                        <a:spcBef>
                          <a:spcPts val="400"/>
                        </a:spcBef>
                        <a:spcAft>
                          <a:spcPts val="200"/>
                        </a:spcAft>
                      </a:pPr>
                      <a:r>
                        <a:rPr lang="en-US" sz="1000">
                          <a:solidFill>
                            <a:schemeClr val="bg1"/>
                          </a:solidFill>
                        </a:rPr>
                        <a:t>Docker</a:t>
                      </a:r>
                    </a:p>
                  </p:txBody>
                </p:sp>
              </p:grpSp>
              <p:sp>
                <p:nvSpPr>
                  <p:cNvPr id="100" name="TextBox 99">
                    <a:extLst>
                      <a:ext uri="{FF2B5EF4-FFF2-40B4-BE49-F238E27FC236}">
                        <a16:creationId xmlns:a16="http://schemas.microsoft.com/office/drawing/2014/main" id="{BC1C6EA6-AF19-ED42-8243-290DDB64BB7F}"/>
                      </a:ext>
                    </a:extLst>
                  </p:cNvPr>
                  <p:cNvSpPr txBox="1"/>
                  <p:nvPr/>
                </p:nvSpPr>
                <p:spPr>
                  <a:xfrm>
                    <a:off x="5983861" y="2547271"/>
                    <a:ext cx="324454" cy="25513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u="none" strike="noStrike" kern="1200" cap="none" spc="0" normalizeH="0" baseline="0" noProof="0">
                        <a:ln>
                          <a:noFill/>
                        </a:ln>
                        <a:solidFill>
                          <a:sysClr val="windowText" lastClr="000000"/>
                        </a:solidFill>
                        <a:effectLst/>
                        <a:uLnTx/>
                        <a:uFillTx/>
                        <a:latin typeface="+mn-lt"/>
                      </a:rPr>
                      <a:t>…</a:t>
                    </a:r>
                  </a:p>
                </p:txBody>
              </p:sp>
            </p:grpSp>
            <p:sp>
              <p:nvSpPr>
                <p:cNvPr id="103" name="Rectangle 102">
                  <a:extLst>
                    <a:ext uri="{FF2B5EF4-FFF2-40B4-BE49-F238E27FC236}">
                      <a16:creationId xmlns:a16="http://schemas.microsoft.com/office/drawing/2014/main" id="{EA60BA8F-8C81-884F-A9D3-E7E2AB543DF5}"/>
                    </a:ext>
                  </a:extLst>
                </p:cNvPr>
                <p:cNvSpPr/>
                <p:nvPr/>
              </p:nvSpPr>
              <p:spPr>
                <a:xfrm>
                  <a:off x="5008139" y="1267960"/>
                  <a:ext cx="283901" cy="28390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a:t>3</a:t>
                  </a:r>
                </a:p>
              </p:txBody>
            </p:sp>
          </p:grpSp>
        </p:grpSp>
      </p:grpSp>
      <p:grpSp>
        <p:nvGrpSpPr>
          <p:cNvPr id="3" name="Group 2">
            <a:extLst>
              <a:ext uri="{FF2B5EF4-FFF2-40B4-BE49-F238E27FC236}">
                <a16:creationId xmlns:a16="http://schemas.microsoft.com/office/drawing/2014/main" id="{C5B66258-EF5C-41FE-8BF6-384A5D5B8E1B}"/>
              </a:ext>
            </a:extLst>
          </p:cNvPr>
          <p:cNvGrpSpPr/>
          <p:nvPr/>
        </p:nvGrpSpPr>
        <p:grpSpPr>
          <a:xfrm>
            <a:off x="2282525" y="1267960"/>
            <a:ext cx="2401310" cy="3939143"/>
            <a:chOff x="2282525" y="1267960"/>
            <a:chExt cx="2401310" cy="3939143"/>
          </a:xfrm>
        </p:grpSpPr>
        <p:grpSp>
          <p:nvGrpSpPr>
            <p:cNvPr id="16" name="Group 15">
              <a:extLst>
                <a:ext uri="{FF2B5EF4-FFF2-40B4-BE49-F238E27FC236}">
                  <a16:creationId xmlns:a16="http://schemas.microsoft.com/office/drawing/2014/main" id="{D6E97829-2320-B241-BDD3-5082BD5D60BD}"/>
                </a:ext>
              </a:extLst>
            </p:cNvPr>
            <p:cNvGrpSpPr/>
            <p:nvPr/>
          </p:nvGrpSpPr>
          <p:grpSpPr>
            <a:xfrm>
              <a:off x="2680862" y="1267960"/>
              <a:ext cx="2002973" cy="3939143"/>
              <a:chOff x="2546895" y="1267960"/>
              <a:chExt cx="2002973" cy="3939143"/>
            </a:xfrm>
          </p:grpSpPr>
          <p:pic>
            <p:nvPicPr>
              <p:cNvPr id="12" name="Picture 11">
                <a:extLst>
                  <a:ext uri="{FF2B5EF4-FFF2-40B4-BE49-F238E27FC236}">
                    <a16:creationId xmlns:a16="http://schemas.microsoft.com/office/drawing/2014/main" id="{323056D6-5068-46AF-88DA-CEDDFB093FD5}"/>
                  </a:ext>
                </a:extLst>
              </p:cNvPr>
              <p:cNvPicPr>
                <a:picLocks noChangeAspect="1"/>
              </p:cNvPicPr>
              <p:nvPr/>
            </p:nvPicPr>
            <p:blipFill>
              <a:blip r:embed="rId11"/>
              <a:stretch>
                <a:fillRect/>
              </a:stretch>
            </p:blipFill>
            <p:spPr>
              <a:xfrm>
                <a:off x="2880669" y="1924407"/>
                <a:ext cx="1643250" cy="3282696"/>
              </a:xfrm>
              <a:prstGeom prst="rect">
                <a:avLst/>
              </a:prstGeom>
              <a:ln w="25400">
                <a:solidFill>
                  <a:schemeClr val="accent1"/>
                </a:solidFill>
              </a:ln>
            </p:spPr>
          </p:pic>
          <p:sp>
            <p:nvSpPr>
              <p:cNvPr id="56" name="Rectangle: Rounded Corners 67">
                <a:extLst>
                  <a:ext uri="{FF2B5EF4-FFF2-40B4-BE49-F238E27FC236}">
                    <a16:creationId xmlns:a16="http://schemas.microsoft.com/office/drawing/2014/main" id="{94CD891D-151B-3A47-A835-E1CAD4252198}"/>
                  </a:ext>
                </a:extLst>
              </p:cNvPr>
              <p:cNvSpPr/>
              <p:nvPr/>
            </p:nvSpPr>
            <p:spPr>
              <a:xfrm>
                <a:off x="2830796" y="1267960"/>
                <a:ext cx="1719072" cy="530352"/>
              </a:xfrm>
              <a:prstGeom prst="roundRect">
                <a:avLst>
                  <a:gd name="adj"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tx1"/>
                    </a:solidFill>
                  </a:rPr>
                  <a:t>Configure the provider</a:t>
                </a:r>
              </a:p>
            </p:txBody>
          </p:sp>
          <p:sp>
            <p:nvSpPr>
              <p:cNvPr id="102" name="Rectangle 101">
                <a:extLst>
                  <a:ext uri="{FF2B5EF4-FFF2-40B4-BE49-F238E27FC236}">
                    <a16:creationId xmlns:a16="http://schemas.microsoft.com/office/drawing/2014/main" id="{9B3CE933-B521-6A41-9C0F-7DA5D2935818}"/>
                  </a:ext>
                </a:extLst>
              </p:cNvPr>
              <p:cNvSpPr/>
              <p:nvPr/>
            </p:nvSpPr>
            <p:spPr>
              <a:xfrm>
                <a:off x="2546895" y="1267960"/>
                <a:ext cx="283901" cy="28390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a:t>2</a:t>
                </a:r>
              </a:p>
            </p:txBody>
          </p:sp>
        </p:grpSp>
        <p:sp>
          <p:nvSpPr>
            <p:cNvPr id="104" name="Arrow: Down 68">
              <a:extLst>
                <a:ext uri="{FF2B5EF4-FFF2-40B4-BE49-F238E27FC236}">
                  <a16:creationId xmlns:a16="http://schemas.microsoft.com/office/drawing/2014/main" id="{E5D66550-9B9A-3946-BDAF-BB69FFC91C6C}"/>
                </a:ext>
              </a:extLst>
            </p:cNvPr>
            <p:cNvSpPr/>
            <p:nvPr/>
          </p:nvSpPr>
          <p:spPr>
            <a:xfrm rot="16200000">
              <a:off x="2360098" y="1240403"/>
              <a:ext cx="233884" cy="389030"/>
            </a:xfrm>
            <a:prstGeom prst="down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grpSp>
    </p:spTree>
    <p:extLst>
      <p:ext uri="{BB962C8B-B14F-4D97-AF65-F5344CB8AC3E}">
        <p14:creationId xmlns:p14="http://schemas.microsoft.com/office/powerpoint/2010/main" val="27235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38EEFF-78C7-4A6E-970E-93925B2E9EFA}"/>
              </a:ext>
            </a:extLst>
          </p:cNvPr>
          <p:cNvSpPr>
            <a:spLocks noGrp="1"/>
          </p:cNvSpPr>
          <p:nvPr>
            <p:ph type="title"/>
          </p:nvPr>
        </p:nvSpPr>
        <p:spPr/>
        <p:txBody>
          <a:bodyPr/>
          <a:lstStyle/>
          <a:p>
            <a:r>
              <a:rPr lang="en-US" dirty="0"/>
              <a:t>Cloud Analytics</a:t>
            </a:r>
          </a:p>
        </p:txBody>
      </p:sp>
      <p:sp>
        <p:nvSpPr>
          <p:cNvPr id="10" name="Text Placeholder 9">
            <a:extLst>
              <a:ext uri="{FF2B5EF4-FFF2-40B4-BE49-F238E27FC236}">
                <a16:creationId xmlns:a16="http://schemas.microsoft.com/office/drawing/2014/main" id="{D9CD0EE7-ED1F-9247-89B1-7AD65E451914}"/>
              </a:ext>
            </a:extLst>
          </p:cNvPr>
          <p:cNvSpPr>
            <a:spLocks noGrp="1"/>
          </p:cNvSpPr>
          <p:nvPr>
            <p:ph type="body" idx="10"/>
          </p:nvPr>
        </p:nvSpPr>
        <p:spPr/>
        <p:txBody>
          <a:bodyPr/>
          <a:lstStyle/>
          <a:p>
            <a:endParaRPr lang="en-US"/>
          </a:p>
        </p:txBody>
      </p:sp>
      <p:sp>
        <p:nvSpPr>
          <p:cNvPr id="6" name="Slide Number Placeholder 5">
            <a:extLst>
              <a:ext uri="{FF2B5EF4-FFF2-40B4-BE49-F238E27FC236}">
                <a16:creationId xmlns:a16="http://schemas.microsoft.com/office/drawing/2014/main" id="{1EB4F2EF-82D7-8545-AAF3-12D1CEBC6153}"/>
              </a:ext>
            </a:extLst>
          </p:cNvPr>
          <p:cNvSpPr>
            <a:spLocks noGrp="1"/>
          </p:cNvSpPr>
          <p:nvPr>
            <p:ph type="sldNum" sz="quarter" idx="4"/>
          </p:nvPr>
        </p:nvSpPr>
        <p:spPr/>
        <p:txBody>
          <a:bodyPr/>
          <a:lstStyle/>
          <a:p>
            <a:fld id="{92978B7E-5EBE-134C-B481-E4E8CA36F800}" type="slidenum">
              <a:rPr lang="en-US" smtClean="0"/>
              <a:pPr/>
              <a:t>64</a:t>
            </a:fld>
            <a:endParaRPr lang="en-US" dirty="0"/>
          </a:p>
        </p:txBody>
      </p:sp>
      <p:sp>
        <p:nvSpPr>
          <p:cNvPr id="12" name="Text Placeholder 11">
            <a:extLst>
              <a:ext uri="{FF2B5EF4-FFF2-40B4-BE49-F238E27FC236}">
                <a16:creationId xmlns:a16="http://schemas.microsoft.com/office/drawing/2014/main" id="{F73711F5-79CC-F440-AF3D-A98AFD06EBFD}"/>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02507245-9795-194A-A8D6-DE02A1E703BD}"/>
              </a:ext>
            </a:extLst>
          </p:cNvPr>
          <p:cNvSpPr>
            <a:spLocks noGrp="1"/>
          </p:cNvSpPr>
          <p:nvPr>
            <p:ph type="ftr" sz="quarter" idx="3"/>
          </p:nvPr>
        </p:nvSpPr>
        <p:spPr/>
        <p:txBody>
          <a:bodyPr/>
          <a:lstStyle/>
          <a:p>
            <a:pPr>
              <a:defRPr/>
            </a:pPr>
            <a:r>
              <a:rPr lang="en-US"/>
              <a:t>© 2019 NetApp, Inc. All rights reserved. </a:t>
            </a:r>
            <a:endParaRPr lang="en-US" dirty="0"/>
          </a:p>
        </p:txBody>
      </p:sp>
      <p:grpSp>
        <p:nvGrpSpPr>
          <p:cNvPr id="87" name="Group 86">
            <a:extLst>
              <a:ext uri="{FF2B5EF4-FFF2-40B4-BE49-F238E27FC236}">
                <a16:creationId xmlns:a16="http://schemas.microsoft.com/office/drawing/2014/main" id="{DA9CDF79-E9E3-B040-8F93-690FA6E3A10B}"/>
              </a:ext>
            </a:extLst>
          </p:cNvPr>
          <p:cNvGrpSpPr/>
          <p:nvPr/>
        </p:nvGrpSpPr>
        <p:grpSpPr>
          <a:xfrm>
            <a:off x="0" y="1262059"/>
            <a:ext cx="9756774" cy="708843"/>
            <a:chOff x="0" y="1262059"/>
            <a:chExt cx="9756774" cy="708843"/>
          </a:xfrm>
        </p:grpSpPr>
        <p:sp>
          <p:nvSpPr>
            <p:cNvPr id="97" name="Rectangle 96">
              <a:extLst>
                <a:ext uri="{FF2B5EF4-FFF2-40B4-BE49-F238E27FC236}">
                  <a16:creationId xmlns:a16="http://schemas.microsoft.com/office/drawing/2014/main" id="{6C255B88-AD93-4A46-9DF7-1BB7E366409F}"/>
                </a:ext>
              </a:extLst>
            </p:cNvPr>
            <p:cNvSpPr/>
            <p:nvPr/>
          </p:nvSpPr>
          <p:spPr>
            <a:xfrm>
              <a:off x="0" y="1262059"/>
              <a:ext cx="1147126" cy="70170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Analytics</a:t>
              </a:r>
            </a:p>
          </p:txBody>
        </p:sp>
        <p:sp>
          <p:nvSpPr>
            <p:cNvPr id="98" name="Rectangle 97">
              <a:extLst>
                <a:ext uri="{FF2B5EF4-FFF2-40B4-BE49-F238E27FC236}">
                  <a16:creationId xmlns:a16="http://schemas.microsoft.com/office/drawing/2014/main" id="{5ADF18DD-08F9-474F-BDF3-87161E77E944}"/>
                </a:ext>
              </a:extLst>
            </p:cNvPr>
            <p:cNvSpPr/>
            <p:nvPr/>
          </p:nvSpPr>
          <p:spPr>
            <a:xfrm>
              <a:off x="1147125" y="126205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99" name="Rectangle 98">
              <a:extLst>
                <a:ext uri="{FF2B5EF4-FFF2-40B4-BE49-F238E27FC236}">
                  <a16:creationId xmlns:a16="http://schemas.microsoft.com/office/drawing/2014/main" id="{DCA352FA-3C53-5941-B611-9F8463297BB3}"/>
                </a:ext>
              </a:extLst>
            </p:cNvPr>
            <p:cNvSpPr/>
            <p:nvPr/>
          </p:nvSpPr>
          <p:spPr>
            <a:xfrm>
              <a:off x="1147125" y="1269196"/>
              <a:ext cx="1348236" cy="70170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Insights</a:t>
              </a:r>
              <a:endParaRPr lang="en-US" sz="1200" dirty="0">
                <a:solidFill>
                  <a:srgbClr val="000000"/>
                </a:solidFill>
                <a:latin typeface="Arial" panose="020B0604020202020204" pitchFamily="34" charset="0"/>
              </a:endParaRPr>
            </a:p>
          </p:txBody>
        </p:sp>
      </p:grpSp>
      <p:grpSp>
        <p:nvGrpSpPr>
          <p:cNvPr id="13" name="Group 12">
            <a:extLst>
              <a:ext uri="{FF2B5EF4-FFF2-40B4-BE49-F238E27FC236}">
                <a16:creationId xmlns:a16="http://schemas.microsoft.com/office/drawing/2014/main" id="{DF889DB0-3D87-6945-9048-4434B2AC61B7}"/>
              </a:ext>
            </a:extLst>
          </p:cNvPr>
          <p:cNvGrpSpPr/>
          <p:nvPr/>
        </p:nvGrpSpPr>
        <p:grpSpPr>
          <a:xfrm>
            <a:off x="-1" y="2048975"/>
            <a:ext cx="9756782" cy="3147361"/>
            <a:chOff x="-1" y="2048975"/>
            <a:chExt cx="9756782" cy="3147361"/>
          </a:xfrm>
        </p:grpSpPr>
        <p:grpSp>
          <p:nvGrpSpPr>
            <p:cNvPr id="78" name="Group 77">
              <a:extLst>
                <a:ext uri="{FF2B5EF4-FFF2-40B4-BE49-F238E27FC236}">
                  <a16:creationId xmlns:a16="http://schemas.microsoft.com/office/drawing/2014/main" id="{10914D2B-48A2-E04C-B709-2A47F20CDE65}"/>
                </a:ext>
              </a:extLst>
            </p:cNvPr>
            <p:cNvGrpSpPr/>
            <p:nvPr/>
          </p:nvGrpSpPr>
          <p:grpSpPr>
            <a:xfrm>
              <a:off x="-1" y="2048975"/>
              <a:ext cx="9756781" cy="701706"/>
              <a:chOff x="-1" y="2069231"/>
              <a:chExt cx="9756781" cy="701706"/>
            </a:xfrm>
          </p:grpSpPr>
          <p:sp>
            <p:nvSpPr>
              <p:cNvPr id="79" name="Rectangle 78">
                <a:extLst>
                  <a:ext uri="{FF2B5EF4-FFF2-40B4-BE49-F238E27FC236}">
                    <a16:creationId xmlns:a16="http://schemas.microsoft.com/office/drawing/2014/main" id="{C6DE3B38-2682-E14E-96F1-C01FAD984F07}"/>
                  </a:ext>
                </a:extLst>
              </p:cNvPr>
              <p:cNvSpPr/>
              <p:nvPr/>
            </p:nvSpPr>
            <p:spPr>
              <a:xfrm>
                <a:off x="-1" y="2069231"/>
                <a:ext cx="1147127" cy="701706"/>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solidFill>
                      <a:srgbClr val="FFFFFF"/>
                    </a:solidFill>
                  </a:rPr>
                  <a:t>Cloud Controls</a:t>
                </a:r>
                <a:endParaRPr lang="en-US" sz="1600">
                  <a:solidFill>
                    <a:srgbClr val="FFFFFF"/>
                  </a:solidFill>
                  <a:latin typeface="Arial" panose="020B0604020202020204" pitchFamily="34" charset="0"/>
                </a:endParaRPr>
              </a:p>
            </p:txBody>
          </p:sp>
          <p:sp>
            <p:nvSpPr>
              <p:cNvPr id="80" name="Rectangle 79">
                <a:extLst>
                  <a:ext uri="{FF2B5EF4-FFF2-40B4-BE49-F238E27FC236}">
                    <a16:creationId xmlns:a16="http://schemas.microsoft.com/office/drawing/2014/main" id="{C3EE5C44-5F8C-B949-A253-AE8EC7CD144F}"/>
                  </a:ext>
                </a:extLst>
              </p:cNvPr>
              <p:cNvSpPr/>
              <p:nvPr/>
            </p:nvSpPr>
            <p:spPr>
              <a:xfrm>
                <a:off x="1147125" y="2069231"/>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solidFill>
                    <a:srgbClr val="FFFFFF"/>
                  </a:solidFill>
                  <a:latin typeface="Arial" panose="020B0604020202020204" pitchFamily="34" charset="0"/>
                </a:endParaRPr>
              </a:p>
            </p:txBody>
          </p:sp>
          <p:sp>
            <p:nvSpPr>
              <p:cNvPr id="81" name="Rectangle 80">
                <a:extLst>
                  <a:ext uri="{FF2B5EF4-FFF2-40B4-BE49-F238E27FC236}">
                    <a16:creationId xmlns:a16="http://schemas.microsoft.com/office/drawing/2014/main" id="{C4A76917-F10A-0D45-82C8-67BBC5E924C9}"/>
                  </a:ext>
                </a:extLst>
              </p:cNvPr>
              <p:cNvSpPr/>
              <p:nvPr/>
            </p:nvSpPr>
            <p:spPr>
              <a:xfrm>
                <a:off x="1147125" y="2073430"/>
                <a:ext cx="1348236"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OnCommand </a:t>
                </a:r>
                <a:br>
                  <a:rPr lang="en-US" sz="1200" dirty="0">
                    <a:solidFill>
                      <a:schemeClr val="tx1"/>
                    </a:solidFill>
                  </a:rPr>
                </a:br>
                <a:r>
                  <a:rPr lang="en-US" sz="1200" dirty="0">
                    <a:solidFill>
                      <a:schemeClr val="tx1"/>
                    </a:solidFill>
                  </a:rPr>
                  <a:t>Cloud Manager</a:t>
                </a:r>
              </a:p>
            </p:txBody>
          </p:sp>
          <p:sp>
            <p:nvSpPr>
              <p:cNvPr id="82" name="Rectangle 81">
                <a:extLst>
                  <a:ext uri="{FF2B5EF4-FFF2-40B4-BE49-F238E27FC236}">
                    <a16:creationId xmlns:a16="http://schemas.microsoft.com/office/drawing/2014/main" id="{4836DE8C-280C-5D44-9262-7E300C99217C}"/>
                  </a:ext>
                </a:extLst>
              </p:cNvPr>
              <p:cNvSpPr/>
              <p:nvPr/>
            </p:nvSpPr>
            <p:spPr>
              <a:xfrm>
                <a:off x="4050190" y="2069231"/>
                <a:ext cx="1353312" cy="67103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NetApp </a:t>
                </a:r>
                <a:r>
                  <a:rPr lang="en-US" sz="1200" dirty="0">
                    <a:solidFill>
                      <a:srgbClr val="000000"/>
                    </a:solidFill>
                  </a:rPr>
                  <a:t>Kubernetes</a:t>
                </a:r>
                <a:r>
                  <a:rPr lang="en-US" sz="1200" dirty="0">
                    <a:solidFill>
                      <a:schemeClr val="tx1"/>
                    </a:solidFill>
                  </a:rPr>
                  <a:t> Service</a:t>
                </a:r>
              </a:p>
            </p:txBody>
          </p:sp>
          <p:sp>
            <p:nvSpPr>
              <p:cNvPr id="83" name="Rectangle 82">
                <a:extLst>
                  <a:ext uri="{FF2B5EF4-FFF2-40B4-BE49-F238E27FC236}">
                    <a16:creationId xmlns:a16="http://schemas.microsoft.com/office/drawing/2014/main" id="{73567FAD-79D2-8742-8E61-44F64EAFE99C}"/>
                  </a:ext>
                </a:extLst>
              </p:cNvPr>
              <p:cNvSpPr/>
              <p:nvPr/>
            </p:nvSpPr>
            <p:spPr>
              <a:xfrm>
                <a:off x="2598657" y="2073430"/>
                <a:ext cx="1353312" cy="6668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APIs</a:t>
                </a:r>
              </a:p>
            </p:txBody>
          </p:sp>
        </p:grpSp>
        <p:grpSp>
          <p:nvGrpSpPr>
            <p:cNvPr id="85" name="Group 84">
              <a:extLst>
                <a:ext uri="{FF2B5EF4-FFF2-40B4-BE49-F238E27FC236}">
                  <a16:creationId xmlns:a16="http://schemas.microsoft.com/office/drawing/2014/main" id="{068DEEE8-18F5-564B-88D5-0F7E5CC22AF4}"/>
                </a:ext>
              </a:extLst>
            </p:cNvPr>
            <p:cNvGrpSpPr/>
            <p:nvPr/>
          </p:nvGrpSpPr>
          <p:grpSpPr>
            <a:xfrm>
              <a:off x="0" y="3608958"/>
              <a:ext cx="9756781" cy="701706"/>
              <a:chOff x="0" y="3608958"/>
              <a:chExt cx="9756781" cy="701706"/>
            </a:xfrm>
          </p:grpSpPr>
          <p:sp>
            <p:nvSpPr>
              <p:cNvPr id="105" name="Rectangle 104">
                <a:extLst>
                  <a:ext uri="{FF2B5EF4-FFF2-40B4-BE49-F238E27FC236}">
                    <a16:creationId xmlns:a16="http://schemas.microsoft.com/office/drawing/2014/main" id="{E6B06C07-E937-744E-A1BA-EF1EE27C99AC}"/>
                  </a:ext>
                </a:extLst>
              </p:cNvPr>
              <p:cNvSpPr/>
              <p:nvPr/>
            </p:nvSpPr>
            <p:spPr>
              <a:xfrm>
                <a:off x="0" y="3608958"/>
                <a:ext cx="1147127" cy="701706"/>
              </a:xfrm>
              <a:prstGeom prst="rect">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Cloud Storage</a:t>
                </a:r>
              </a:p>
            </p:txBody>
          </p:sp>
          <p:sp>
            <p:nvSpPr>
              <p:cNvPr id="106" name="Rectangle 105">
                <a:extLst>
                  <a:ext uri="{FF2B5EF4-FFF2-40B4-BE49-F238E27FC236}">
                    <a16:creationId xmlns:a16="http://schemas.microsoft.com/office/drawing/2014/main" id="{350BD081-DCAA-8847-BE9A-21E96C2249A6}"/>
                  </a:ext>
                </a:extLst>
              </p:cNvPr>
              <p:cNvSpPr/>
              <p:nvPr/>
            </p:nvSpPr>
            <p:spPr>
              <a:xfrm>
                <a:off x="1147126" y="3608958"/>
                <a:ext cx="8609655"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107" name="Rectangle 106">
                <a:extLst>
                  <a:ext uri="{FF2B5EF4-FFF2-40B4-BE49-F238E27FC236}">
                    <a16:creationId xmlns:a16="http://schemas.microsoft.com/office/drawing/2014/main" id="{1A0AA275-C662-4A49-9FB2-7CAFD0AEF125}"/>
                  </a:ext>
                </a:extLst>
              </p:cNvPr>
              <p:cNvSpPr/>
              <p:nvPr/>
            </p:nvSpPr>
            <p:spPr>
              <a:xfrm>
                <a:off x="6948180" y="3616096"/>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ONTAP</a:t>
                </a:r>
                <a:endParaRPr lang="en-US" sz="1200" dirty="0">
                  <a:solidFill>
                    <a:srgbClr val="000000"/>
                  </a:solidFill>
                  <a:latin typeface="Arial" panose="020B0604020202020204" pitchFamily="34" charset="0"/>
                </a:endParaRPr>
              </a:p>
            </p:txBody>
          </p:sp>
          <p:sp>
            <p:nvSpPr>
              <p:cNvPr id="108" name="Rectangle 107">
                <a:extLst>
                  <a:ext uri="{FF2B5EF4-FFF2-40B4-BE49-F238E27FC236}">
                    <a16:creationId xmlns:a16="http://schemas.microsoft.com/office/drawing/2014/main" id="{54A7C6AF-4952-E043-886D-9D182BCC4C57}"/>
                  </a:ext>
                </a:extLst>
              </p:cNvPr>
              <p:cNvSpPr/>
              <p:nvPr/>
            </p:nvSpPr>
            <p:spPr>
              <a:xfrm>
                <a:off x="1147125" y="3616096"/>
                <a:ext cx="1354286"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Cloud Volumes </a:t>
                </a:r>
                <a:br>
                  <a:rPr lang="en-US" sz="1200" dirty="0">
                    <a:solidFill>
                      <a:srgbClr val="000000"/>
                    </a:solidFill>
                  </a:rPr>
                </a:br>
                <a:r>
                  <a:rPr lang="en-US" sz="1200" dirty="0">
                    <a:solidFill>
                      <a:srgbClr val="000000"/>
                    </a:solidFill>
                  </a:rPr>
                  <a:t>Service</a:t>
                </a:r>
                <a:endParaRPr lang="en-US" sz="1200" dirty="0">
                  <a:solidFill>
                    <a:srgbClr val="000000"/>
                  </a:solidFill>
                  <a:latin typeface="Arial" panose="020B0604020202020204" pitchFamily="34" charset="0"/>
                </a:endParaRPr>
              </a:p>
            </p:txBody>
          </p:sp>
          <p:sp>
            <p:nvSpPr>
              <p:cNvPr id="109" name="Rectangle 108">
                <a:extLst>
                  <a:ext uri="{FF2B5EF4-FFF2-40B4-BE49-F238E27FC236}">
                    <a16:creationId xmlns:a16="http://schemas.microsoft.com/office/drawing/2014/main" id="{4576A028-93F2-5749-953B-220D9D0019B1}"/>
                  </a:ext>
                </a:extLst>
              </p:cNvPr>
              <p:cNvSpPr/>
              <p:nvPr/>
            </p:nvSpPr>
            <p:spPr>
              <a:xfrm>
                <a:off x="4047778" y="3616096"/>
                <a:ext cx="1353312" cy="69456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Azure NetApp Files</a:t>
                </a:r>
              </a:p>
            </p:txBody>
          </p:sp>
        </p:grpSp>
        <p:grpSp>
          <p:nvGrpSpPr>
            <p:cNvPr id="86" name="Group 85">
              <a:extLst>
                <a:ext uri="{FF2B5EF4-FFF2-40B4-BE49-F238E27FC236}">
                  <a16:creationId xmlns:a16="http://schemas.microsoft.com/office/drawing/2014/main" id="{10B82C4A-8857-8E49-B7C1-CD594D8F6FEE}"/>
                </a:ext>
              </a:extLst>
            </p:cNvPr>
            <p:cNvGrpSpPr/>
            <p:nvPr/>
          </p:nvGrpSpPr>
          <p:grpSpPr>
            <a:xfrm>
              <a:off x="0" y="4388738"/>
              <a:ext cx="9756781" cy="807598"/>
              <a:chOff x="0" y="4490338"/>
              <a:chExt cx="9756781" cy="807598"/>
            </a:xfrm>
          </p:grpSpPr>
          <p:sp>
            <p:nvSpPr>
              <p:cNvPr id="100" name="Rectangle 99">
                <a:extLst>
                  <a:ext uri="{FF2B5EF4-FFF2-40B4-BE49-F238E27FC236}">
                    <a16:creationId xmlns:a16="http://schemas.microsoft.com/office/drawing/2014/main" id="{DEC269C1-8EE9-5242-B107-43571B591D80}"/>
                  </a:ext>
                </a:extLst>
              </p:cNvPr>
              <p:cNvSpPr/>
              <p:nvPr/>
            </p:nvSpPr>
            <p:spPr>
              <a:xfrm>
                <a:off x="0" y="4491604"/>
                <a:ext cx="1147127" cy="80633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Location</a:t>
                </a:r>
              </a:p>
            </p:txBody>
          </p:sp>
          <p:sp>
            <p:nvSpPr>
              <p:cNvPr id="101" name="Rectangle 100">
                <a:extLst>
                  <a:ext uri="{FF2B5EF4-FFF2-40B4-BE49-F238E27FC236}">
                    <a16:creationId xmlns:a16="http://schemas.microsoft.com/office/drawing/2014/main" id="{1572384E-4534-9342-B085-75B99DDA9215}"/>
                  </a:ext>
                </a:extLst>
              </p:cNvPr>
              <p:cNvSpPr/>
              <p:nvPr/>
            </p:nvSpPr>
            <p:spPr>
              <a:xfrm>
                <a:off x="1147126" y="4491604"/>
                <a:ext cx="8609655" cy="806332"/>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102" name="Rectangle 101">
                <a:extLst>
                  <a:ext uri="{FF2B5EF4-FFF2-40B4-BE49-F238E27FC236}">
                    <a16:creationId xmlns:a16="http://schemas.microsoft.com/office/drawing/2014/main" id="{D18DC823-AEDA-E847-BE73-0A5273BD6829}"/>
                  </a:ext>
                </a:extLst>
              </p:cNvPr>
              <p:cNvSpPr/>
              <p:nvPr/>
            </p:nvSpPr>
            <p:spPr>
              <a:xfrm>
                <a:off x="1147124" y="4490338"/>
                <a:ext cx="2451456"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Private or Public Cloud</a:t>
                </a:r>
              </a:p>
              <a:p>
                <a:pPr>
                  <a:lnSpc>
                    <a:spcPct val="95000"/>
                  </a:lnSpc>
                </a:pPr>
                <a:r>
                  <a:rPr lang="en-US" sz="1000" dirty="0">
                    <a:solidFill>
                      <a:srgbClr val="000000"/>
                    </a:solidFill>
                  </a:rPr>
                  <a:t>AWS  |  Google</a:t>
                </a:r>
                <a:r>
                  <a:rPr lang="en-US" sz="1000" dirty="0">
                    <a:solidFill>
                      <a:schemeClr val="tx1"/>
                    </a:solidFill>
                  </a:rPr>
                  <a:t> </a:t>
                </a:r>
                <a:r>
                  <a:rPr lang="en-US" sz="1000" dirty="0">
                    <a:solidFill>
                      <a:srgbClr val="000000"/>
                    </a:solidFill>
                  </a:rPr>
                  <a:t>Cloud  |  Azure</a:t>
                </a:r>
                <a:endParaRPr lang="en-US" sz="1000" dirty="0">
                  <a:solidFill>
                    <a:srgbClr val="000000"/>
                  </a:solidFill>
                  <a:latin typeface="Arial" panose="020B0604020202020204" pitchFamily="34" charset="0"/>
                </a:endParaRPr>
              </a:p>
            </p:txBody>
          </p:sp>
          <p:sp>
            <p:nvSpPr>
              <p:cNvPr id="103" name="Rectangle 102">
                <a:extLst>
                  <a:ext uri="{FF2B5EF4-FFF2-40B4-BE49-F238E27FC236}">
                    <a16:creationId xmlns:a16="http://schemas.microsoft.com/office/drawing/2014/main" id="{700D9EE4-26A1-1346-93DD-58B5BD5854DA}"/>
                  </a:ext>
                </a:extLst>
              </p:cNvPr>
              <p:cNvSpPr/>
              <p:nvPr/>
            </p:nvSpPr>
            <p:spPr>
              <a:xfrm>
                <a:off x="3598580"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rgbClr val="000000"/>
                    </a:solidFill>
                  </a:rPr>
                  <a:t>SaaS</a:t>
                </a:r>
                <a:r>
                  <a:rPr lang="en-US" sz="1200" dirty="0">
                    <a:solidFill>
                      <a:schemeClr val="tx1"/>
                    </a:solidFill>
                  </a:rPr>
                  <a:t> Application</a:t>
                </a:r>
              </a:p>
              <a:p>
                <a:pPr>
                  <a:lnSpc>
                    <a:spcPct val="95000"/>
                  </a:lnSpc>
                </a:pPr>
                <a:r>
                  <a:rPr lang="en-US" sz="1000" dirty="0">
                    <a:solidFill>
                      <a:schemeClr val="tx1"/>
                    </a:solidFill>
                  </a:rPr>
                  <a:t>Office </a:t>
                </a:r>
                <a:r>
                  <a:rPr lang="en-US" sz="1000" dirty="0">
                    <a:solidFill>
                      <a:srgbClr val="000000"/>
                    </a:solidFill>
                  </a:rPr>
                  <a:t>365  |  Salesforce</a:t>
                </a:r>
                <a:endParaRPr lang="en-US" sz="1000" dirty="0">
                  <a:solidFill>
                    <a:srgbClr val="000000"/>
                  </a:solidFill>
                  <a:latin typeface="Arial" panose="020B0604020202020204" pitchFamily="34" charset="0"/>
                </a:endParaRPr>
              </a:p>
            </p:txBody>
          </p:sp>
          <p:sp>
            <p:nvSpPr>
              <p:cNvPr id="104" name="Rectangle 103">
                <a:extLst>
                  <a:ext uri="{FF2B5EF4-FFF2-40B4-BE49-F238E27FC236}">
                    <a16:creationId xmlns:a16="http://schemas.microsoft.com/office/drawing/2014/main" id="{F5F8E7DB-1FA5-BE4A-A91A-6A2697EC2B6E}"/>
                  </a:ext>
                </a:extLst>
              </p:cNvPr>
              <p:cNvSpPr/>
              <p:nvPr/>
            </p:nvSpPr>
            <p:spPr>
              <a:xfrm>
                <a:off x="6050033" y="4490338"/>
                <a:ext cx="2451455" cy="806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a:solidFill>
                      <a:schemeClr val="tx1"/>
                    </a:solidFill>
                  </a:rPr>
                  <a:t>On-Premises</a:t>
                </a:r>
              </a:p>
              <a:p>
                <a:pPr>
                  <a:lnSpc>
                    <a:spcPct val="95000"/>
                  </a:lnSpc>
                </a:pPr>
                <a:r>
                  <a:rPr lang="en-US" sz="1000">
                    <a:solidFill>
                      <a:schemeClr val="tx1"/>
                    </a:solidFill>
                  </a:rPr>
                  <a:t>Data </a:t>
                </a:r>
                <a:r>
                  <a:rPr lang="en-US" sz="1000">
                    <a:solidFill>
                      <a:srgbClr val="000000"/>
                    </a:solidFill>
                  </a:rPr>
                  <a:t>Center  |  Service</a:t>
                </a:r>
                <a:r>
                  <a:rPr lang="en-US" sz="1000">
                    <a:solidFill>
                      <a:schemeClr val="tx1"/>
                    </a:solidFill>
                  </a:rPr>
                  <a:t> Provider</a:t>
                </a:r>
              </a:p>
            </p:txBody>
          </p:sp>
        </p:grpSp>
        <p:grpSp>
          <p:nvGrpSpPr>
            <p:cNvPr id="88" name="Group 87">
              <a:extLst>
                <a:ext uri="{FF2B5EF4-FFF2-40B4-BE49-F238E27FC236}">
                  <a16:creationId xmlns:a16="http://schemas.microsoft.com/office/drawing/2014/main" id="{F97F09EC-B5A2-5A47-9D4B-E373D09BC5FA}"/>
                </a:ext>
              </a:extLst>
            </p:cNvPr>
            <p:cNvGrpSpPr/>
            <p:nvPr/>
          </p:nvGrpSpPr>
          <p:grpSpPr>
            <a:xfrm>
              <a:off x="1" y="2828754"/>
              <a:ext cx="9756774" cy="702131"/>
              <a:chOff x="1" y="2876409"/>
              <a:chExt cx="9756774" cy="702131"/>
            </a:xfrm>
          </p:grpSpPr>
          <p:sp>
            <p:nvSpPr>
              <p:cNvPr id="89" name="Rectangle 88">
                <a:extLst>
                  <a:ext uri="{FF2B5EF4-FFF2-40B4-BE49-F238E27FC236}">
                    <a16:creationId xmlns:a16="http://schemas.microsoft.com/office/drawing/2014/main" id="{176C418F-0C05-244A-B9DE-76C0ADCA87A9}"/>
                  </a:ext>
                </a:extLst>
              </p:cNvPr>
              <p:cNvSpPr/>
              <p:nvPr/>
            </p:nvSpPr>
            <p:spPr>
              <a:xfrm>
                <a:off x="1" y="2876409"/>
                <a:ext cx="1147126" cy="701706"/>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Data Services</a:t>
                </a:r>
              </a:p>
            </p:txBody>
          </p:sp>
          <p:sp>
            <p:nvSpPr>
              <p:cNvPr id="90" name="Rectangle 89">
                <a:extLst>
                  <a:ext uri="{FF2B5EF4-FFF2-40B4-BE49-F238E27FC236}">
                    <a16:creationId xmlns:a16="http://schemas.microsoft.com/office/drawing/2014/main" id="{789D9243-9E36-0B4D-B13E-C12B6E62932C}"/>
                  </a:ext>
                </a:extLst>
              </p:cNvPr>
              <p:cNvSpPr/>
              <p:nvPr/>
            </p:nvSpPr>
            <p:spPr>
              <a:xfrm>
                <a:off x="1147126" y="2876409"/>
                <a:ext cx="8609649" cy="701706"/>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600"/>
              </a:p>
            </p:txBody>
          </p:sp>
          <p:sp>
            <p:nvSpPr>
              <p:cNvPr id="91" name="Rectangle 90">
                <a:extLst>
                  <a:ext uri="{FF2B5EF4-FFF2-40B4-BE49-F238E27FC236}">
                    <a16:creationId xmlns:a16="http://schemas.microsoft.com/office/drawing/2014/main" id="{5F71F3DD-9CE8-7342-93D8-26E5FF8E154A}"/>
                  </a:ext>
                </a:extLst>
              </p:cNvPr>
              <p:cNvSpPr/>
              <p:nvPr/>
            </p:nvSpPr>
            <p:spPr>
              <a:xfrm>
                <a:off x="1147124" y="2877670"/>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Sync </a:t>
                </a:r>
                <a:br>
                  <a:rPr lang="en-US" sz="1200" dirty="0">
                    <a:solidFill>
                      <a:schemeClr val="tx1"/>
                    </a:solidFill>
                  </a:rPr>
                </a:br>
                <a:r>
                  <a:rPr lang="en-US" sz="1200" dirty="0">
                    <a:solidFill>
                      <a:schemeClr val="tx1"/>
                    </a:solidFill>
                  </a:rPr>
                  <a:t>Service</a:t>
                </a:r>
              </a:p>
            </p:txBody>
          </p:sp>
          <p:sp>
            <p:nvSpPr>
              <p:cNvPr id="93" name="Rectangle 92">
                <a:extLst>
                  <a:ext uri="{FF2B5EF4-FFF2-40B4-BE49-F238E27FC236}">
                    <a16:creationId xmlns:a16="http://schemas.microsoft.com/office/drawing/2014/main" id="{929460C0-6E6F-9F46-BA4D-E9D219DABD78}"/>
                  </a:ext>
                </a:extLst>
              </p:cNvPr>
              <p:cNvSpPr/>
              <p:nvPr/>
            </p:nvSpPr>
            <p:spPr>
              <a:xfrm>
                <a:off x="4050190" y="2877670"/>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Tiering</a:t>
                </a:r>
              </a:p>
            </p:txBody>
          </p:sp>
          <p:sp>
            <p:nvSpPr>
              <p:cNvPr id="94" name="Rectangle 93">
                <a:extLst>
                  <a:ext uri="{FF2B5EF4-FFF2-40B4-BE49-F238E27FC236}">
                    <a16:creationId xmlns:a16="http://schemas.microsoft.com/office/drawing/2014/main" id="{DADC618C-A9D3-4C4F-AE70-B5D577004E7B}"/>
                  </a:ext>
                </a:extLst>
              </p:cNvPr>
              <p:cNvSpPr/>
              <p:nvPr/>
            </p:nvSpPr>
            <p:spPr>
              <a:xfrm>
                <a:off x="5501723" y="2877670"/>
                <a:ext cx="1350900"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Secure</a:t>
                </a:r>
              </a:p>
            </p:txBody>
          </p:sp>
          <p:sp>
            <p:nvSpPr>
              <p:cNvPr id="95" name="Rectangle 94">
                <a:extLst>
                  <a:ext uri="{FF2B5EF4-FFF2-40B4-BE49-F238E27FC236}">
                    <a16:creationId xmlns:a16="http://schemas.microsoft.com/office/drawing/2014/main" id="{4181F83D-05EA-164A-B93F-5E983242A3BD}"/>
                  </a:ext>
                </a:extLst>
              </p:cNvPr>
              <p:cNvSpPr/>
              <p:nvPr/>
            </p:nvSpPr>
            <p:spPr>
              <a:xfrm>
                <a:off x="6953256" y="2877670"/>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SaaS Backup</a:t>
                </a:r>
              </a:p>
            </p:txBody>
          </p:sp>
          <p:sp>
            <p:nvSpPr>
              <p:cNvPr id="96" name="Rectangle 95">
                <a:extLst>
                  <a:ext uri="{FF2B5EF4-FFF2-40B4-BE49-F238E27FC236}">
                    <a16:creationId xmlns:a16="http://schemas.microsoft.com/office/drawing/2014/main" id="{0EBA3021-024C-A247-A798-7685EA4F250B}"/>
                  </a:ext>
                </a:extLst>
              </p:cNvPr>
              <p:cNvSpPr/>
              <p:nvPr/>
            </p:nvSpPr>
            <p:spPr>
              <a:xfrm>
                <a:off x="8402123" y="2877670"/>
                <a:ext cx="1348236" cy="7008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1200" dirty="0">
                    <a:solidFill>
                      <a:schemeClr val="tx1"/>
                    </a:solidFill>
                  </a:rPr>
                  <a:t>Cloud Backup Service</a:t>
                </a:r>
              </a:p>
            </p:txBody>
          </p:sp>
        </p:grpSp>
      </p:grpSp>
    </p:spTree>
    <p:extLst>
      <p:ext uri="{BB962C8B-B14F-4D97-AF65-F5344CB8AC3E}">
        <p14:creationId xmlns:p14="http://schemas.microsoft.com/office/powerpoint/2010/main" val="207857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xit" presetSubtype="37" fill="hold" nodeType="withEffect">
                                  <p:stCondLst>
                                    <p:cond delay="0"/>
                                  </p:stCondLst>
                                  <p:childTnLst>
                                    <p:animEffect transition="out" filter="barn(outVertical)">
                                      <p:cBhvr>
                                        <p:cTn id="6" dur="2000"/>
                                        <p:tgtEl>
                                          <p:spTgt spid="13"/>
                                        </p:tgtEl>
                                      </p:cBhvr>
                                    </p:animEffect>
                                    <p:set>
                                      <p:cBhvr>
                                        <p:cTn id="7"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544CFD-7753-E54D-8EF6-3DFD70B0F88D}"/>
              </a:ext>
            </a:extLst>
          </p:cNvPr>
          <p:cNvSpPr>
            <a:spLocks noGrp="1"/>
          </p:cNvSpPr>
          <p:nvPr>
            <p:ph type="sldNum" sz="quarter" idx="4"/>
          </p:nvPr>
        </p:nvSpPr>
        <p:spPr/>
        <p:txBody>
          <a:bodyPr/>
          <a:lstStyle/>
          <a:p>
            <a:fld id="{92978B7E-5EBE-134C-B481-E4E8CA36F800}" type="slidenum">
              <a:rPr lang="en-US" smtClean="0"/>
              <a:pPr/>
              <a:t>65</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Cloud Insights</a:t>
            </a:r>
          </a:p>
        </p:txBody>
      </p:sp>
      <p:sp>
        <p:nvSpPr>
          <p:cNvPr id="10" name="Text Placeholder 9">
            <a:extLst>
              <a:ext uri="{FF2B5EF4-FFF2-40B4-BE49-F238E27FC236}">
                <a16:creationId xmlns:a16="http://schemas.microsoft.com/office/drawing/2014/main" id="{2CF37F53-6F9D-C24E-A495-9E7256CAAA1A}"/>
              </a:ext>
            </a:extLst>
          </p:cNvPr>
          <p:cNvSpPr>
            <a:spLocks noGrp="1"/>
          </p:cNvSpPr>
          <p:nvPr>
            <p:ph type="body" sz="quarter" idx="10"/>
          </p:nvPr>
        </p:nvSpPr>
        <p:spPr/>
        <p:txBody>
          <a:bodyPr/>
          <a:lstStyle/>
          <a:p>
            <a:endParaRPr lang="en-US"/>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10207437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5C21288-7F66-D544-A81A-4F881A40BC91}"/>
              </a:ext>
            </a:extLst>
          </p:cNvPr>
          <p:cNvSpPr>
            <a:spLocks noGrp="1"/>
          </p:cNvSpPr>
          <p:nvPr>
            <p:ph type="sldNum" sz="quarter" idx="4"/>
          </p:nvPr>
        </p:nvSpPr>
        <p:spPr>
          <a:xfrm>
            <a:off x="8889543" y="5218128"/>
            <a:ext cx="671050" cy="171015"/>
          </a:xfrm>
        </p:spPr>
        <p:txBody>
          <a:bodyPr/>
          <a:lstStyle/>
          <a:p>
            <a:fld id="{B071A5F3-A4FF-4CEE-8215-C08835B585C1}" type="slidenum">
              <a:rPr lang="en-US" smtClean="0">
                <a:solidFill>
                  <a:srgbClr val="898989"/>
                </a:solidFill>
              </a:rPr>
              <a:pPr/>
              <a:t>66</a:t>
            </a:fld>
            <a:endParaRPr lang="en-US" dirty="0">
              <a:solidFill>
                <a:srgbClr val="898989"/>
              </a:solidFill>
            </a:endParaRPr>
          </a:p>
        </p:txBody>
      </p:sp>
      <p:sp>
        <p:nvSpPr>
          <p:cNvPr id="6" name="Text Placeholder 5">
            <a:extLst>
              <a:ext uri="{FF2B5EF4-FFF2-40B4-BE49-F238E27FC236}">
                <a16:creationId xmlns:a16="http://schemas.microsoft.com/office/drawing/2014/main" id="{33F318EF-D315-D644-8568-152F680198B8}"/>
              </a:ext>
            </a:extLst>
          </p:cNvPr>
          <p:cNvSpPr>
            <a:spLocks noGrp="1"/>
          </p:cNvSpPr>
          <p:nvPr>
            <p:ph type="body" sz="quarter" idx="16"/>
          </p:nvPr>
        </p:nvSpPr>
        <p:spPr/>
        <p:txBody>
          <a:bodyPr/>
          <a:lstStyle/>
          <a:p>
            <a:endParaRPr lang="en-US"/>
          </a:p>
        </p:txBody>
      </p:sp>
      <p:sp>
        <p:nvSpPr>
          <p:cNvPr id="3" name="Footer Placeholder 2">
            <a:extLst>
              <a:ext uri="{FF2B5EF4-FFF2-40B4-BE49-F238E27FC236}">
                <a16:creationId xmlns:a16="http://schemas.microsoft.com/office/drawing/2014/main" id="{EE52D40C-D66F-4A48-B9C0-2FA28F6A6869}"/>
              </a:ext>
            </a:extLst>
          </p:cNvPr>
          <p:cNvSpPr>
            <a:spLocks noGrp="1"/>
          </p:cNvSpPr>
          <p:nvPr>
            <p:ph type="ftr" sz="quarter" idx="3"/>
          </p:nvPr>
        </p:nvSpPr>
        <p:spPr/>
        <p:txBody>
          <a:bodyPr/>
          <a:lstStyle/>
          <a:p>
            <a:r>
              <a:rPr lang="en-US"/>
              <a:t>© 2019 NetApp, Inc. All rights reserved. </a:t>
            </a:r>
            <a:endParaRPr lang="en-US" dirty="0"/>
          </a:p>
        </p:txBody>
      </p:sp>
      <p:sp>
        <p:nvSpPr>
          <p:cNvPr id="11" name="TextBox 10">
            <a:extLst>
              <a:ext uri="{FF2B5EF4-FFF2-40B4-BE49-F238E27FC236}">
                <a16:creationId xmlns:a16="http://schemas.microsoft.com/office/drawing/2014/main" id="{CF227B13-E84E-4E57-966E-0BCDF572A134}"/>
              </a:ext>
            </a:extLst>
          </p:cNvPr>
          <p:cNvSpPr txBox="1"/>
          <p:nvPr/>
        </p:nvSpPr>
        <p:spPr>
          <a:xfrm>
            <a:off x="350724" y="408672"/>
            <a:ext cx="1486618" cy="367368"/>
          </a:xfrm>
          <a:prstGeom prst="rect">
            <a:avLst/>
          </a:prstGeom>
        </p:spPr>
        <p:txBody>
          <a:bodyPr vert="horz" wrap="none" lIns="73114" tIns="36557" rIns="73114" bIns="36557" rtlCol="0" anchor="t">
            <a:noAutofit/>
          </a:bodyPr>
          <a:lstStyle/>
          <a:p>
            <a:pPr defTabSz="731082">
              <a:lnSpc>
                <a:spcPct val="95000"/>
              </a:lnSpc>
              <a:spcBef>
                <a:spcPts val="320"/>
              </a:spcBef>
              <a:spcAft>
                <a:spcPts val="160"/>
              </a:spcAft>
              <a:buClr>
                <a:srgbClr val="0067C5"/>
              </a:buClr>
              <a:defRPr/>
            </a:pPr>
            <a:endParaRPr lang="en-US" sz="2238" dirty="0">
              <a:solidFill>
                <a:prstClr val="white"/>
              </a:solidFill>
              <a:latin typeface="Arial"/>
            </a:endParaRPr>
          </a:p>
        </p:txBody>
      </p:sp>
      <p:sp>
        <p:nvSpPr>
          <p:cNvPr id="12" name="Rectangle 11">
            <a:extLst>
              <a:ext uri="{FF2B5EF4-FFF2-40B4-BE49-F238E27FC236}">
                <a16:creationId xmlns:a16="http://schemas.microsoft.com/office/drawing/2014/main" id="{E6A556E2-9F22-48AF-B85A-383853A0D810}"/>
              </a:ext>
            </a:extLst>
          </p:cNvPr>
          <p:cNvSpPr/>
          <p:nvPr/>
        </p:nvSpPr>
        <p:spPr>
          <a:xfrm>
            <a:off x="323950" y="1011420"/>
            <a:ext cx="1685667" cy="313612"/>
          </a:xfrm>
          <a:prstGeom prst="rect">
            <a:avLst/>
          </a:prstGeom>
        </p:spPr>
        <p:txBody>
          <a:bodyPr wrap="square">
            <a:spAutoFit/>
          </a:bodyPr>
          <a:lstStyle/>
          <a:p>
            <a:pPr algn="ctr" defTabSz="731301">
              <a:defRPr/>
            </a:pPr>
            <a:endParaRPr lang="en-US" sz="1438" dirty="0">
              <a:solidFill>
                <a:prstClr val="black"/>
              </a:solidFill>
              <a:latin typeface="Arial"/>
            </a:endParaRPr>
          </a:p>
        </p:txBody>
      </p:sp>
      <p:pic>
        <p:nvPicPr>
          <p:cNvPr id="29" name="Picture 28">
            <a:extLst>
              <a:ext uri="{FF2B5EF4-FFF2-40B4-BE49-F238E27FC236}">
                <a16:creationId xmlns:a16="http://schemas.microsoft.com/office/drawing/2014/main" id="{71AA289C-3F56-490E-B354-EE7DE3BE3F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5437" y="4469340"/>
            <a:ext cx="320040" cy="332945"/>
          </a:xfrm>
          <a:prstGeom prst="rect">
            <a:avLst/>
          </a:prstGeom>
        </p:spPr>
      </p:pic>
      <p:sp>
        <p:nvSpPr>
          <p:cNvPr id="40" name="Rectangle 39">
            <a:extLst>
              <a:ext uri="{FF2B5EF4-FFF2-40B4-BE49-F238E27FC236}">
                <a16:creationId xmlns:a16="http://schemas.microsoft.com/office/drawing/2014/main" id="{E72EBC1C-845E-A540-ADC5-2070F7CEEAFE}"/>
              </a:ext>
            </a:extLst>
          </p:cNvPr>
          <p:cNvSpPr/>
          <p:nvPr/>
        </p:nvSpPr>
        <p:spPr>
          <a:xfrm>
            <a:off x="0" y="-29138"/>
            <a:ext cx="9756775" cy="143940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41" name="TextBox 40">
            <a:extLst>
              <a:ext uri="{FF2B5EF4-FFF2-40B4-BE49-F238E27FC236}">
                <a16:creationId xmlns:a16="http://schemas.microsoft.com/office/drawing/2014/main" id="{37FDFCDF-15E7-2149-8856-C02F3408FC5D}"/>
              </a:ext>
            </a:extLst>
          </p:cNvPr>
          <p:cNvSpPr txBox="1"/>
          <p:nvPr/>
        </p:nvSpPr>
        <p:spPr>
          <a:xfrm>
            <a:off x="350724" y="408672"/>
            <a:ext cx="1486618" cy="367368"/>
          </a:xfrm>
          <a:prstGeom prst="rect">
            <a:avLst/>
          </a:prstGeom>
        </p:spPr>
        <p:txBody>
          <a:bodyPr vert="horz" wrap="none" lIns="73114" tIns="36557" rIns="73114" bIns="36557" rtlCol="0" anchor="t">
            <a:noAutofit/>
          </a:bodyPr>
          <a:lstStyle/>
          <a:p>
            <a:pPr defTabSz="731082">
              <a:lnSpc>
                <a:spcPct val="95000"/>
              </a:lnSpc>
              <a:spcBef>
                <a:spcPts val="320"/>
              </a:spcBef>
              <a:spcAft>
                <a:spcPts val="160"/>
              </a:spcAft>
              <a:buClr>
                <a:srgbClr val="0067C5"/>
              </a:buClr>
              <a:defRPr/>
            </a:pPr>
            <a:endParaRPr lang="en-US" sz="2238" dirty="0">
              <a:solidFill>
                <a:prstClr val="white"/>
              </a:solidFill>
            </a:endParaRPr>
          </a:p>
        </p:txBody>
      </p:sp>
      <p:sp>
        <p:nvSpPr>
          <p:cNvPr id="42" name="Rectangle 41">
            <a:extLst>
              <a:ext uri="{FF2B5EF4-FFF2-40B4-BE49-F238E27FC236}">
                <a16:creationId xmlns:a16="http://schemas.microsoft.com/office/drawing/2014/main" id="{816A9CCA-9740-594C-AC8A-FDA19F65C733}"/>
              </a:ext>
            </a:extLst>
          </p:cNvPr>
          <p:cNvSpPr/>
          <p:nvPr/>
        </p:nvSpPr>
        <p:spPr>
          <a:xfrm>
            <a:off x="323950" y="1011420"/>
            <a:ext cx="1685667" cy="313612"/>
          </a:xfrm>
          <a:prstGeom prst="rect">
            <a:avLst/>
          </a:prstGeom>
        </p:spPr>
        <p:txBody>
          <a:bodyPr wrap="square">
            <a:spAutoFit/>
          </a:bodyPr>
          <a:lstStyle/>
          <a:p>
            <a:pPr lvl="0" algn="ctr">
              <a:defRPr/>
            </a:pPr>
            <a:endParaRPr lang="en-US" sz="1438" dirty="0">
              <a:solidFill>
                <a:prstClr val="black"/>
              </a:solidFill>
            </a:endParaRPr>
          </a:p>
        </p:txBody>
      </p:sp>
      <p:grpSp>
        <p:nvGrpSpPr>
          <p:cNvPr id="43" name="Group 42">
            <a:extLst>
              <a:ext uri="{FF2B5EF4-FFF2-40B4-BE49-F238E27FC236}">
                <a16:creationId xmlns:a16="http://schemas.microsoft.com/office/drawing/2014/main" id="{5A1BA76D-50BE-2644-861A-7E5D80E6A3ED}"/>
              </a:ext>
            </a:extLst>
          </p:cNvPr>
          <p:cNvGrpSpPr/>
          <p:nvPr/>
        </p:nvGrpSpPr>
        <p:grpSpPr>
          <a:xfrm>
            <a:off x="211138" y="407904"/>
            <a:ext cx="2421121" cy="4698755"/>
            <a:chOff x="659491" y="509120"/>
            <a:chExt cx="3027189" cy="5874974"/>
          </a:xfrm>
        </p:grpSpPr>
        <p:sp>
          <p:nvSpPr>
            <p:cNvPr id="44" name="Rectangle 43">
              <a:extLst>
                <a:ext uri="{FF2B5EF4-FFF2-40B4-BE49-F238E27FC236}">
                  <a16:creationId xmlns:a16="http://schemas.microsoft.com/office/drawing/2014/main" id="{FCD0C85A-273E-3B46-813C-F49F48B92A7E}"/>
                </a:ext>
              </a:extLst>
            </p:cNvPr>
            <p:cNvSpPr/>
            <p:nvPr/>
          </p:nvSpPr>
          <p:spPr>
            <a:xfrm>
              <a:off x="659491" y="509120"/>
              <a:ext cx="3027189" cy="587497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33" tIns="219399" rIns="73133" bIns="36566" numCol="1" spcCol="0" rtlCol="0" fromWordArt="0" anchor="t" anchorCtr="0" forceAA="0" compatLnSpc="1">
              <a:prstTxWarp prst="textNoShape">
                <a:avLst/>
              </a:prstTxWarp>
              <a:noAutofit/>
            </a:bodyPr>
            <a:lstStyle/>
            <a:p>
              <a:pPr algn="ctr" defTabSz="731082">
                <a:lnSpc>
                  <a:spcPct val="95000"/>
                </a:lnSpc>
                <a:spcBef>
                  <a:spcPts val="320"/>
                </a:spcBef>
                <a:spcAft>
                  <a:spcPts val="160"/>
                </a:spcAft>
                <a:buClr>
                  <a:srgbClr val="0067C5"/>
                </a:buClr>
                <a:defRPr/>
              </a:pPr>
              <a:r>
                <a:rPr lang="en-US" sz="2559" dirty="0">
                  <a:solidFill>
                    <a:srgbClr val="0067C5"/>
                  </a:solidFill>
                </a:rPr>
                <a:t>Cloud Insights</a:t>
              </a:r>
              <a:endParaRPr lang="en-US" sz="2559" dirty="0">
                <a:solidFill>
                  <a:srgbClr val="0067C5"/>
                </a:solidFill>
                <a:latin typeface="Arial" panose="020B0604020202020204" pitchFamily="34" charset="0"/>
              </a:endParaRPr>
            </a:p>
          </p:txBody>
        </p:sp>
        <p:cxnSp>
          <p:nvCxnSpPr>
            <p:cNvPr id="45" name="Straight Connector 44">
              <a:extLst>
                <a:ext uri="{FF2B5EF4-FFF2-40B4-BE49-F238E27FC236}">
                  <a16:creationId xmlns:a16="http://schemas.microsoft.com/office/drawing/2014/main" id="{5678314F-4466-504D-A4D8-0BCB6152F122}"/>
                </a:ext>
              </a:extLst>
            </p:cNvPr>
            <p:cNvCxnSpPr>
              <a:cxnSpLocks/>
            </p:cNvCxnSpPr>
            <p:nvPr/>
          </p:nvCxnSpPr>
          <p:spPr>
            <a:xfrm flipH="1">
              <a:off x="1029787" y="1429322"/>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DA846F05-C3E7-0F4C-AF64-78B8204E2855}"/>
                </a:ext>
              </a:extLst>
            </p:cNvPr>
            <p:cNvSpPr/>
            <p:nvPr/>
          </p:nvSpPr>
          <p:spPr>
            <a:xfrm>
              <a:off x="851078" y="1604792"/>
              <a:ext cx="2647995" cy="923571"/>
            </a:xfrm>
            <a:prstGeom prst="rect">
              <a:avLst/>
            </a:prstGeom>
          </p:spPr>
          <p:txBody>
            <a:bodyPr wrap="square">
              <a:spAutoFit/>
            </a:bodyPr>
            <a:lstStyle/>
            <a:p>
              <a:pPr algn="ctr">
                <a:defRPr/>
              </a:pPr>
              <a:r>
                <a:rPr lang="en-US" sz="1400" dirty="0">
                  <a:solidFill>
                    <a:schemeClr val="tx1">
                      <a:lumMod val="65000"/>
                      <a:lumOff val="35000"/>
                    </a:schemeClr>
                  </a:solidFill>
                </a:rPr>
                <a:t>SaaS-based tool that monitors all your infrastructure assets</a:t>
              </a:r>
            </a:p>
          </p:txBody>
        </p:sp>
        <p:sp>
          <p:nvSpPr>
            <p:cNvPr id="47" name="TextBox 46">
              <a:extLst>
                <a:ext uri="{FF2B5EF4-FFF2-40B4-BE49-F238E27FC236}">
                  <a16:creationId xmlns:a16="http://schemas.microsoft.com/office/drawing/2014/main" id="{04FA814E-DB5D-7F4A-AB54-AB3D8E6B6953}"/>
                </a:ext>
              </a:extLst>
            </p:cNvPr>
            <p:cNvSpPr txBox="1"/>
            <p:nvPr/>
          </p:nvSpPr>
          <p:spPr>
            <a:xfrm>
              <a:off x="734639" y="2906489"/>
              <a:ext cx="2952039" cy="2893662"/>
            </a:xfrm>
            <a:prstGeom prst="rect">
              <a:avLst/>
            </a:prstGeom>
          </p:spPr>
          <p:txBody>
            <a:bodyPr vert="horz" wrap="square" lIns="73133" tIns="36566" rIns="73133" bIns="36566" rtlCol="0" anchor="t">
              <a:noAutofit/>
            </a:bodyPr>
            <a:lstStyle/>
            <a:p>
              <a:pPr defTabSz="731301">
                <a:lnSpc>
                  <a:spcPct val="95000"/>
                </a:lnSpc>
                <a:spcBef>
                  <a:spcPts val="320"/>
                </a:spcBef>
                <a:spcAft>
                  <a:spcPts val="960"/>
                </a:spcAft>
                <a:buClr>
                  <a:schemeClr val="accent1"/>
                </a:buClr>
              </a:pPr>
              <a:r>
                <a:rPr lang="en-US" sz="1200" dirty="0">
                  <a:solidFill>
                    <a:schemeClr val="accent1"/>
                  </a:solidFill>
                </a:rPr>
                <a:t>Best for:</a:t>
              </a:r>
              <a:endParaRPr lang="en-US" sz="1200" dirty="0">
                <a:solidFill>
                  <a:sysClr val="windowText" lastClr="000000"/>
                </a:solidFill>
              </a:endParaRPr>
            </a:p>
            <a:p>
              <a:pPr marL="135850" indent="-135850" defTabSz="731301">
                <a:lnSpc>
                  <a:spcPct val="95000"/>
                </a:lnSpc>
                <a:spcAft>
                  <a:spcPts val="600"/>
                </a:spcAft>
                <a:buClr>
                  <a:schemeClr val="accent1"/>
                </a:buClr>
                <a:buFont typeface="Wingdings" panose="05000000000000000000" pitchFamily="2" charset="2"/>
                <a:buChar char="§"/>
              </a:pPr>
              <a:r>
                <a:rPr lang="en-US" sz="1100" dirty="0"/>
                <a:t>Monitoring cloud native applications that dynamically provision infrastructure through APIs</a:t>
              </a:r>
            </a:p>
            <a:p>
              <a:pPr marL="135850" indent="-135850" defTabSz="731301">
                <a:lnSpc>
                  <a:spcPct val="95000"/>
                </a:lnSpc>
                <a:spcAft>
                  <a:spcPts val="600"/>
                </a:spcAft>
                <a:buClr>
                  <a:schemeClr val="accent1"/>
                </a:buClr>
                <a:buFont typeface="Wingdings" panose="05000000000000000000" pitchFamily="2" charset="2"/>
                <a:buChar char="§"/>
              </a:pPr>
              <a:r>
                <a:rPr lang="en-US" sz="1100" dirty="0"/>
                <a:t>Rapidly finding problems and reducing mean-time-to-resolution (MTTR)</a:t>
              </a:r>
            </a:p>
            <a:p>
              <a:pPr marL="135850" indent="-135850" defTabSz="731301">
                <a:lnSpc>
                  <a:spcPct val="95000"/>
                </a:lnSpc>
                <a:spcAft>
                  <a:spcPts val="600"/>
                </a:spcAft>
                <a:buClr>
                  <a:schemeClr val="accent1"/>
                </a:buClr>
                <a:buFont typeface="Wingdings" panose="05000000000000000000" pitchFamily="2" charset="2"/>
                <a:buChar char="§"/>
              </a:pPr>
              <a:r>
                <a:rPr lang="en-US" sz="1100" dirty="0"/>
                <a:t>Optimizing cloud resources by understanding infrastructure relationships and usage</a:t>
              </a:r>
            </a:p>
            <a:p>
              <a:pPr marL="135850" indent="-135850" defTabSz="731301">
                <a:lnSpc>
                  <a:spcPct val="95000"/>
                </a:lnSpc>
                <a:spcAft>
                  <a:spcPts val="600"/>
                </a:spcAft>
                <a:buClr>
                  <a:schemeClr val="accent1"/>
                </a:buClr>
                <a:buFont typeface="Wingdings" panose="05000000000000000000" pitchFamily="2" charset="2"/>
                <a:buChar char="§"/>
              </a:pPr>
              <a:r>
                <a:rPr lang="en-US" sz="1100" dirty="0"/>
                <a:t>Preventing critical infrastructure issues before they affect customers </a:t>
              </a:r>
            </a:p>
          </p:txBody>
        </p:sp>
        <p:cxnSp>
          <p:nvCxnSpPr>
            <p:cNvPr id="48" name="Straight Connector 47">
              <a:extLst>
                <a:ext uri="{FF2B5EF4-FFF2-40B4-BE49-F238E27FC236}">
                  <a16:creationId xmlns:a16="http://schemas.microsoft.com/office/drawing/2014/main" id="{CE07600E-6098-4043-9093-1CE58C1CAAA6}"/>
                </a:ext>
              </a:extLst>
            </p:cNvPr>
            <p:cNvCxnSpPr>
              <a:cxnSpLocks/>
            </p:cNvCxnSpPr>
            <p:nvPr/>
          </p:nvCxnSpPr>
          <p:spPr>
            <a:xfrm flipH="1">
              <a:off x="1029787" y="2707169"/>
              <a:ext cx="228659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317D8BF9-9758-4E4E-8F49-646A09D02098}"/>
              </a:ext>
            </a:extLst>
          </p:cNvPr>
          <p:cNvSpPr/>
          <p:nvPr/>
        </p:nvSpPr>
        <p:spPr>
          <a:xfrm>
            <a:off x="3298176" y="3367480"/>
            <a:ext cx="6309360" cy="652486"/>
          </a:xfrm>
          <a:prstGeom prst="rect">
            <a:avLst/>
          </a:prstGeom>
        </p:spPr>
        <p:txBody>
          <a:bodyPr wrap="square">
            <a:spAutoFit/>
          </a:bodyPr>
          <a:lstStyle/>
          <a:p>
            <a:pPr lvl="0">
              <a:defRPr/>
            </a:pPr>
            <a:r>
              <a:rPr lang="en-US" sz="1400" b="1" dirty="0"/>
              <a:t>Advanced analytics</a:t>
            </a:r>
          </a:p>
          <a:p>
            <a:pPr lvl="0">
              <a:defRPr/>
            </a:pPr>
            <a:r>
              <a:rPr lang="en-US" sz="1120" dirty="0">
                <a:solidFill>
                  <a:schemeClr val="tx1">
                    <a:lumMod val="50000"/>
                    <a:lumOff val="50000"/>
                  </a:schemeClr>
                </a:solidFill>
              </a:rPr>
              <a:t>Provides proactive alerting, fast troubleshooting, and optimization of resources with recommended workload placements</a:t>
            </a:r>
          </a:p>
        </p:txBody>
      </p:sp>
      <p:sp>
        <p:nvSpPr>
          <p:cNvPr id="50" name="Rectangle 49">
            <a:extLst>
              <a:ext uri="{FF2B5EF4-FFF2-40B4-BE49-F238E27FC236}">
                <a16:creationId xmlns:a16="http://schemas.microsoft.com/office/drawing/2014/main" id="{C6F46144-36ED-1B44-87DC-863BDB28F428}"/>
              </a:ext>
            </a:extLst>
          </p:cNvPr>
          <p:cNvSpPr/>
          <p:nvPr/>
        </p:nvSpPr>
        <p:spPr>
          <a:xfrm>
            <a:off x="3298176" y="4132211"/>
            <a:ext cx="6308897" cy="307777"/>
          </a:xfrm>
          <a:prstGeom prst="rect">
            <a:avLst/>
          </a:prstGeom>
        </p:spPr>
        <p:txBody>
          <a:bodyPr wrap="square">
            <a:spAutoFit/>
          </a:bodyPr>
          <a:lstStyle/>
          <a:p>
            <a:pPr lvl="0">
              <a:defRPr/>
            </a:pPr>
            <a:r>
              <a:rPr lang="en-US" sz="1400" b="1" dirty="0"/>
              <a:t>Monitoring of all major vendors and cloud providers </a:t>
            </a:r>
          </a:p>
        </p:txBody>
      </p:sp>
      <p:sp>
        <p:nvSpPr>
          <p:cNvPr id="51" name="Rectangle 50">
            <a:extLst>
              <a:ext uri="{FF2B5EF4-FFF2-40B4-BE49-F238E27FC236}">
                <a16:creationId xmlns:a16="http://schemas.microsoft.com/office/drawing/2014/main" id="{3565596D-BF01-BB4B-BEA9-AD325039F491}"/>
              </a:ext>
            </a:extLst>
          </p:cNvPr>
          <p:cNvSpPr/>
          <p:nvPr/>
        </p:nvSpPr>
        <p:spPr>
          <a:xfrm>
            <a:off x="3298176" y="2602740"/>
            <a:ext cx="6308897" cy="480131"/>
          </a:xfrm>
          <a:prstGeom prst="rect">
            <a:avLst/>
          </a:prstGeom>
        </p:spPr>
        <p:txBody>
          <a:bodyPr wrap="square">
            <a:spAutoFit/>
          </a:bodyPr>
          <a:lstStyle/>
          <a:p>
            <a:pPr>
              <a:defRPr/>
            </a:pPr>
            <a:r>
              <a:rPr lang="en-US" sz="1400" b="1" dirty="0"/>
              <a:t>SaaS Development to get you up and running quickly</a:t>
            </a:r>
          </a:p>
          <a:p>
            <a:pPr>
              <a:defRPr/>
            </a:pPr>
            <a:r>
              <a:rPr lang="en-US" sz="1120" dirty="0">
                <a:solidFill>
                  <a:schemeClr val="tx1">
                    <a:lumMod val="50000"/>
                    <a:lumOff val="50000"/>
                  </a:schemeClr>
                </a:solidFill>
              </a:rPr>
              <a:t>Uses agents to discover your infrastructure in minutes and begin monitoring</a:t>
            </a:r>
          </a:p>
        </p:txBody>
      </p:sp>
      <p:sp>
        <p:nvSpPr>
          <p:cNvPr id="52" name="Rectangle 51">
            <a:extLst>
              <a:ext uri="{FF2B5EF4-FFF2-40B4-BE49-F238E27FC236}">
                <a16:creationId xmlns:a16="http://schemas.microsoft.com/office/drawing/2014/main" id="{FE2F8503-09D2-EA43-8050-48014909CACE}"/>
              </a:ext>
            </a:extLst>
          </p:cNvPr>
          <p:cNvSpPr/>
          <p:nvPr/>
        </p:nvSpPr>
        <p:spPr>
          <a:xfrm>
            <a:off x="3298176" y="1826768"/>
            <a:ext cx="6309360" cy="652486"/>
          </a:xfrm>
          <a:prstGeom prst="rect">
            <a:avLst/>
          </a:prstGeom>
        </p:spPr>
        <p:txBody>
          <a:bodyPr wrap="square">
            <a:spAutoFit/>
          </a:bodyPr>
          <a:lstStyle/>
          <a:p>
            <a:pPr>
              <a:defRPr/>
            </a:pPr>
            <a:r>
              <a:rPr lang="en-US" sz="1400" b="1" dirty="0"/>
              <a:t>Specifically for cloud application infrastructures</a:t>
            </a:r>
          </a:p>
          <a:p>
            <a:pPr>
              <a:defRPr/>
            </a:pPr>
            <a:r>
              <a:rPr lang="en-US" sz="1120" dirty="0">
                <a:solidFill>
                  <a:schemeClr val="tx1">
                    <a:lumMod val="50000"/>
                    <a:lumOff val="50000"/>
                  </a:schemeClr>
                </a:solidFill>
              </a:rPr>
              <a:t>Analyzes dynamic cloud infrastructure at scale and supports micro-services, containers</a:t>
            </a:r>
            <a:br>
              <a:rPr lang="en-US" sz="1120" dirty="0">
                <a:solidFill>
                  <a:schemeClr val="tx1">
                    <a:lumMod val="50000"/>
                    <a:lumOff val="50000"/>
                  </a:schemeClr>
                </a:solidFill>
              </a:rPr>
            </a:br>
            <a:r>
              <a:rPr lang="en-US" sz="1120" dirty="0">
                <a:solidFill>
                  <a:schemeClr val="tx1">
                    <a:lumMod val="50000"/>
                    <a:lumOff val="50000"/>
                  </a:schemeClr>
                </a:solidFill>
              </a:rPr>
              <a:t>and Kubernetes</a:t>
            </a:r>
          </a:p>
        </p:txBody>
      </p:sp>
      <p:sp>
        <p:nvSpPr>
          <p:cNvPr id="53" name="Rectangle 52">
            <a:extLst>
              <a:ext uri="{FF2B5EF4-FFF2-40B4-BE49-F238E27FC236}">
                <a16:creationId xmlns:a16="http://schemas.microsoft.com/office/drawing/2014/main" id="{16284419-189B-984D-988D-23C2E953DDDD}"/>
              </a:ext>
            </a:extLst>
          </p:cNvPr>
          <p:cNvSpPr/>
          <p:nvPr/>
        </p:nvSpPr>
        <p:spPr>
          <a:xfrm>
            <a:off x="3291052" y="545373"/>
            <a:ext cx="4979991" cy="559897"/>
          </a:xfrm>
          <a:prstGeom prst="rect">
            <a:avLst/>
          </a:prstGeom>
        </p:spPr>
        <p:txBody>
          <a:bodyPr wrap="square">
            <a:spAutoFit/>
          </a:bodyPr>
          <a:lstStyle/>
          <a:p>
            <a:r>
              <a:rPr lang="en-US" sz="1519" dirty="0">
                <a:solidFill>
                  <a:srgbClr val="FFFFFF"/>
                </a:solidFill>
              </a:rPr>
              <a:t>Innovate faster with insights across your application infrastructure stack</a:t>
            </a:r>
            <a:endParaRPr lang="en-US" sz="1519" dirty="0">
              <a:solidFill>
                <a:srgbClr val="FFFFFF"/>
              </a:solidFill>
              <a:latin typeface="Arial" panose="020B0604020202020204" pitchFamily="34" charset="0"/>
            </a:endParaRPr>
          </a:p>
        </p:txBody>
      </p:sp>
      <p:pic>
        <p:nvPicPr>
          <p:cNvPr id="10" name="Picture 9">
            <a:extLst>
              <a:ext uri="{FF2B5EF4-FFF2-40B4-BE49-F238E27FC236}">
                <a16:creationId xmlns:a16="http://schemas.microsoft.com/office/drawing/2014/main" id="{4A31F548-91B3-874D-B1DE-FF76758C03A1}"/>
              </a:ext>
            </a:extLst>
          </p:cNvPr>
          <p:cNvPicPr>
            <a:picLocks noChangeAspect="1"/>
          </p:cNvPicPr>
          <p:nvPr/>
        </p:nvPicPr>
        <p:blipFill>
          <a:blip r:embed="rId4"/>
          <a:stretch>
            <a:fillRect/>
          </a:stretch>
        </p:blipFill>
        <p:spPr>
          <a:xfrm>
            <a:off x="3750326" y="4499109"/>
            <a:ext cx="457200" cy="273406"/>
          </a:xfrm>
          <a:prstGeom prst="rect">
            <a:avLst/>
          </a:prstGeom>
        </p:spPr>
      </p:pic>
      <p:pic>
        <p:nvPicPr>
          <p:cNvPr id="32" name="Picture 31">
            <a:extLst>
              <a:ext uri="{FF2B5EF4-FFF2-40B4-BE49-F238E27FC236}">
                <a16:creationId xmlns:a16="http://schemas.microsoft.com/office/drawing/2014/main" id="{D05FD172-D711-174D-B1FA-F3729F0C73D4}"/>
              </a:ext>
            </a:extLst>
          </p:cNvPr>
          <p:cNvPicPr>
            <a:picLocks noChangeAspect="1"/>
          </p:cNvPicPr>
          <p:nvPr/>
        </p:nvPicPr>
        <p:blipFill>
          <a:blip r:embed="rId5"/>
          <a:stretch>
            <a:fillRect/>
          </a:stretch>
        </p:blipFill>
        <p:spPr>
          <a:xfrm>
            <a:off x="4292375" y="4537044"/>
            <a:ext cx="683520" cy="197536"/>
          </a:xfrm>
          <a:prstGeom prst="rect">
            <a:avLst/>
          </a:prstGeom>
        </p:spPr>
      </p:pic>
      <p:pic>
        <p:nvPicPr>
          <p:cNvPr id="62" name="Picture 61">
            <a:extLst>
              <a:ext uri="{FF2B5EF4-FFF2-40B4-BE49-F238E27FC236}">
                <a16:creationId xmlns:a16="http://schemas.microsoft.com/office/drawing/2014/main" id="{9F489900-3821-6D4F-9EED-25F4B7625EB6}"/>
              </a:ext>
            </a:extLst>
          </p:cNvPr>
          <p:cNvPicPr>
            <a:picLocks noChangeAspect="1"/>
          </p:cNvPicPr>
          <p:nvPr/>
        </p:nvPicPr>
        <p:blipFill>
          <a:blip r:embed="rId6"/>
          <a:stretch>
            <a:fillRect/>
          </a:stretch>
        </p:blipFill>
        <p:spPr>
          <a:xfrm>
            <a:off x="5060744" y="4499109"/>
            <a:ext cx="683516" cy="273406"/>
          </a:xfrm>
          <a:prstGeom prst="rect">
            <a:avLst/>
          </a:prstGeom>
        </p:spPr>
      </p:pic>
      <p:pic>
        <p:nvPicPr>
          <p:cNvPr id="63" name="Picture 62">
            <a:extLst>
              <a:ext uri="{FF2B5EF4-FFF2-40B4-BE49-F238E27FC236}">
                <a16:creationId xmlns:a16="http://schemas.microsoft.com/office/drawing/2014/main" id="{3332A046-D5CE-C54D-8425-1FCFF64D118B}"/>
              </a:ext>
            </a:extLst>
          </p:cNvPr>
          <p:cNvPicPr>
            <a:picLocks noChangeAspect="1"/>
          </p:cNvPicPr>
          <p:nvPr/>
        </p:nvPicPr>
        <p:blipFill>
          <a:blip r:embed="rId7"/>
          <a:stretch>
            <a:fillRect/>
          </a:stretch>
        </p:blipFill>
        <p:spPr>
          <a:xfrm>
            <a:off x="6371158" y="4520617"/>
            <a:ext cx="683518" cy="230390"/>
          </a:xfrm>
          <a:prstGeom prst="rect">
            <a:avLst/>
          </a:prstGeom>
        </p:spPr>
      </p:pic>
      <p:pic>
        <p:nvPicPr>
          <p:cNvPr id="64" name="Picture 63">
            <a:extLst>
              <a:ext uri="{FF2B5EF4-FFF2-40B4-BE49-F238E27FC236}">
                <a16:creationId xmlns:a16="http://schemas.microsoft.com/office/drawing/2014/main" id="{5AB265D4-40CE-9942-A609-1DC0978D2613}"/>
              </a:ext>
            </a:extLst>
          </p:cNvPr>
          <p:cNvPicPr>
            <a:picLocks noChangeAspect="1"/>
          </p:cNvPicPr>
          <p:nvPr/>
        </p:nvPicPr>
        <p:blipFill>
          <a:blip r:embed="rId8"/>
          <a:stretch>
            <a:fillRect/>
          </a:stretch>
        </p:blipFill>
        <p:spPr>
          <a:xfrm>
            <a:off x="5829109" y="4521512"/>
            <a:ext cx="457200" cy="228600"/>
          </a:xfrm>
          <a:prstGeom prst="rect">
            <a:avLst/>
          </a:prstGeom>
        </p:spPr>
      </p:pic>
      <p:pic>
        <p:nvPicPr>
          <p:cNvPr id="65" name="Picture 64">
            <a:extLst>
              <a:ext uri="{FF2B5EF4-FFF2-40B4-BE49-F238E27FC236}">
                <a16:creationId xmlns:a16="http://schemas.microsoft.com/office/drawing/2014/main" id="{D8E311FB-08B1-C34F-8B6C-28AEC6C9D5DE}"/>
              </a:ext>
            </a:extLst>
          </p:cNvPr>
          <p:cNvPicPr>
            <a:picLocks noChangeAspect="1"/>
          </p:cNvPicPr>
          <p:nvPr/>
        </p:nvPicPr>
        <p:blipFill>
          <a:blip r:embed="rId9"/>
          <a:stretch>
            <a:fillRect/>
          </a:stretch>
        </p:blipFill>
        <p:spPr>
          <a:xfrm>
            <a:off x="7139525" y="4493299"/>
            <a:ext cx="683518" cy="285026"/>
          </a:xfrm>
          <a:prstGeom prst="rect">
            <a:avLst/>
          </a:prstGeom>
        </p:spPr>
      </p:pic>
      <p:pic>
        <p:nvPicPr>
          <p:cNvPr id="66" name="Picture 65">
            <a:extLst>
              <a:ext uri="{FF2B5EF4-FFF2-40B4-BE49-F238E27FC236}">
                <a16:creationId xmlns:a16="http://schemas.microsoft.com/office/drawing/2014/main" id="{D8DAD8BF-866C-D248-8946-D5F7500568BB}"/>
              </a:ext>
            </a:extLst>
          </p:cNvPr>
          <p:cNvPicPr>
            <a:picLocks noChangeAspect="1"/>
          </p:cNvPicPr>
          <p:nvPr/>
        </p:nvPicPr>
        <p:blipFill>
          <a:blip r:embed="rId10"/>
          <a:stretch>
            <a:fillRect/>
          </a:stretch>
        </p:blipFill>
        <p:spPr>
          <a:xfrm>
            <a:off x="7907893" y="4579208"/>
            <a:ext cx="683518" cy="113208"/>
          </a:xfrm>
          <a:prstGeom prst="rect">
            <a:avLst/>
          </a:prstGeom>
        </p:spPr>
      </p:pic>
      <p:pic>
        <p:nvPicPr>
          <p:cNvPr id="68" name="Graphic 67">
            <a:extLst>
              <a:ext uri="{FF2B5EF4-FFF2-40B4-BE49-F238E27FC236}">
                <a16:creationId xmlns:a16="http://schemas.microsoft.com/office/drawing/2014/main" id="{11217537-5550-0144-B9B5-573B36576C3D}"/>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b="16719"/>
          <a:stretch/>
        </p:blipFill>
        <p:spPr>
          <a:xfrm>
            <a:off x="2869539" y="2600264"/>
            <a:ext cx="421513" cy="438798"/>
          </a:xfrm>
          <a:prstGeom prst="rect">
            <a:avLst/>
          </a:prstGeom>
        </p:spPr>
      </p:pic>
      <p:sp>
        <p:nvSpPr>
          <p:cNvPr id="69" name="Graphic 8">
            <a:extLst>
              <a:ext uri="{FF2B5EF4-FFF2-40B4-BE49-F238E27FC236}">
                <a16:creationId xmlns:a16="http://schemas.microsoft.com/office/drawing/2014/main" id="{C9D916EF-72BB-9842-B773-8F77A76D9E8F}"/>
              </a:ext>
            </a:extLst>
          </p:cNvPr>
          <p:cNvSpPr>
            <a:spLocks noChangeAspect="1"/>
          </p:cNvSpPr>
          <p:nvPr/>
        </p:nvSpPr>
        <p:spPr>
          <a:xfrm>
            <a:off x="2896345" y="1894687"/>
            <a:ext cx="365665" cy="308145"/>
          </a:xfrm>
          <a:custGeom>
            <a:avLst/>
            <a:gdLst>
              <a:gd name="connsiteX0" fmla="*/ 455987 w 607910"/>
              <a:gd name="connsiteY0" fmla="*/ 5123 h 512284"/>
              <a:gd name="connsiteX1" fmla="*/ 353779 w 607910"/>
              <a:gd name="connsiteY1" fmla="*/ 70839 h 512284"/>
              <a:gd name="connsiteX2" fmla="*/ 326254 w 607910"/>
              <a:gd name="connsiteY2" fmla="*/ 66577 h 512284"/>
              <a:gd name="connsiteX3" fmla="*/ 212311 w 607910"/>
              <a:gd name="connsiteY3" fmla="*/ 162162 h 512284"/>
              <a:gd name="connsiteX4" fmla="*/ 189693 w 607910"/>
              <a:gd name="connsiteY4" fmla="*/ 162162 h 512284"/>
              <a:gd name="connsiteX5" fmla="*/ 139336 w 607910"/>
              <a:gd name="connsiteY5" fmla="*/ 183712 h 512284"/>
              <a:gd name="connsiteX6" fmla="*/ 115439 w 607910"/>
              <a:gd name="connsiteY6" fmla="*/ 227448 h 512284"/>
              <a:gd name="connsiteX7" fmla="*/ 5123 w 607910"/>
              <a:gd name="connsiteY7" fmla="*/ 366980 h 512284"/>
              <a:gd name="connsiteX8" fmla="*/ 148725 w 607910"/>
              <a:gd name="connsiteY8" fmla="*/ 510557 h 512284"/>
              <a:gd name="connsiteX9" fmla="*/ 292327 w 607910"/>
              <a:gd name="connsiteY9" fmla="*/ 366980 h 512284"/>
              <a:gd name="connsiteX10" fmla="*/ 288059 w 607910"/>
              <a:gd name="connsiteY10" fmla="*/ 332828 h 512284"/>
              <a:gd name="connsiteX11" fmla="*/ 531095 w 607910"/>
              <a:gd name="connsiteY11" fmla="*/ 332828 h 512284"/>
              <a:gd name="connsiteX12" fmla="*/ 606204 w 607910"/>
              <a:gd name="connsiteY12" fmla="*/ 250931 h 512284"/>
              <a:gd name="connsiteX13" fmla="*/ 561821 w 607910"/>
              <a:gd name="connsiteY13" fmla="*/ 169628 h 512284"/>
              <a:gd name="connsiteX14" fmla="*/ 572063 w 607910"/>
              <a:gd name="connsiteY14" fmla="*/ 121193 h 512284"/>
              <a:gd name="connsiteX15" fmla="*/ 455987 w 607910"/>
              <a:gd name="connsiteY15" fmla="*/ 5123 h 512284"/>
              <a:gd name="connsiteX16" fmla="*/ 455987 w 607910"/>
              <a:gd name="connsiteY16" fmla="*/ 32438 h 512284"/>
              <a:gd name="connsiteX17" fmla="*/ 544751 w 607910"/>
              <a:gd name="connsiteY17" fmla="*/ 121193 h 512284"/>
              <a:gd name="connsiteX18" fmla="*/ 533228 w 607910"/>
              <a:gd name="connsiteY18" fmla="*/ 168350 h 512284"/>
              <a:gd name="connsiteX19" fmla="*/ 537268 w 607910"/>
              <a:gd name="connsiteY19" fmla="*/ 187237 h 512284"/>
              <a:gd name="connsiteX20" fmla="*/ 540697 w 607910"/>
              <a:gd name="connsiteY20" fmla="*/ 188828 h 512284"/>
              <a:gd name="connsiteX21" fmla="*/ 578891 w 607910"/>
              <a:gd name="connsiteY21" fmla="*/ 250931 h 512284"/>
              <a:gd name="connsiteX22" fmla="*/ 531095 w 607910"/>
              <a:gd name="connsiteY22" fmla="*/ 305506 h 512284"/>
              <a:gd name="connsiteX23" fmla="*/ 278245 w 607910"/>
              <a:gd name="connsiteY23" fmla="*/ 305506 h 512284"/>
              <a:gd name="connsiteX24" fmla="*/ 148725 w 607910"/>
              <a:gd name="connsiteY24" fmla="*/ 223397 h 512284"/>
              <a:gd name="connsiteX25" fmla="*/ 144458 w 607910"/>
              <a:gd name="connsiteY25" fmla="*/ 223609 h 512284"/>
              <a:gd name="connsiteX26" fmla="*/ 158113 w 607910"/>
              <a:gd name="connsiteY26" fmla="*/ 203554 h 512284"/>
              <a:gd name="connsiteX27" fmla="*/ 189693 w 607910"/>
              <a:gd name="connsiteY27" fmla="*/ 189470 h 512284"/>
              <a:gd name="connsiteX28" fmla="*/ 223833 w 607910"/>
              <a:gd name="connsiteY28" fmla="*/ 189470 h 512284"/>
              <a:gd name="connsiteX29" fmla="*/ 237489 w 607910"/>
              <a:gd name="connsiteY29" fmla="*/ 176670 h 512284"/>
              <a:gd name="connsiteX30" fmla="*/ 326254 w 607910"/>
              <a:gd name="connsiteY30" fmla="*/ 93885 h 512284"/>
              <a:gd name="connsiteX31" fmla="*/ 355913 w 607910"/>
              <a:gd name="connsiteY31" fmla="*/ 99861 h 512284"/>
              <a:gd name="connsiteX32" fmla="*/ 373197 w 607910"/>
              <a:gd name="connsiteY32" fmla="*/ 91754 h 512284"/>
              <a:gd name="connsiteX33" fmla="*/ 455987 w 607910"/>
              <a:gd name="connsiteY33" fmla="*/ 32438 h 512284"/>
              <a:gd name="connsiteX34" fmla="*/ 148725 w 607910"/>
              <a:gd name="connsiteY34" fmla="*/ 251135 h 512284"/>
              <a:gd name="connsiteX35" fmla="*/ 264588 w 607910"/>
              <a:gd name="connsiteY35" fmla="*/ 366980 h 512284"/>
              <a:gd name="connsiteX36" fmla="*/ 148725 w 607910"/>
              <a:gd name="connsiteY36" fmla="*/ 482825 h 512284"/>
              <a:gd name="connsiteX37" fmla="*/ 32862 w 607910"/>
              <a:gd name="connsiteY37" fmla="*/ 366980 h 512284"/>
              <a:gd name="connsiteX38" fmla="*/ 148725 w 607910"/>
              <a:gd name="connsiteY38" fmla="*/ 251135 h 512284"/>
              <a:gd name="connsiteX39" fmla="*/ 92820 w 607910"/>
              <a:gd name="connsiteY39" fmla="*/ 298744 h 512284"/>
              <a:gd name="connsiteX40" fmla="*/ 80445 w 607910"/>
              <a:gd name="connsiteY40" fmla="*/ 312337 h 512284"/>
              <a:gd name="connsiteX41" fmla="*/ 80445 w 607910"/>
              <a:gd name="connsiteY41" fmla="*/ 353319 h 512284"/>
              <a:gd name="connsiteX42" fmla="*/ 92820 w 607910"/>
              <a:gd name="connsiteY42" fmla="*/ 366980 h 512284"/>
              <a:gd name="connsiteX43" fmla="*/ 80445 w 607910"/>
              <a:gd name="connsiteY43" fmla="*/ 380641 h 512284"/>
              <a:gd name="connsiteX44" fmla="*/ 80445 w 607910"/>
              <a:gd name="connsiteY44" fmla="*/ 421624 h 512284"/>
              <a:gd name="connsiteX45" fmla="*/ 94101 w 607910"/>
              <a:gd name="connsiteY45" fmla="*/ 435285 h 512284"/>
              <a:gd name="connsiteX46" fmla="*/ 135069 w 607910"/>
              <a:gd name="connsiteY46" fmla="*/ 435285 h 512284"/>
              <a:gd name="connsiteX47" fmla="*/ 148725 w 607910"/>
              <a:gd name="connsiteY47" fmla="*/ 423126 h 512284"/>
              <a:gd name="connsiteX48" fmla="*/ 162381 w 607910"/>
              <a:gd name="connsiteY48" fmla="*/ 435285 h 512284"/>
              <a:gd name="connsiteX49" fmla="*/ 203349 w 607910"/>
              <a:gd name="connsiteY49" fmla="*/ 435285 h 512284"/>
              <a:gd name="connsiteX50" fmla="*/ 217005 w 607910"/>
              <a:gd name="connsiteY50" fmla="*/ 421624 h 512284"/>
              <a:gd name="connsiteX51" fmla="*/ 217005 w 607910"/>
              <a:gd name="connsiteY51" fmla="*/ 380641 h 512284"/>
              <a:gd name="connsiteX52" fmla="*/ 203349 w 607910"/>
              <a:gd name="connsiteY52" fmla="*/ 366980 h 512284"/>
              <a:gd name="connsiteX53" fmla="*/ 217005 w 607910"/>
              <a:gd name="connsiteY53" fmla="*/ 353319 h 512284"/>
              <a:gd name="connsiteX54" fmla="*/ 217005 w 607910"/>
              <a:gd name="connsiteY54" fmla="*/ 312337 h 512284"/>
              <a:gd name="connsiteX55" fmla="*/ 203349 w 607910"/>
              <a:gd name="connsiteY55" fmla="*/ 298744 h 512284"/>
              <a:gd name="connsiteX56" fmla="*/ 162381 w 607910"/>
              <a:gd name="connsiteY56" fmla="*/ 298744 h 512284"/>
              <a:gd name="connsiteX57" fmla="*/ 161101 w 607910"/>
              <a:gd name="connsiteY57" fmla="*/ 298744 h 512284"/>
              <a:gd name="connsiteX58" fmla="*/ 148725 w 607910"/>
              <a:gd name="connsiteY58" fmla="*/ 311107 h 512284"/>
              <a:gd name="connsiteX59" fmla="*/ 135069 w 607910"/>
              <a:gd name="connsiteY59" fmla="*/ 298744 h 512284"/>
              <a:gd name="connsiteX60" fmla="*/ 94101 w 607910"/>
              <a:gd name="connsiteY60" fmla="*/ 298744 h 512284"/>
              <a:gd name="connsiteX61" fmla="*/ 92820 w 607910"/>
              <a:gd name="connsiteY61" fmla="*/ 298744 h 512284"/>
              <a:gd name="connsiteX62" fmla="*/ 107757 w 607910"/>
              <a:gd name="connsiteY62" fmla="*/ 325998 h 512284"/>
              <a:gd name="connsiteX63" fmla="*/ 121413 w 607910"/>
              <a:gd name="connsiteY63" fmla="*/ 325998 h 512284"/>
              <a:gd name="connsiteX64" fmla="*/ 121413 w 607910"/>
              <a:gd name="connsiteY64" fmla="*/ 339658 h 512284"/>
              <a:gd name="connsiteX65" fmla="*/ 107757 w 607910"/>
              <a:gd name="connsiteY65" fmla="*/ 339658 h 512284"/>
              <a:gd name="connsiteX66" fmla="*/ 107757 w 607910"/>
              <a:gd name="connsiteY66" fmla="*/ 325998 h 512284"/>
              <a:gd name="connsiteX67" fmla="*/ 176037 w 607910"/>
              <a:gd name="connsiteY67" fmla="*/ 325998 h 512284"/>
              <a:gd name="connsiteX68" fmla="*/ 189693 w 607910"/>
              <a:gd name="connsiteY68" fmla="*/ 325998 h 512284"/>
              <a:gd name="connsiteX69" fmla="*/ 189693 w 607910"/>
              <a:gd name="connsiteY69" fmla="*/ 339658 h 512284"/>
              <a:gd name="connsiteX70" fmla="*/ 176037 w 607910"/>
              <a:gd name="connsiteY70" fmla="*/ 339658 h 512284"/>
              <a:gd name="connsiteX71" fmla="*/ 176037 w 607910"/>
              <a:gd name="connsiteY71" fmla="*/ 325998 h 512284"/>
              <a:gd name="connsiteX72" fmla="*/ 148725 w 607910"/>
              <a:gd name="connsiteY72" fmla="*/ 354822 h 512284"/>
              <a:gd name="connsiteX73" fmla="*/ 161101 w 607910"/>
              <a:gd name="connsiteY73" fmla="*/ 366980 h 512284"/>
              <a:gd name="connsiteX74" fmla="*/ 148725 w 607910"/>
              <a:gd name="connsiteY74" fmla="*/ 379343 h 512284"/>
              <a:gd name="connsiteX75" fmla="*/ 135069 w 607910"/>
              <a:gd name="connsiteY75" fmla="*/ 366980 h 512284"/>
              <a:gd name="connsiteX76" fmla="*/ 148725 w 607910"/>
              <a:gd name="connsiteY76" fmla="*/ 354822 h 512284"/>
              <a:gd name="connsiteX77" fmla="*/ 107757 w 607910"/>
              <a:gd name="connsiteY77" fmla="*/ 394302 h 512284"/>
              <a:gd name="connsiteX78" fmla="*/ 121413 w 607910"/>
              <a:gd name="connsiteY78" fmla="*/ 394302 h 512284"/>
              <a:gd name="connsiteX79" fmla="*/ 121413 w 607910"/>
              <a:gd name="connsiteY79" fmla="*/ 407963 h 512284"/>
              <a:gd name="connsiteX80" fmla="*/ 107757 w 607910"/>
              <a:gd name="connsiteY80" fmla="*/ 407963 h 512284"/>
              <a:gd name="connsiteX81" fmla="*/ 107757 w 607910"/>
              <a:gd name="connsiteY81" fmla="*/ 394302 h 512284"/>
              <a:gd name="connsiteX82" fmla="*/ 176037 w 607910"/>
              <a:gd name="connsiteY82" fmla="*/ 394302 h 512284"/>
              <a:gd name="connsiteX83" fmla="*/ 189693 w 607910"/>
              <a:gd name="connsiteY83" fmla="*/ 394302 h 512284"/>
              <a:gd name="connsiteX84" fmla="*/ 189693 w 607910"/>
              <a:gd name="connsiteY84" fmla="*/ 407963 h 512284"/>
              <a:gd name="connsiteX85" fmla="*/ 176037 w 607910"/>
              <a:gd name="connsiteY85" fmla="*/ 407963 h 512284"/>
              <a:gd name="connsiteX86" fmla="*/ 176037 w 607910"/>
              <a:gd name="connsiteY86" fmla="*/ 394302 h 51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607910" h="512284">
                <a:moveTo>
                  <a:pt x="455987" y="5123"/>
                </a:moveTo>
                <a:cubicBezTo>
                  <a:pt x="410478" y="5123"/>
                  <a:pt x="372704" y="32759"/>
                  <a:pt x="353779" y="70839"/>
                </a:cubicBezTo>
                <a:cubicBezTo>
                  <a:pt x="345214" y="68448"/>
                  <a:pt x="336141" y="66577"/>
                  <a:pt x="326254" y="66577"/>
                </a:cubicBezTo>
                <a:cubicBezTo>
                  <a:pt x="269306" y="66577"/>
                  <a:pt x="222067" y="107880"/>
                  <a:pt x="212311" y="162162"/>
                </a:cubicBezTo>
                <a:lnTo>
                  <a:pt x="189693" y="162162"/>
                </a:lnTo>
                <a:cubicBezTo>
                  <a:pt x="171485" y="162162"/>
                  <a:pt x="153516" y="170543"/>
                  <a:pt x="139336" y="183712"/>
                </a:cubicBezTo>
                <a:cubicBezTo>
                  <a:pt x="127375" y="194818"/>
                  <a:pt x="118085" y="210023"/>
                  <a:pt x="115439" y="227448"/>
                </a:cubicBezTo>
                <a:cubicBezTo>
                  <a:pt x="52357" y="242529"/>
                  <a:pt x="5123" y="299427"/>
                  <a:pt x="5123" y="366980"/>
                </a:cubicBezTo>
                <a:cubicBezTo>
                  <a:pt x="5123" y="446008"/>
                  <a:pt x="69696" y="510557"/>
                  <a:pt x="148725" y="510557"/>
                </a:cubicBezTo>
                <a:cubicBezTo>
                  <a:pt x="227755" y="510557"/>
                  <a:pt x="292327" y="446008"/>
                  <a:pt x="292327" y="366980"/>
                </a:cubicBezTo>
                <a:cubicBezTo>
                  <a:pt x="292327" y="355232"/>
                  <a:pt x="290746" y="343757"/>
                  <a:pt x="288059" y="332828"/>
                </a:cubicBezTo>
                <a:lnTo>
                  <a:pt x="531095" y="332828"/>
                </a:lnTo>
                <a:cubicBezTo>
                  <a:pt x="573087" y="332828"/>
                  <a:pt x="606204" y="296490"/>
                  <a:pt x="606204" y="250931"/>
                </a:cubicBezTo>
                <a:cubicBezTo>
                  <a:pt x="606204" y="217420"/>
                  <a:pt x="588802" y="184969"/>
                  <a:pt x="561821" y="169628"/>
                </a:cubicBezTo>
                <a:cubicBezTo>
                  <a:pt x="568399" y="154273"/>
                  <a:pt x="572063" y="138071"/>
                  <a:pt x="572063" y="121193"/>
                </a:cubicBezTo>
                <a:cubicBezTo>
                  <a:pt x="572063" y="57253"/>
                  <a:pt x="519932" y="5123"/>
                  <a:pt x="455987" y="5123"/>
                </a:cubicBezTo>
                <a:close/>
                <a:moveTo>
                  <a:pt x="455987" y="32438"/>
                </a:moveTo>
                <a:cubicBezTo>
                  <a:pt x="505172" y="32438"/>
                  <a:pt x="544751" y="72013"/>
                  <a:pt x="544751" y="121193"/>
                </a:cubicBezTo>
                <a:cubicBezTo>
                  <a:pt x="544751" y="139696"/>
                  <a:pt x="541467" y="155352"/>
                  <a:pt x="533228" y="168350"/>
                </a:cubicBezTo>
                <a:cubicBezTo>
                  <a:pt x="529129" y="174675"/>
                  <a:pt x="530937" y="183131"/>
                  <a:pt x="537268" y="187237"/>
                </a:cubicBezTo>
                <a:cubicBezTo>
                  <a:pt x="538331" y="187920"/>
                  <a:pt x="539485" y="188459"/>
                  <a:pt x="540697" y="188828"/>
                </a:cubicBezTo>
                <a:cubicBezTo>
                  <a:pt x="558860" y="194347"/>
                  <a:pt x="578891" y="223862"/>
                  <a:pt x="578891" y="250931"/>
                </a:cubicBezTo>
                <a:cubicBezTo>
                  <a:pt x="578891" y="283922"/>
                  <a:pt x="557697" y="305506"/>
                  <a:pt x="531095" y="305506"/>
                </a:cubicBezTo>
                <a:lnTo>
                  <a:pt x="278245" y="305506"/>
                </a:lnTo>
                <a:cubicBezTo>
                  <a:pt x="255124" y="257146"/>
                  <a:pt x="205746" y="223397"/>
                  <a:pt x="148725" y="223397"/>
                </a:cubicBezTo>
                <a:cubicBezTo>
                  <a:pt x="147313" y="223397"/>
                  <a:pt x="145860" y="223568"/>
                  <a:pt x="144458" y="223609"/>
                </a:cubicBezTo>
                <a:cubicBezTo>
                  <a:pt x="147215" y="216191"/>
                  <a:pt x="152039" y="209190"/>
                  <a:pt x="158113" y="203554"/>
                </a:cubicBezTo>
                <a:cubicBezTo>
                  <a:pt x="167833" y="194525"/>
                  <a:pt x="180589" y="189470"/>
                  <a:pt x="189693" y="189470"/>
                </a:cubicBezTo>
                <a:lnTo>
                  <a:pt x="223833" y="189470"/>
                </a:lnTo>
                <a:cubicBezTo>
                  <a:pt x="231054" y="189484"/>
                  <a:pt x="237038" y="183876"/>
                  <a:pt x="237489" y="176670"/>
                </a:cubicBezTo>
                <a:cubicBezTo>
                  <a:pt x="240553" y="130400"/>
                  <a:pt x="279082" y="93885"/>
                  <a:pt x="326254" y="93885"/>
                </a:cubicBezTo>
                <a:cubicBezTo>
                  <a:pt x="335618" y="93885"/>
                  <a:pt x="346054" y="96426"/>
                  <a:pt x="355913" y="99861"/>
                </a:cubicBezTo>
                <a:cubicBezTo>
                  <a:pt x="362920" y="102300"/>
                  <a:pt x="370594" y="98700"/>
                  <a:pt x="373197" y="91754"/>
                </a:cubicBezTo>
                <a:cubicBezTo>
                  <a:pt x="385698" y="57608"/>
                  <a:pt x="417782" y="32438"/>
                  <a:pt x="455987" y="32438"/>
                </a:cubicBezTo>
                <a:close/>
                <a:moveTo>
                  <a:pt x="148725" y="251135"/>
                </a:moveTo>
                <a:cubicBezTo>
                  <a:pt x="212994" y="251135"/>
                  <a:pt x="264588" y="302706"/>
                  <a:pt x="264588" y="366980"/>
                </a:cubicBezTo>
                <a:cubicBezTo>
                  <a:pt x="264588" y="431255"/>
                  <a:pt x="212994" y="482825"/>
                  <a:pt x="148725" y="482825"/>
                </a:cubicBezTo>
                <a:cubicBezTo>
                  <a:pt x="84456" y="482825"/>
                  <a:pt x="32862" y="431255"/>
                  <a:pt x="32862" y="366980"/>
                </a:cubicBezTo>
                <a:cubicBezTo>
                  <a:pt x="32862" y="302706"/>
                  <a:pt x="84456" y="251135"/>
                  <a:pt x="148725" y="251135"/>
                </a:cubicBezTo>
                <a:close/>
                <a:moveTo>
                  <a:pt x="92820" y="298744"/>
                </a:moveTo>
                <a:cubicBezTo>
                  <a:pt x="85783" y="299359"/>
                  <a:pt x="80415" y="305301"/>
                  <a:pt x="80445" y="312337"/>
                </a:cubicBezTo>
                <a:lnTo>
                  <a:pt x="80445" y="353319"/>
                </a:lnTo>
                <a:cubicBezTo>
                  <a:pt x="80414" y="360423"/>
                  <a:pt x="85783" y="366297"/>
                  <a:pt x="92820" y="366980"/>
                </a:cubicBezTo>
                <a:cubicBezTo>
                  <a:pt x="85783" y="367663"/>
                  <a:pt x="80415" y="373606"/>
                  <a:pt x="80445" y="380641"/>
                </a:cubicBezTo>
                <a:lnTo>
                  <a:pt x="80445" y="421624"/>
                </a:lnTo>
                <a:cubicBezTo>
                  <a:pt x="80445" y="429137"/>
                  <a:pt x="86559" y="435285"/>
                  <a:pt x="94101" y="435285"/>
                </a:cubicBezTo>
                <a:lnTo>
                  <a:pt x="135069" y="435285"/>
                </a:lnTo>
                <a:cubicBezTo>
                  <a:pt x="142064" y="435285"/>
                  <a:pt x="147959" y="430025"/>
                  <a:pt x="148725" y="423126"/>
                </a:cubicBezTo>
                <a:cubicBezTo>
                  <a:pt x="149490" y="430025"/>
                  <a:pt x="155386" y="435285"/>
                  <a:pt x="162381" y="435285"/>
                </a:cubicBezTo>
                <a:lnTo>
                  <a:pt x="203349" y="435285"/>
                </a:lnTo>
                <a:cubicBezTo>
                  <a:pt x="210891" y="435285"/>
                  <a:pt x="217004" y="429137"/>
                  <a:pt x="217005" y="421624"/>
                </a:cubicBezTo>
                <a:lnTo>
                  <a:pt x="217005" y="380641"/>
                </a:lnTo>
                <a:cubicBezTo>
                  <a:pt x="217004" y="373128"/>
                  <a:pt x="210891" y="366980"/>
                  <a:pt x="203349" y="366980"/>
                </a:cubicBezTo>
                <a:cubicBezTo>
                  <a:pt x="210891" y="366980"/>
                  <a:pt x="217005" y="360901"/>
                  <a:pt x="217005" y="353319"/>
                </a:cubicBezTo>
                <a:lnTo>
                  <a:pt x="217005" y="312337"/>
                </a:lnTo>
                <a:cubicBezTo>
                  <a:pt x="217004" y="304823"/>
                  <a:pt x="210891" y="298744"/>
                  <a:pt x="203349" y="298744"/>
                </a:cubicBezTo>
                <a:lnTo>
                  <a:pt x="162381" y="298744"/>
                </a:lnTo>
                <a:cubicBezTo>
                  <a:pt x="161955" y="298676"/>
                  <a:pt x="161527" y="298676"/>
                  <a:pt x="161101" y="298744"/>
                </a:cubicBezTo>
                <a:cubicBezTo>
                  <a:pt x="154527" y="299291"/>
                  <a:pt x="149318" y="304481"/>
                  <a:pt x="148725" y="311107"/>
                </a:cubicBezTo>
                <a:cubicBezTo>
                  <a:pt x="148061" y="304072"/>
                  <a:pt x="142137" y="298676"/>
                  <a:pt x="135069" y="298744"/>
                </a:cubicBezTo>
                <a:lnTo>
                  <a:pt x="94101" y="298744"/>
                </a:lnTo>
                <a:cubicBezTo>
                  <a:pt x="93674" y="298676"/>
                  <a:pt x="93247" y="298676"/>
                  <a:pt x="92820" y="298744"/>
                </a:cubicBezTo>
                <a:close/>
                <a:moveTo>
                  <a:pt x="107757" y="325998"/>
                </a:moveTo>
                <a:lnTo>
                  <a:pt x="121413" y="325998"/>
                </a:lnTo>
                <a:lnTo>
                  <a:pt x="121413" y="339658"/>
                </a:lnTo>
                <a:lnTo>
                  <a:pt x="107757" y="339658"/>
                </a:lnTo>
                <a:lnTo>
                  <a:pt x="107757" y="325998"/>
                </a:lnTo>
                <a:close/>
                <a:moveTo>
                  <a:pt x="176037" y="325998"/>
                </a:moveTo>
                <a:lnTo>
                  <a:pt x="189693" y="325998"/>
                </a:lnTo>
                <a:lnTo>
                  <a:pt x="189693" y="339658"/>
                </a:lnTo>
                <a:lnTo>
                  <a:pt x="176037" y="339658"/>
                </a:lnTo>
                <a:lnTo>
                  <a:pt x="176037" y="325998"/>
                </a:lnTo>
                <a:close/>
                <a:moveTo>
                  <a:pt x="148725" y="354822"/>
                </a:moveTo>
                <a:cubicBezTo>
                  <a:pt x="149414" y="361311"/>
                  <a:pt x="154599" y="366434"/>
                  <a:pt x="161101" y="366980"/>
                </a:cubicBezTo>
                <a:cubicBezTo>
                  <a:pt x="154527" y="367595"/>
                  <a:pt x="149318" y="372786"/>
                  <a:pt x="148725" y="379343"/>
                </a:cubicBezTo>
                <a:cubicBezTo>
                  <a:pt x="148061" y="372308"/>
                  <a:pt x="142137" y="366980"/>
                  <a:pt x="135069" y="366980"/>
                </a:cubicBezTo>
                <a:cubicBezTo>
                  <a:pt x="142064" y="367049"/>
                  <a:pt x="147959" y="361789"/>
                  <a:pt x="148725" y="354822"/>
                </a:cubicBezTo>
                <a:close/>
                <a:moveTo>
                  <a:pt x="107757" y="394302"/>
                </a:moveTo>
                <a:lnTo>
                  <a:pt x="121413" y="394302"/>
                </a:lnTo>
                <a:lnTo>
                  <a:pt x="121413" y="407963"/>
                </a:lnTo>
                <a:lnTo>
                  <a:pt x="107757" y="407963"/>
                </a:lnTo>
                <a:lnTo>
                  <a:pt x="107757" y="394302"/>
                </a:lnTo>
                <a:close/>
                <a:moveTo>
                  <a:pt x="176037" y="394302"/>
                </a:moveTo>
                <a:lnTo>
                  <a:pt x="189693" y="394302"/>
                </a:lnTo>
                <a:lnTo>
                  <a:pt x="189693" y="407963"/>
                </a:lnTo>
                <a:lnTo>
                  <a:pt x="176037" y="407963"/>
                </a:lnTo>
                <a:lnTo>
                  <a:pt x="176037" y="394302"/>
                </a:lnTo>
                <a:close/>
              </a:path>
            </a:pathLst>
          </a:custGeom>
          <a:solidFill>
            <a:schemeClr val="accent1"/>
          </a:solidFill>
          <a:ln w="9525" cap="flat">
            <a:noFill/>
            <a:prstDash val="solid"/>
            <a:miter/>
          </a:ln>
        </p:spPr>
        <p:txBody>
          <a:bodyPr rtlCol="0" anchor="ctr"/>
          <a:lstStyle/>
          <a:p>
            <a:pPr defTabSz="731301"/>
            <a:endParaRPr lang="en-US" sz="1439" dirty="0">
              <a:solidFill>
                <a:prstClr val="black"/>
              </a:solidFill>
              <a:latin typeface="Arial"/>
            </a:endParaRPr>
          </a:p>
        </p:txBody>
      </p:sp>
      <p:pic>
        <p:nvPicPr>
          <p:cNvPr id="70" name="Graphic 69">
            <a:extLst>
              <a:ext uri="{FF2B5EF4-FFF2-40B4-BE49-F238E27FC236}">
                <a16:creationId xmlns:a16="http://schemas.microsoft.com/office/drawing/2014/main" id="{99789F84-435F-D54E-9194-E944472E05E1}"/>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b="22290"/>
          <a:stretch/>
        </p:blipFill>
        <p:spPr>
          <a:xfrm>
            <a:off x="2869898" y="3445400"/>
            <a:ext cx="443132" cy="430446"/>
          </a:xfrm>
          <a:prstGeom prst="rect">
            <a:avLst/>
          </a:prstGeom>
        </p:spPr>
      </p:pic>
      <p:pic>
        <p:nvPicPr>
          <p:cNvPr id="71" name="Graphic 70">
            <a:extLst>
              <a:ext uri="{FF2B5EF4-FFF2-40B4-BE49-F238E27FC236}">
                <a16:creationId xmlns:a16="http://schemas.microsoft.com/office/drawing/2014/main" id="{6E253AAB-0502-6E4D-8272-1FBF9250162B}"/>
              </a:ext>
            </a:extLst>
          </p:cNvPr>
          <p:cNvPicPr preferRelativeResize="0">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b="17213"/>
          <a:stretch/>
        </p:blipFill>
        <p:spPr>
          <a:xfrm>
            <a:off x="2854863" y="4160620"/>
            <a:ext cx="443314" cy="369426"/>
          </a:xfrm>
          <a:prstGeom prst="rect">
            <a:avLst/>
          </a:prstGeom>
        </p:spPr>
      </p:pic>
    </p:spTree>
    <p:extLst>
      <p:ext uri="{BB962C8B-B14F-4D97-AF65-F5344CB8AC3E}">
        <p14:creationId xmlns:p14="http://schemas.microsoft.com/office/powerpoint/2010/main" val="1924797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904B1F-0751-457B-B9DB-1357C5129F4E}"/>
              </a:ext>
            </a:extLst>
          </p:cNvPr>
          <p:cNvSpPr/>
          <p:nvPr/>
        </p:nvSpPr>
        <p:spPr>
          <a:xfrm>
            <a:off x="-3505" y="2650329"/>
            <a:ext cx="9760280" cy="2462234"/>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3" name="Title 2">
            <a:extLst>
              <a:ext uri="{FF2B5EF4-FFF2-40B4-BE49-F238E27FC236}">
                <a16:creationId xmlns:a16="http://schemas.microsoft.com/office/drawing/2014/main" id="{03C5FEF0-A4AF-43E1-B1D8-5BA4CDD7D129}"/>
              </a:ext>
            </a:extLst>
          </p:cNvPr>
          <p:cNvSpPr>
            <a:spLocks noGrp="1"/>
          </p:cNvSpPr>
          <p:nvPr>
            <p:ph type="title"/>
          </p:nvPr>
        </p:nvSpPr>
        <p:spPr/>
        <p:txBody>
          <a:bodyPr/>
          <a:lstStyle/>
          <a:p>
            <a:r>
              <a:rPr lang="en-US" dirty="0"/>
              <a:t>Monitoring Tools</a:t>
            </a:r>
          </a:p>
        </p:txBody>
      </p:sp>
      <p:sp>
        <p:nvSpPr>
          <p:cNvPr id="11" name="Text Placeholder 10">
            <a:extLst>
              <a:ext uri="{FF2B5EF4-FFF2-40B4-BE49-F238E27FC236}">
                <a16:creationId xmlns:a16="http://schemas.microsoft.com/office/drawing/2014/main" id="{EE52D4D5-2618-484A-8427-6E676E7315EC}"/>
              </a:ext>
            </a:extLst>
          </p:cNvPr>
          <p:cNvSpPr>
            <a:spLocks noGrp="1"/>
          </p:cNvSpPr>
          <p:nvPr>
            <p:ph type="body" idx="10"/>
          </p:nvPr>
        </p:nvSpPr>
        <p:spPr/>
        <p:txBody>
          <a:bodyPr/>
          <a:lstStyle/>
          <a:p>
            <a:endParaRPr lang="en-US"/>
          </a:p>
        </p:txBody>
      </p:sp>
      <p:sp>
        <p:nvSpPr>
          <p:cNvPr id="9" name="Slide Number Placeholder 8">
            <a:extLst>
              <a:ext uri="{FF2B5EF4-FFF2-40B4-BE49-F238E27FC236}">
                <a16:creationId xmlns:a16="http://schemas.microsoft.com/office/drawing/2014/main" id="{8F403BFA-76B6-FC4A-95A3-8951B673B00D}"/>
              </a:ext>
            </a:extLst>
          </p:cNvPr>
          <p:cNvSpPr>
            <a:spLocks noGrp="1"/>
          </p:cNvSpPr>
          <p:nvPr>
            <p:ph type="sldNum" sz="quarter" idx="4"/>
          </p:nvPr>
        </p:nvSpPr>
        <p:spPr/>
        <p:txBody>
          <a:bodyPr/>
          <a:lstStyle/>
          <a:p>
            <a:fld id="{92978B7E-5EBE-134C-B481-E4E8CA36F800}" type="slidenum">
              <a:rPr lang="en-US" smtClean="0"/>
              <a:pPr/>
              <a:t>67</a:t>
            </a:fld>
            <a:endParaRPr lang="en-US" dirty="0"/>
          </a:p>
        </p:txBody>
      </p:sp>
      <p:sp>
        <p:nvSpPr>
          <p:cNvPr id="14" name="Text Placeholder 13">
            <a:extLst>
              <a:ext uri="{FF2B5EF4-FFF2-40B4-BE49-F238E27FC236}">
                <a16:creationId xmlns:a16="http://schemas.microsoft.com/office/drawing/2014/main" id="{6E60B9B2-3696-8345-BBAF-1ACD9B5C763E}"/>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084C7ADE-14B5-5846-BE06-E5284B24A731}"/>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38" name="image179.png">
            <a:extLst>
              <a:ext uri="{FF2B5EF4-FFF2-40B4-BE49-F238E27FC236}">
                <a16:creationId xmlns:a16="http://schemas.microsoft.com/office/drawing/2014/main" id="{902172AB-3F5F-4D15-829F-03732D33B7C5}"/>
              </a:ext>
            </a:extLst>
          </p:cNvPr>
          <p:cNvPicPr/>
          <p:nvPr/>
        </p:nvPicPr>
        <p:blipFill>
          <a:blip r:embed="rId3">
            <a:extLst/>
          </a:blip>
          <a:stretch>
            <a:fillRect/>
          </a:stretch>
        </p:blipFill>
        <p:spPr>
          <a:xfrm>
            <a:off x="7988977" y="2743181"/>
            <a:ext cx="900566" cy="512216"/>
          </a:xfrm>
          <a:prstGeom prst="rect">
            <a:avLst/>
          </a:prstGeom>
          <a:ln w="12700">
            <a:miter lim="400000"/>
          </a:ln>
        </p:spPr>
      </p:pic>
      <p:grpSp>
        <p:nvGrpSpPr>
          <p:cNvPr id="4" name="Group 3">
            <a:extLst>
              <a:ext uri="{FF2B5EF4-FFF2-40B4-BE49-F238E27FC236}">
                <a16:creationId xmlns:a16="http://schemas.microsoft.com/office/drawing/2014/main" id="{EEDF9A22-D938-485F-9C4F-B1B39B036C8B}"/>
              </a:ext>
            </a:extLst>
          </p:cNvPr>
          <p:cNvGrpSpPr/>
          <p:nvPr/>
        </p:nvGrpSpPr>
        <p:grpSpPr>
          <a:xfrm>
            <a:off x="6718453" y="2813783"/>
            <a:ext cx="1962854" cy="424552"/>
            <a:chOff x="6692255" y="2964946"/>
            <a:chExt cx="1962854" cy="424552"/>
          </a:xfrm>
        </p:grpSpPr>
        <p:pic>
          <p:nvPicPr>
            <p:cNvPr id="34" name="image11.png" descr="FAS8040-6U.png">
              <a:extLst>
                <a:ext uri="{FF2B5EF4-FFF2-40B4-BE49-F238E27FC236}">
                  <a16:creationId xmlns:a16="http://schemas.microsoft.com/office/drawing/2014/main" id="{CAF7B54F-E309-4BC8-A03E-63363527F4A2}"/>
                </a:ext>
              </a:extLst>
            </p:cNvPr>
            <p:cNvPicPr/>
            <p:nvPr/>
          </p:nvPicPr>
          <p:blipFill>
            <a:blip r:embed="rId4">
              <a:extLst/>
            </a:blip>
            <a:stretch>
              <a:fillRect/>
            </a:stretch>
          </p:blipFill>
          <p:spPr>
            <a:xfrm>
              <a:off x="6692255" y="2969010"/>
              <a:ext cx="723146" cy="420488"/>
            </a:xfrm>
            <a:prstGeom prst="rect">
              <a:avLst/>
            </a:prstGeom>
            <a:ln w="12700">
              <a:miter lim="400000"/>
            </a:ln>
          </p:spPr>
        </p:pic>
        <p:sp>
          <p:nvSpPr>
            <p:cNvPr id="12" name="Arrow: Right 11">
              <a:extLst>
                <a:ext uri="{FF2B5EF4-FFF2-40B4-BE49-F238E27FC236}">
                  <a16:creationId xmlns:a16="http://schemas.microsoft.com/office/drawing/2014/main" id="{7ECCCCCA-F853-451E-B215-A69007CE2EA0}"/>
                </a:ext>
              </a:extLst>
            </p:cNvPr>
            <p:cNvSpPr/>
            <p:nvPr/>
          </p:nvSpPr>
          <p:spPr>
            <a:xfrm>
              <a:off x="7415401" y="3040123"/>
              <a:ext cx="547378" cy="316295"/>
            </a:xfrm>
            <a:prstGeom prst="rightArrow">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43" name="image129.png">
              <a:extLst>
                <a:ext uri="{FF2B5EF4-FFF2-40B4-BE49-F238E27FC236}">
                  <a16:creationId xmlns:a16="http://schemas.microsoft.com/office/drawing/2014/main" id="{298AE1B8-6DD6-49A4-9FDB-B3A2B442759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231794" y="2964946"/>
              <a:ext cx="423315" cy="362867"/>
            </a:xfrm>
            <a:prstGeom prst="rect">
              <a:avLst/>
            </a:prstGeom>
            <a:ln w="12700">
              <a:miter lim="400000"/>
            </a:ln>
          </p:spPr>
        </p:pic>
      </p:grpSp>
      <p:sp>
        <p:nvSpPr>
          <p:cNvPr id="46" name="Rectangle 45">
            <a:extLst>
              <a:ext uri="{FF2B5EF4-FFF2-40B4-BE49-F238E27FC236}">
                <a16:creationId xmlns:a16="http://schemas.microsoft.com/office/drawing/2014/main" id="{A54D6DCC-5D04-834C-B260-845755083003}"/>
              </a:ext>
            </a:extLst>
          </p:cNvPr>
          <p:cNvSpPr/>
          <p:nvPr/>
        </p:nvSpPr>
        <p:spPr>
          <a:xfrm>
            <a:off x="2083154" y="3357462"/>
            <a:ext cx="2208187" cy="43817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a:t>Software license</a:t>
            </a:r>
          </a:p>
        </p:txBody>
      </p:sp>
      <p:sp>
        <p:nvSpPr>
          <p:cNvPr id="47" name="Rectangle 46">
            <a:extLst>
              <a:ext uri="{FF2B5EF4-FFF2-40B4-BE49-F238E27FC236}">
                <a16:creationId xmlns:a16="http://schemas.microsoft.com/office/drawing/2014/main" id="{A77A19A2-710D-B846-9AB5-71F8BB67931D}"/>
              </a:ext>
            </a:extLst>
          </p:cNvPr>
          <p:cNvSpPr/>
          <p:nvPr/>
        </p:nvSpPr>
        <p:spPr>
          <a:xfrm>
            <a:off x="4364624" y="3354348"/>
            <a:ext cx="2208187" cy="43817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a:t>Software as a service (SaaS)</a:t>
            </a:r>
          </a:p>
        </p:txBody>
      </p:sp>
      <p:sp>
        <p:nvSpPr>
          <p:cNvPr id="48" name="Rectangle 47">
            <a:extLst>
              <a:ext uri="{FF2B5EF4-FFF2-40B4-BE49-F238E27FC236}">
                <a16:creationId xmlns:a16="http://schemas.microsoft.com/office/drawing/2014/main" id="{0D315C05-24FD-CB41-89C1-79B725374D0C}"/>
              </a:ext>
            </a:extLst>
          </p:cNvPr>
          <p:cNvSpPr/>
          <p:nvPr/>
        </p:nvSpPr>
        <p:spPr>
          <a:xfrm>
            <a:off x="2083154" y="3795299"/>
            <a:ext cx="4489657" cy="438172"/>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a:t>Cloud and on-premises multivendor resources and infrastructure </a:t>
            </a:r>
          </a:p>
        </p:txBody>
      </p:sp>
      <p:grpSp>
        <p:nvGrpSpPr>
          <p:cNvPr id="49" name="Group 48">
            <a:extLst>
              <a:ext uri="{FF2B5EF4-FFF2-40B4-BE49-F238E27FC236}">
                <a16:creationId xmlns:a16="http://schemas.microsoft.com/office/drawing/2014/main" id="{65D3E87B-046F-C745-87A2-D4280C73E6D9}"/>
              </a:ext>
            </a:extLst>
          </p:cNvPr>
          <p:cNvGrpSpPr/>
          <p:nvPr/>
        </p:nvGrpSpPr>
        <p:grpSpPr>
          <a:xfrm>
            <a:off x="2535027" y="1323680"/>
            <a:ext cx="1304440" cy="1282286"/>
            <a:chOff x="2543286" y="1586927"/>
            <a:chExt cx="1304440" cy="1282286"/>
          </a:xfrm>
        </p:grpSpPr>
        <p:sp>
          <p:nvSpPr>
            <p:cNvPr id="50" name="TextBox 49">
              <a:extLst>
                <a:ext uri="{FF2B5EF4-FFF2-40B4-BE49-F238E27FC236}">
                  <a16:creationId xmlns:a16="http://schemas.microsoft.com/office/drawing/2014/main" id="{EA6FBB18-C9F9-F14F-BE74-BAC780CBD4B2}"/>
                </a:ext>
              </a:extLst>
            </p:cNvPr>
            <p:cNvSpPr txBox="1"/>
            <p:nvPr/>
          </p:nvSpPr>
          <p:spPr>
            <a:xfrm>
              <a:off x="2543286" y="2431616"/>
              <a:ext cx="1304440" cy="43759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400" b="0" i="0" u="none" strike="noStrike" kern="1200" cap="none" spc="0" normalizeH="0" baseline="0" noProof="0" dirty="0" err="1">
                  <a:ln>
                    <a:noFill/>
                  </a:ln>
                  <a:solidFill>
                    <a:sysClr val="windowText" lastClr="000000"/>
                  </a:solidFill>
                  <a:effectLst/>
                  <a:uLnTx/>
                  <a:uFillTx/>
                  <a:latin typeface="+mn-lt"/>
                </a:rPr>
                <a:t>OnCommand</a:t>
              </a:r>
              <a:r>
                <a:rPr kumimoji="0" lang="en-US" sz="1400" b="0" i="0" u="none" strike="noStrike" kern="1200" cap="none" spc="0" normalizeH="0" baseline="0" noProof="0" dirty="0">
                  <a:ln>
                    <a:noFill/>
                  </a:ln>
                  <a:solidFill>
                    <a:sysClr val="windowText" lastClr="000000"/>
                  </a:solidFill>
                  <a:effectLst/>
                  <a:uLnTx/>
                  <a:uFillTx/>
                  <a:latin typeface="+mn-lt"/>
                </a:rPr>
                <a:t> Insight</a:t>
              </a:r>
            </a:p>
          </p:txBody>
        </p:sp>
        <p:pic>
          <p:nvPicPr>
            <p:cNvPr id="51" name="image218.png">
              <a:extLst>
                <a:ext uri="{FF2B5EF4-FFF2-40B4-BE49-F238E27FC236}">
                  <a16:creationId xmlns:a16="http://schemas.microsoft.com/office/drawing/2014/main" id="{CB69330B-048B-024F-A0C7-1A4BDC1A8924}"/>
                </a:ext>
              </a:extLst>
            </p:cNvPr>
            <p:cNvPicPr/>
            <p:nvPr/>
          </p:nvPicPr>
          <p:blipFill>
            <a:blip r:embed="rId6">
              <a:extLst/>
            </a:blip>
            <a:stretch>
              <a:fillRect/>
            </a:stretch>
          </p:blipFill>
          <p:spPr>
            <a:xfrm>
              <a:off x="2829744" y="1586927"/>
              <a:ext cx="731524" cy="731524"/>
            </a:xfrm>
            <a:prstGeom prst="rect">
              <a:avLst/>
            </a:prstGeom>
            <a:ln w="12700">
              <a:miter lim="400000"/>
            </a:ln>
          </p:spPr>
        </p:pic>
      </p:grpSp>
      <p:pic>
        <p:nvPicPr>
          <p:cNvPr id="56" name="image245.png">
            <a:extLst>
              <a:ext uri="{FF2B5EF4-FFF2-40B4-BE49-F238E27FC236}">
                <a16:creationId xmlns:a16="http://schemas.microsoft.com/office/drawing/2014/main" id="{49DE0946-20E0-974A-9F3B-A7E51452143B}"/>
              </a:ext>
            </a:extLst>
          </p:cNvPr>
          <p:cNvPicPr/>
          <p:nvPr/>
        </p:nvPicPr>
        <p:blipFill>
          <a:blip r:embed="rId7">
            <a:extLst/>
          </a:blip>
          <a:stretch>
            <a:fillRect/>
          </a:stretch>
        </p:blipFill>
        <p:spPr>
          <a:xfrm>
            <a:off x="2660203" y="2707354"/>
            <a:ext cx="1054089" cy="592770"/>
          </a:xfrm>
          <a:prstGeom prst="rect">
            <a:avLst/>
          </a:prstGeom>
          <a:ln w="12700">
            <a:miter lim="400000"/>
          </a:ln>
        </p:spPr>
      </p:pic>
      <p:sp>
        <p:nvSpPr>
          <p:cNvPr id="57" name="Rectangle 56">
            <a:extLst>
              <a:ext uri="{FF2B5EF4-FFF2-40B4-BE49-F238E27FC236}">
                <a16:creationId xmlns:a16="http://schemas.microsoft.com/office/drawing/2014/main" id="{64D6C787-09C9-454A-BF90-6FC835E83938}"/>
              </a:ext>
            </a:extLst>
          </p:cNvPr>
          <p:cNvSpPr/>
          <p:nvPr/>
        </p:nvSpPr>
        <p:spPr>
          <a:xfrm>
            <a:off x="6655323" y="3350057"/>
            <a:ext cx="2208187" cy="4381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t>Data collection built in to NetApp systems, analyzed by </a:t>
            </a:r>
            <a:r>
              <a:rPr lang="en-US" sz="1100" dirty="0">
                <a:solidFill>
                  <a:srgbClr val="FFFFFF"/>
                </a:solidFill>
              </a:rPr>
              <a:t>Active IQ</a:t>
            </a:r>
            <a:r>
              <a:rPr lang="en-US" sz="1100" dirty="0"/>
              <a:t> in the cloud</a:t>
            </a:r>
          </a:p>
        </p:txBody>
      </p:sp>
      <p:grpSp>
        <p:nvGrpSpPr>
          <p:cNvPr id="58" name="Group 57">
            <a:extLst>
              <a:ext uri="{FF2B5EF4-FFF2-40B4-BE49-F238E27FC236}">
                <a16:creationId xmlns:a16="http://schemas.microsoft.com/office/drawing/2014/main" id="{3E784308-7A2D-E741-BBBF-237969D2576B}"/>
              </a:ext>
            </a:extLst>
          </p:cNvPr>
          <p:cNvGrpSpPr/>
          <p:nvPr/>
        </p:nvGrpSpPr>
        <p:grpSpPr>
          <a:xfrm>
            <a:off x="6914894" y="1279330"/>
            <a:ext cx="1689045" cy="1326462"/>
            <a:chOff x="6937597" y="1542577"/>
            <a:chExt cx="1689045" cy="1326462"/>
          </a:xfrm>
        </p:grpSpPr>
        <p:sp>
          <p:nvSpPr>
            <p:cNvPr id="59" name="TextBox 58">
              <a:extLst>
                <a:ext uri="{FF2B5EF4-FFF2-40B4-BE49-F238E27FC236}">
                  <a16:creationId xmlns:a16="http://schemas.microsoft.com/office/drawing/2014/main" id="{BDD7CAE9-62F2-2E49-956F-17171F47BC4C}"/>
                </a:ext>
              </a:extLst>
            </p:cNvPr>
            <p:cNvSpPr txBox="1"/>
            <p:nvPr/>
          </p:nvSpPr>
          <p:spPr>
            <a:xfrm>
              <a:off x="6937597" y="2431442"/>
              <a:ext cx="1689045" cy="43759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400" b="0" i="0" u="none" strike="noStrike" kern="1200" cap="none" spc="0" normalizeH="0" baseline="0" noProof="0" dirty="0">
                  <a:ln>
                    <a:noFill/>
                  </a:ln>
                  <a:solidFill>
                    <a:sysClr val="windowText" lastClr="000000"/>
                  </a:solidFill>
                  <a:effectLst/>
                  <a:uLnTx/>
                  <a:uFillTx/>
                  <a:latin typeface="+mn-lt"/>
                </a:rPr>
                <a:t>NetApp </a:t>
              </a:r>
              <a:br>
                <a:rPr kumimoji="0" lang="en-US" sz="1400" b="0" i="0" u="none" strike="noStrike" kern="1200" cap="none" spc="0" normalizeH="0" baseline="0" noProof="0" dirty="0">
                  <a:ln>
                    <a:noFill/>
                  </a:ln>
                  <a:solidFill>
                    <a:sysClr val="windowText" lastClr="000000"/>
                  </a:solidFill>
                  <a:effectLst/>
                  <a:uLnTx/>
                  <a:uFillTx/>
                  <a:latin typeface="+mn-lt"/>
                </a:rPr>
              </a:br>
              <a:r>
                <a:rPr kumimoji="0" lang="en-US" sz="1400" b="0" i="0" u="none" strike="noStrike" kern="1200" cap="none" spc="0" normalizeH="0" baseline="0" noProof="0" dirty="0">
                  <a:ln>
                    <a:noFill/>
                  </a:ln>
                  <a:solidFill>
                    <a:sysClr val="windowText" lastClr="000000"/>
                  </a:solidFill>
                  <a:effectLst/>
                  <a:uLnTx/>
                  <a:uFillTx/>
                  <a:latin typeface="+mn-lt"/>
                </a:rPr>
                <a:t>Active IQ</a:t>
              </a:r>
            </a:p>
          </p:txBody>
        </p:sp>
        <p:pic>
          <p:nvPicPr>
            <p:cNvPr id="60" name="image129.png">
              <a:extLst>
                <a:ext uri="{FF2B5EF4-FFF2-40B4-BE49-F238E27FC236}">
                  <a16:creationId xmlns:a16="http://schemas.microsoft.com/office/drawing/2014/main" id="{994F8417-E7C3-9A46-9308-A15848F2CD8F}"/>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386179" y="1542577"/>
              <a:ext cx="791880" cy="821574"/>
            </a:xfrm>
            <a:prstGeom prst="rect">
              <a:avLst/>
            </a:prstGeom>
            <a:ln w="12700">
              <a:miter lim="400000"/>
            </a:ln>
          </p:spPr>
        </p:pic>
      </p:grpSp>
      <p:sp>
        <p:nvSpPr>
          <p:cNvPr id="61" name="Rectangle 60">
            <a:extLst>
              <a:ext uri="{FF2B5EF4-FFF2-40B4-BE49-F238E27FC236}">
                <a16:creationId xmlns:a16="http://schemas.microsoft.com/office/drawing/2014/main" id="{C7883E16-8364-7D48-8579-62C91F68F3C1}"/>
              </a:ext>
            </a:extLst>
          </p:cNvPr>
          <p:cNvSpPr/>
          <p:nvPr/>
        </p:nvSpPr>
        <p:spPr>
          <a:xfrm>
            <a:off x="6655323" y="3800994"/>
            <a:ext cx="2208187" cy="4381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a:t>NetApp systems</a:t>
            </a:r>
          </a:p>
        </p:txBody>
      </p:sp>
      <p:sp>
        <p:nvSpPr>
          <p:cNvPr id="66" name="Rectangle 65">
            <a:extLst>
              <a:ext uri="{FF2B5EF4-FFF2-40B4-BE49-F238E27FC236}">
                <a16:creationId xmlns:a16="http://schemas.microsoft.com/office/drawing/2014/main" id="{0A3A9851-F2C6-7147-B629-6BA11C70766C}"/>
              </a:ext>
            </a:extLst>
          </p:cNvPr>
          <p:cNvSpPr/>
          <p:nvPr/>
        </p:nvSpPr>
        <p:spPr>
          <a:xfrm>
            <a:off x="2082825" y="4237958"/>
            <a:ext cx="4489658" cy="438172"/>
          </a:xfrm>
          <a:prstGeom prst="rect">
            <a:avLst/>
          </a:prstGeom>
          <a:solidFill>
            <a:schemeClr val="tx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t>Monitoring and optimization for multivendor and </a:t>
            </a:r>
            <a:r>
              <a:rPr lang="en-US" sz="1100" dirty="0" err="1"/>
              <a:t>multicloud</a:t>
            </a:r>
            <a:r>
              <a:rPr lang="en-US" sz="1100" dirty="0"/>
              <a:t> infrastructure</a:t>
            </a:r>
          </a:p>
        </p:txBody>
      </p:sp>
      <p:sp>
        <p:nvSpPr>
          <p:cNvPr id="67" name="Rectangle 66">
            <a:extLst>
              <a:ext uri="{FF2B5EF4-FFF2-40B4-BE49-F238E27FC236}">
                <a16:creationId xmlns:a16="http://schemas.microsoft.com/office/drawing/2014/main" id="{71F91BF5-0E79-8942-B1D4-9667EAE4CD17}"/>
              </a:ext>
            </a:extLst>
          </p:cNvPr>
          <p:cNvSpPr/>
          <p:nvPr/>
        </p:nvSpPr>
        <p:spPr>
          <a:xfrm>
            <a:off x="6655323" y="4231796"/>
            <a:ext cx="2208187" cy="4381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t>Predictive optimization and support for NetApp systems</a:t>
            </a:r>
          </a:p>
        </p:txBody>
      </p:sp>
      <p:sp>
        <p:nvSpPr>
          <p:cNvPr id="71" name="Rectangle 70">
            <a:extLst>
              <a:ext uri="{FF2B5EF4-FFF2-40B4-BE49-F238E27FC236}">
                <a16:creationId xmlns:a16="http://schemas.microsoft.com/office/drawing/2014/main" id="{AA3E00CD-866E-7645-9DA3-870236F1248B}"/>
              </a:ext>
            </a:extLst>
          </p:cNvPr>
          <p:cNvSpPr/>
          <p:nvPr/>
        </p:nvSpPr>
        <p:spPr>
          <a:xfrm>
            <a:off x="2083154" y="4674390"/>
            <a:ext cx="2208187" cy="438172"/>
          </a:xfrm>
          <a:prstGeom prst="rect">
            <a:avLst/>
          </a:pr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a:t>Dashboard and Reports</a:t>
            </a:r>
          </a:p>
        </p:txBody>
      </p:sp>
      <p:sp>
        <p:nvSpPr>
          <p:cNvPr id="73" name="Rectangle 72">
            <a:extLst>
              <a:ext uri="{FF2B5EF4-FFF2-40B4-BE49-F238E27FC236}">
                <a16:creationId xmlns:a16="http://schemas.microsoft.com/office/drawing/2014/main" id="{B96BDB9D-8ED4-444E-BCE1-0443F846F8D0}"/>
              </a:ext>
            </a:extLst>
          </p:cNvPr>
          <p:cNvSpPr/>
          <p:nvPr/>
        </p:nvSpPr>
        <p:spPr>
          <a:xfrm>
            <a:off x="4364624" y="4679091"/>
            <a:ext cx="2208187" cy="43817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a:t>Dashboard</a:t>
            </a:r>
          </a:p>
        </p:txBody>
      </p:sp>
      <p:sp>
        <p:nvSpPr>
          <p:cNvPr id="74" name="Rectangle 73">
            <a:extLst>
              <a:ext uri="{FF2B5EF4-FFF2-40B4-BE49-F238E27FC236}">
                <a16:creationId xmlns:a16="http://schemas.microsoft.com/office/drawing/2014/main" id="{28D80EEE-D6F6-F943-9766-DC6ED55758A2}"/>
              </a:ext>
            </a:extLst>
          </p:cNvPr>
          <p:cNvSpPr/>
          <p:nvPr/>
        </p:nvSpPr>
        <p:spPr>
          <a:xfrm>
            <a:off x="6655323" y="4674800"/>
            <a:ext cx="2208187" cy="438172"/>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a:t>Dashboard</a:t>
            </a:r>
          </a:p>
        </p:txBody>
      </p:sp>
      <p:cxnSp>
        <p:nvCxnSpPr>
          <p:cNvPr id="77" name="Straight Connector 76">
            <a:extLst>
              <a:ext uri="{FF2B5EF4-FFF2-40B4-BE49-F238E27FC236}">
                <a16:creationId xmlns:a16="http://schemas.microsoft.com/office/drawing/2014/main" id="{FCD5D58E-2439-7047-8881-AEC1302CA151}"/>
              </a:ext>
            </a:extLst>
          </p:cNvPr>
          <p:cNvCxnSpPr>
            <a:cxnSpLocks/>
          </p:cNvCxnSpPr>
          <p:nvPr/>
        </p:nvCxnSpPr>
        <p:spPr>
          <a:xfrm>
            <a:off x="-3175" y="2663869"/>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6F58F02-C612-1044-BE59-8D67C06628C2}"/>
              </a:ext>
            </a:extLst>
          </p:cNvPr>
          <p:cNvCxnSpPr>
            <a:cxnSpLocks/>
          </p:cNvCxnSpPr>
          <p:nvPr/>
        </p:nvCxnSpPr>
        <p:spPr>
          <a:xfrm>
            <a:off x="-3176" y="3789222"/>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6F69826-5D35-CF4E-B60C-55C0753BC773}"/>
              </a:ext>
            </a:extLst>
          </p:cNvPr>
          <p:cNvCxnSpPr>
            <a:cxnSpLocks/>
          </p:cNvCxnSpPr>
          <p:nvPr/>
        </p:nvCxnSpPr>
        <p:spPr>
          <a:xfrm>
            <a:off x="14273" y="4231882"/>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EEFCE7C-53B0-A04C-96ED-C538A6D06E28}"/>
              </a:ext>
            </a:extLst>
          </p:cNvPr>
          <p:cNvCxnSpPr>
            <a:cxnSpLocks/>
          </p:cNvCxnSpPr>
          <p:nvPr/>
        </p:nvCxnSpPr>
        <p:spPr>
          <a:xfrm>
            <a:off x="-3177" y="4671497"/>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8EE843A-0E11-E94F-A54D-26C4BAD6BF5E}"/>
              </a:ext>
            </a:extLst>
          </p:cNvPr>
          <p:cNvCxnSpPr>
            <a:cxnSpLocks/>
          </p:cNvCxnSpPr>
          <p:nvPr/>
        </p:nvCxnSpPr>
        <p:spPr>
          <a:xfrm>
            <a:off x="3668" y="3349959"/>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F239592-7437-9449-8225-D517BB7B8AE7}"/>
              </a:ext>
            </a:extLst>
          </p:cNvPr>
          <p:cNvCxnSpPr>
            <a:cxnSpLocks/>
          </p:cNvCxnSpPr>
          <p:nvPr/>
        </p:nvCxnSpPr>
        <p:spPr>
          <a:xfrm>
            <a:off x="3668" y="5115537"/>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E2341EE8-FFF7-3E4E-9B22-728051F89035}"/>
              </a:ext>
            </a:extLst>
          </p:cNvPr>
          <p:cNvGrpSpPr/>
          <p:nvPr/>
        </p:nvGrpSpPr>
        <p:grpSpPr>
          <a:xfrm>
            <a:off x="4816498" y="1303084"/>
            <a:ext cx="1304439" cy="1305793"/>
            <a:chOff x="4740442" y="1566331"/>
            <a:chExt cx="1304439" cy="1305793"/>
          </a:xfrm>
        </p:grpSpPr>
        <p:sp>
          <p:nvSpPr>
            <p:cNvPr id="90" name="TextBox 89">
              <a:extLst>
                <a:ext uri="{FF2B5EF4-FFF2-40B4-BE49-F238E27FC236}">
                  <a16:creationId xmlns:a16="http://schemas.microsoft.com/office/drawing/2014/main" id="{F55381D5-795F-6247-9DC6-511F302D975A}"/>
                </a:ext>
              </a:extLst>
            </p:cNvPr>
            <p:cNvSpPr txBox="1"/>
            <p:nvPr/>
          </p:nvSpPr>
          <p:spPr>
            <a:xfrm>
              <a:off x="4740442" y="2434527"/>
              <a:ext cx="1304439" cy="43759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400" b="0" i="0" u="none" strike="noStrike" kern="1200" cap="none" spc="0" normalizeH="0" baseline="0" noProof="0" dirty="0">
                  <a:ln>
                    <a:noFill/>
                  </a:ln>
                  <a:solidFill>
                    <a:sysClr val="windowText" lastClr="000000"/>
                  </a:solidFill>
                  <a:effectLst/>
                  <a:uLnTx/>
                  <a:uFillTx/>
                  <a:latin typeface="+mn-lt"/>
                </a:rPr>
                <a:t>NetApp Cloud Insights</a:t>
              </a:r>
            </a:p>
          </p:txBody>
        </p:sp>
        <p:pic>
          <p:nvPicPr>
            <p:cNvPr id="91" name="Graphic 90">
              <a:extLst>
                <a:ext uri="{FF2B5EF4-FFF2-40B4-BE49-F238E27FC236}">
                  <a16:creationId xmlns:a16="http://schemas.microsoft.com/office/drawing/2014/main" id="{EAD09802-7A14-B048-A712-9D42BAD4FD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04958" y="1566331"/>
              <a:ext cx="775407" cy="775407"/>
            </a:xfrm>
            <a:prstGeom prst="rect">
              <a:avLst/>
            </a:prstGeom>
          </p:spPr>
        </p:pic>
      </p:grpSp>
      <p:sp>
        <p:nvSpPr>
          <p:cNvPr id="92" name="Arrow: Notched Right 74">
            <a:extLst>
              <a:ext uri="{FF2B5EF4-FFF2-40B4-BE49-F238E27FC236}">
                <a16:creationId xmlns:a16="http://schemas.microsoft.com/office/drawing/2014/main" id="{14FFEEEE-3564-5248-A921-D8D3E500E4EF}"/>
              </a:ext>
            </a:extLst>
          </p:cNvPr>
          <p:cNvSpPr/>
          <p:nvPr/>
        </p:nvSpPr>
        <p:spPr>
          <a:xfrm>
            <a:off x="14273" y="4226854"/>
            <a:ext cx="1524702" cy="434081"/>
          </a:xfrm>
          <a:prstGeom prst="homePlate">
            <a:avLst>
              <a:gd name="adj" fmla="val 44880"/>
            </a:avLst>
          </a:prstGeom>
          <a:solidFill>
            <a:schemeClr val="tx1">
              <a:lumMod val="85000"/>
              <a:lumOff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bg1"/>
                </a:solidFill>
              </a:rPr>
              <a:t>Function</a:t>
            </a:r>
          </a:p>
        </p:txBody>
      </p:sp>
      <p:sp>
        <p:nvSpPr>
          <p:cNvPr id="93" name="Arrow: Notched Right 78">
            <a:extLst>
              <a:ext uri="{FF2B5EF4-FFF2-40B4-BE49-F238E27FC236}">
                <a16:creationId xmlns:a16="http://schemas.microsoft.com/office/drawing/2014/main" id="{2181807C-9312-4F4F-B63A-285EB54F330D}"/>
              </a:ext>
            </a:extLst>
          </p:cNvPr>
          <p:cNvSpPr/>
          <p:nvPr/>
        </p:nvSpPr>
        <p:spPr>
          <a:xfrm>
            <a:off x="14273" y="3787843"/>
            <a:ext cx="1524702" cy="436446"/>
          </a:xfrm>
          <a:prstGeom prst="homePlate">
            <a:avLst>
              <a:gd name="adj" fmla="val 41998"/>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bg1"/>
                </a:solidFill>
              </a:rPr>
              <a:t>Monitors</a:t>
            </a:r>
          </a:p>
        </p:txBody>
      </p:sp>
      <p:sp>
        <p:nvSpPr>
          <p:cNvPr id="94" name="Arrow: Notched Right 80">
            <a:extLst>
              <a:ext uri="{FF2B5EF4-FFF2-40B4-BE49-F238E27FC236}">
                <a16:creationId xmlns:a16="http://schemas.microsoft.com/office/drawing/2014/main" id="{020F89E1-03AB-0549-9762-FD82C46C4EF2}"/>
              </a:ext>
            </a:extLst>
          </p:cNvPr>
          <p:cNvSpPr/>
          <p:nvPr/>
        </p:nvSpPr>
        <p:spPr>
          <a:xfrm>
            <a:off x="14273" y="2663698"/>
            <a:ext cx="1524702" cy="690650"/>
          </a:xfrm>
          <a:prstGeom prst="homePlate">
            <a:avLst>
              <a:gd name="adj" fmla="val 24716"/>
            </a:avLst>
          </a:prstGeom>
          <a:solidFill>
            <a:schemeClr val="tx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bg1"/>
                </a:solidFill>
              </a:rPr>
              <a:t>Location</a:t>
            </a:r>
          </a:p>
        </p:txBody>
      </p:sp>
      <p:sp>
        <p:nvSpPr>
          <p:cNvPr id="95" name="Arrow: Notched Right 29">
            <a:extLst>
              <a:ext uri="{FF2B5EF4-FFF2-40B4-BE49-F238E27FC236}">
                <a16:creationId xmlns:a16="http://schemas.microsoft.com/office/drawing/2014/main" id="{258BE717-BD37-F343-94B0-7DCE81BAE907}"/>
              </a:ext>
            </a:extLst>
          </p:cNvPr>
          <p:cNvSpPr/>
          <p:nvPr/>
        </p:nvSpPr>
        <p:spPr>
          <a:xfrm>
            <a:off x="14273" y="4671497"/>
            <a:ext cx="1524702" cy="441065"/>
          </a:xfrm>
          <a:prstGeom prst="homePlate">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bg1"/>
                </a:solidFill>
              </a:rPr>
              <a:t>Reporting</a:t>
            </a:r>
          </a:p>
        </p:txBody>
      </p:sp>
      <p:sp>
        <p:nvSpPr>
          <p:cNvPr id="96" name="Arrow: Notched Right 79">
            <a:extLst>
              <a:ext uri="{FF2B5EF4-FFF2-40B4-BE49-F238E27FC236}">
                <a16:creationId xmlns:a16="http://schemas.microsoft.com/office/drawing/2014/main" id="{E4EE0597-A90D-1941-81BD-16BC3E863489}"/>
              </a:ext>
            </a:extLst>
          </p:cNvPr>
          <p:cNvSpPr/>
          <p:nvPr/>
        </p:nvSpPr>
        <p:spPr>
          <a:xfrm>
            <a:off x="14273" y="3358791"/>
            <a:ext cx="1524702" cy="432140"/>
          </a:xfrm>
          <a:prstGeom prst="homePlate">
            <a:avLst>
              <a:gd name="adj" fmla="val 39237"/>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solidFill>
                  <a:schemeClr val="bg1"/>
                </a:solidFill>
              </a:rPr>
              <a:t>Construct</a:t>
            </a:r>
          </a:p>
        </p:txBody>
      </p:sp>
      <p:pic>
        <p:nvPicPr>
          <p:cNvPr id="97" name="image178.png">
            <a:extLst>
              <a:ext uri="{FF2B5EF4-FFF2-40B4-BE49-F238E27FC236}">
                <a16:creationId xmlns:a16="http://schemas.microsoft.com/office/drawing/2014/main" id="{D41962B4-1CB4-CC45-9F27-2CCF8178F32C}"/>
              </a:ext>
            </a:extLst>
          </p:cNvPr>
          <p:cNvPicPr/>
          <p:nvPr/>
        </p:nvPicPr>
        <p:blipFill>
          <a:blip r:embed="rId11"/>
          <a:stretch>
            <a:fillRect/>
          </a:stretch>
        </p:blipFill>
        <p:spPr>
          <a:xfrm>
            <a:off x="5021218" y="2699916"/>
            <a:ext cx="894999" cy="601425"/>
          </a:xfrm>
          <a:prstGeom prst="rect">
            <a:avLst/>
          </a:prstGeom>
          <a:ln w="12700">
            <a:miter lim="400000"/>
          </a:ln>
        </p:spPr>
      </p:pic>
    </p:spTree>
    <p:extLst>
      <p:ext uri="{BB962C8B-B14F-4D97-AF65-F5344CB8AC3E}">
        <p14:creationId xmlns:p14="http://schemas.microsoft.com/office/powerpoint/2010/main" val="215033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9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3"/>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4">
                                            <p:txEl>
                                              <p:pRg st="0" end="0"/>
                                            </p:txEl>
                                          </p:spTgt>
                                        </p:tgtEl>
                                        <p:attrNameLst>
                                          <p:attrName>style.visibility</p:attrName>
                                        </p:attrNameLst>
                                      </p:cBhvr>
                                      <p:to>
                                        <p:strVal val="visible"/>
                                      </p:to>
                                    </p:set>
                                    <p:animEffect transition="in" filter="wipe(left)">
                                      <p:cBhvr>
                                        <p:cTn id="17" dur="500"/>
                                        <p:tgtEl>
                                          <p:spTgt spid="94">
                                            <p:txEl>
                                              <p:pRg st="0" end="0"/>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96">
                                            <p:txEl>
                                              <p:pRg st="0" end="0"/>
                                            </p:txEl>
                                          </p:spTgt>
                                        </p:tgtEl>
                                        <p:attrNameLst>
                                          <p:attrName>style.visibility</p:attrName>
                                        </p:attrNameLst>
                                      </p:cBhvr>
                                      <p:to>
                                        <p:strVal val="visible"/>
                                      </p:to>
                                    </p:set>
                                    <p:animEffect transition="in" filter="wipe(left)">
                                      <p:cBhvr>
                                        <p:cTn id="20" dur="500"/>
                                        <p:tgtEl>
                                          <p:spTgt spid="9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down)">
                                      <p:cBhvr>
                                        <p:cTn id="34" dur="500"/>
                                        <p:tgtEl>
                                          <p:spTgt spid="47"/>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fade">
                                      <p:cBhvr>
                                        <p:cTn id="38" dur="500"/>
                                        <p:tgtEl>
                                          <p:spTgt spid="9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wipe(down)">
                                      <p:cBhvr>
                                        <p:cTn id="43" dur="500"/>
                                        <p:tgtEl>
                                          <p:spTgt spid="57"/>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9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93">
                                            <p:txEl>
                                              <p:pRg st="0" end="0"/>
                                            </p:txEl>
                                          </p:spTgt>
                                        </p:tgtEl>
                                        <p:attrNameLst>
                                          <p:attrName>style.visibility</p:attrName>
                                        </p:attrNameLst>
                                      </p:cBhvr>
                                      <p:to>
                                        <p:strVal val="visible"/>
                                      </p:to>
                                    </p:set>
                                    <p:animEffect transition="in" filter="wipe(left)">
                                      <p:cBhvr>
                                        <p:cTn id="58" dur="500"/>
                                        <p:tgtEl>
                                          <p:spTgt spid="93">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wipe(down)">
                                      <p:cBhvr>
                                        <p:cTn id="63" dur="500"/>
                                        <p:tgtEl>
                                          <p:spTgt spid="4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wipe(down)">
                                      <p:cBhvr>
                                        <p:cTn id="68" dur="500"/>
                                        <p:tgtEl>
                                          <p:spTgt spid="6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92">
                                            <p:txEl>
                                              <p:pRg st="0" end="0"/>
                                            </p:txEl>
                                          </p:spTgt>
                                        </p:tgtEl>
                                        <p:attrNameLst>
                                          <p:attrName>style.visibility</p:attrName>
                                        </p:attrNameLst>
                                      </p:cBhvr>
                                      <p:to>
                                        <p:strVal val="visible"/>
                                      </p:to>
                                    </p:set>
                                    <p:animEffect transition="in" filter="wipe(left)">
                                      <p:cBhvr>
                                        <p:cTn id="73" dur="500"/>
                                        <p:tgtEl>
                                          <p:spTgt spid="92">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wipe(down)">
                                      <p:cBhvr>
                                        <p:cTn id="78" dur="500"/>
                                        <p:tgtEl>
                                          <p:spTgt spid="6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down)">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1" nodeType="clickEffect">
                                  <p:stCondLst>
                                    <p:cond delay="0"/>
                                  </p:stCondLst>
                                  <p:childTnLst>
                                    <p:set>
                                      <p:cBhvr>
                                        <p:cTn id="87" dur="1" fill="hold">
                                          <p:stCondLst>
                                            <p:cond delay="0"/>
                                          </p:stCondLst>
                                        </p:cTn>
                                        <p:tgtEl>
                                          <p:spTgt spid="95"/>
                                        </p:tgtEl>
                                        <p:attrNameLst>
                                          <p:attrName>style.visibility</p:attrName>
                                        </p:attrNameLst>
                                      </p:cBhvr>
                                      <p:to>
                                        <p:strVal val="visible"/>
                                      </p:to>
                                    </p:set>
                                  </p:childTnLst>
                                </p:cTn>
                              </p:par>
                            </p:childTnLst>
                          </p:cTn>
                        </p:par>
                        <p:par>
                          <p:cTn id="88" fill="hold">
                            <p:stCondLst>
                              <p:cond delay="0"/>
                            </p:stCondLst>
                            <p:childTnLst>
                              <p:par>
                                <p:cTn id="89" presetID="22" presetClass="entr" presetSubtype="8" fill="hold" nodeType="afterEffect">
                                  <p:stCondLst>
                                    <p:cond delay="0"/>
                                  </p:stCondLst>
                                  <p:childTnLst>
                                    <p:set>
                                      <p:cBhvr>
                                        <p:cTn id="90" dur="1" fill="hold">
                                          <p:stCondLst>
                                            <p:cond delay="0"/>
                                          </p:stCondLst>
                                        </p:cTn>
                                        <p:tgtEl>
                                          <p:spTgt spid="95">
                                            <p:txEl>
                                              <p:pRg st="0" end="0"/>
                                            </p:txEl>
                                          </p:spTgt>
                                        </p:tgtEl>
                                        <p:attrNameLst>
                                          <p:attrName>style.visibility</p:attrName>
                                        </p:attrNameLst>
                                      </p:cBhvr>
                                      <p:to>
                                        <p:strVal val="visible"/>
                                      </p:to>
                                    </p:set>
                                    <p:animEffect transition="in" filter="wipe(left)">
                                      <p:cBhvr>
                                        <p:cTn id="91" dur="500"/>
                                        <p:tgtEl>
                                          <p:spTgt spid="95">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71"/>
                                        </p:tgtEl>
                                        <p:attrNameLst>
                                          <p:attrName>style.visibility</p:attrName>
                                        </p:attrNameLst>
                                      </p:cBhvr>
                                      <p:to>
                                        <p:strVal val="visible"/>
                                      </p:to>
                                    </p:set>
                                    <p:animEffect transition="in" filter="wipe(down)">
                                      <p:cBhvr>
                                        <p:cTn id="96" dur="500"/>
                                        <p:tgtEl>
                                          <p:spTgt spid="7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down)">
                                      <p:cBhvr>
                                        <p:cTn id="101" dur="500"/>
                                        <p:tgtEl>
                                          <p:spTgt spid="7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wipe(down)">
                                      <p:cBhvr>
                                        <p:cTn id="106" dur="500"/>
                                        <p:tgtEl>
                                          <p:spTgt spid="74"/>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mph" presetSubtype="0" nodeType="clickEffect">
                                  <p:stCondLst>
                                    <p:cond delay="0"/>
                                  </p:stCondLst>
                                  <p:childTnLst>
                                    <p:set>
                                      <p:cBhvr>
                                        <p:cTn id="110" dur="indefinite"/>
                                        <p:tgtEl>
                                          <p:spTgt spid="49"/>
                                        </p:tgtEl>
                                        <p:attrNameLst>
                                          <p:attrName>style.opacity</p:attrName>
                                        </p:attrNameLst>
                                      </p:cBhvr>
                                      <p:to>
                                        <p:strVal val="0.5"/>
                                      </p:to>
                                    </p:set>
                                    <p:animEffect filter="image" prLst="opacity: 0.5">
                                      <p:cBhvr rctx="IE">
                                        <p:cTn id="111" dur="indefinite"/>
                                        <p:tgtEl>
                                          <p:spTgt spid="49"/>
                                        </p:tgtEl>
                                      </p:cBhvr>
                                    </p:animEffect>
                                  </p:childTnLst>
                                </p:cTn>
                              </p:par>
                              <p:par>
                                <p:cTn id="112" presetID="9" presetClass="emph" presetSubtype="0" nodeType="withEffect">
                                  <p:stCondLst>
                                    <p:cond delay="0"/>
                                  </p:stCondLst>
                                  <p:childTnLst>
                                    <p:set>
                                      <p:cBhvr>
                                        <p:cTn id="113" dur="indefinite"/>
                                        <p:tgtEl>
                                          <p:spTgt spid="58"/>
                                        </p:tgtEl>
                                        <p:attrNameLst>
                                          <p:attrName>style.opacity</p:attrName>
                                        </p:attrNameLst>
                                      </p:cBhvr>
                                      <p:to>
                                        <p:strVal val="0.5"/>
                                      </p:to>
                                    </p:set>
                                    <p:animEffect filter="image" prLst="opacity: 0.5">
                                      <p:cBhvr rctx="IE">
                                        <p:cTn id="114" dur="indefinite"/>
                                        <p:tgtEl>
                                          <p:spTgt spid="58"/>
                                        </p:tgtEl>
                                      </p:cBhvr>
                                    </p:animEffect>
                                  </p:childTnLst>
                                </p:cTn>
                              </p:par>
                            </p:childTnLst>
                          </p:cTn>
                        </p:par>
                        <p:par>
                          <p:cTn id="115" fill="hold">
                            <p:stCondLst>
                              <p:cond delay="0"/>
                            </p:stCondLst>
                            <p:childTnLst>
                              <p:par>
                                <p:cTn id="116" presetID="10" presetClass="entr" presetSubtype="0"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fade">
                                      <p:cBhvr>
                                        <p:cTn id="11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6" grpId="0" animBg="1"/>
      <p:bldP spid="47" grpId="0" animBg="1"/>
      <p:bldP spid="48" grpId="0" animBg="1"/>
      <p:bldP spid="57" grpId="0" animBg="1"/>
      <p:bldP spid="61" grpId="0" animBg="1"/>
      <p:bldP spid="66" grpId="0" animBg="1"/>
      <p:bldP spid="67" grpId="0" animBg="1"/>
      <p:bldP spid="71" grpId="0" animBg="1"/>
      <p:bldP spid="73" grpId="0" animBg="1"/>
      <p:bldP spid="74" grpId="0" animBg="1"/>
      <p:bldP spid="92" grpId="0" animBg="1"/>
      <p:bldP spid="93" grpId="0" animBg="1"/>
      <p:bldP spid="94" grpId="0" animBg="1"/>
      <p:bldP spid="95" grpId="0" animBg="1"/>
      <p:bldP spid="95" grpId="1" animBg="1"/>
      <p:bldP spid="9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5211D8-3C1B-4E41-9870-14682CFE01B0}"/>
              </a:ext>
            </a:extLst>
          </p:cNvPr>
          <p:cNvSpPr/>
          <p:nvPr/>
        </p:nvSpPr>
        <p:spPr>
          <a:xfrm>
            <a:off x="0" y="2734333"/>
            <a:ext cx="9756775" cy="2752066"/>
          </a:xfrm>
          <a:prstGeom prst="rect">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2F4601EC-F121-1F42-944A-935A7B5B816C}"/>
              </a:ext>
            </a:extLst>
          </p:cNvPr>
          <p:cNvSpPr/>
          <p:nvPr/>
        </p:nvSpPr>
        <p:spPr>
          <a:xfrm>
            <a:off x="0" y="8643"/>
            <a:ext cx="9756775" cy="272569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3">
            <a:extLst>
              <a:ext uri="{FF2B5EF4-FFF2-40B4-BE49-F238E27FC236}">
                <a16:creationId xmlns:a16="http://schemas.microsoft.com/office/drawing/2014/main" id="{A0BF19DE-D68C-2643-9B53-091C9858C734}"/>
              </a:ext>
            </a:extLst>
          </p:cNvPr>
          <p:cNvSpPr/>
          <p:nvPr/>
        </p:nvSpPr>
        <p:spPr>
          <a:xfrm>
            <a:off x="7005021" y="2734333"/>
            <a:ext cx="2751754" cy="275175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TextBox 5">
            <a:extLst>
              <a:ext uri="{FF2B5EF4-FFF2-40B4-BE49-F238E27FC236}">
                <a16:creationId xmlns:a16="http://schemas.microsoft.com/office/drawing/2014/main" id="{DCB9DFD6-AEEC-5344-89F3-811E02EAF9E6}"/>
              </a:ext>
            </a:extLst>
          </p:cNvPr>
          <p:cNvSpPr txBox="1"/>
          <p:nvPr/>
        </p:nvSpPr>
        <p:spPr>
          <a:xfrm>
            <a:off x="1706993" y="1213723"/>
            <a:ext cx="3875744" cy="793368"/>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a:ea typeface="+mn-ea"/>
                <a:cs typeface="+mn-cs"/>
              </a:rPr>
              <a:t>Hands-On Activity</a:t>
            </a:r>
          </a:p>
        </p:txBody>
      </p:sp>
      <p:sp>
        <p:nvSpPr>
          <p:cNvPr id="7" name="TextBox 6">
            <a:extLst>
              <a:ext uri="{FF2B5EF4-FFF2-40B4-BE49-F238E27FC236}">
                <a16:creationId xmlns:a16="http://schemas.microsoft.com/office/drawing/2014/main" id="{3EC1D5DB-4595-2D42-A006-BB13E03A0199}"/>
              </a:ext>
            </a:extLst>
          </p:cNvPr>
          <p:cNvSpPr txBox="1"/>
          <p:nvPr/>
        </p:nvSpPr>
        <p:spPr>
          <a:xfrm>
            <a:off x="1720246" y="2007091"/>
            <a:ext cx="6971560" cy="639366"/>
          </a:xfrm>
          <a:prstGeom prst="rect">
            <a:avLst/>
          </a:prstGeom>
        </p:spPr>
        <p:txBody>
          <a:bodyPr vert="horz" wrap="square" lIns="91440" tIns="45720" rIns="91440" bIns="45720" rtlCol="0" anchor="t">
            <a:noAutofit/>
          </a:bodyPr>
          <a:lstStyle/>
          <a:p>
            <a:pPr lvl="0">
              <a:lnSpc>
                <a:spcPct val="95000"/>
              </a:lnSpc>
              <a:spcBef>
                <a:spcPts val="400"/>
              </a:spcBef>
              <a:spcAft>
                <a:spcPts val="200"/>
              </a:spcAf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Module 1</a:t>
            </a:r>
            <a:r>
              <a:rPr lang="en-US" dirty="0">
                <a:solidFill>
                  <a:prstClr val="white"/>
                </a:solidFill>
              </a:rPr>
              <a:t>: </a:t>
            </a:r>
            <a:r>
              <a:rPr lang="en-US" dirty="0">
                <a:solidFill>
                  <a:srgbClr val="FFFFFF"/>
                </a:solidFill>
              </a:rPr>
              <a:t>Data Fabric</a:t>
            </a:r>
            <a:r>
              <a:rPr lang="en-US" dirty="0">
                <a:solidFill>
                  <a:prstClr val="white"/>
                </a:solidFill>
              </a:rPr>
              <a:t> Overview</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TextBox 9">
            <a:extLst>
              <a:ext uri="{FF2B5EF4-FFF2-40B4-BE49-F238E27FC236}">
                <a16:creationId xmlns:a16="http://schemas.microsoft.com/office/drawing/2014/main" id="{922F097B-C223-4046-8F24-AA9050B6ED2E}"/>
              </a:ext>
            </a:extLst>
          </p:cNvPr>
          <p:cNvSpPr txBox="1"/>
          <p:nvPr/>
        </p:nvSpPr>
        <p:spPr>
          <a:xfrm>
            <a:off x="1704478" y="3017920"/>
            <a:ext cx="5116010" cy="2387275"/>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Arial"/>
                <a:ea typeface="+mn-ea"/>
                <a:cs typeface="+mn-cs"/>
              </a:rPr>
              <a:t>Exercise 2: </a:t>
            </a:r>
          </a:p>
          <a:p>
            <a:pPr lvl="0">
              <a:lnSpc>
                <a:spcPct val="95000"/>
              </a:lnSpc>
              <a:spcBef>
                <a:spcPts val="400"/>
              </a:spcBef>
              <a:spcAft>
                <a:spcPts val="200"/>
              </a:spcAft>
            </a:pPr>
            <a:r>
              <a:rPr kumimoji="0" lang="en-US" sz="2800" b="0" i="0" u="none" strike="noStrike" kern="1200" cap="none" spc="0" normalizeH="0" baseline="0" noProof="0" dirty="0">
                <a:ln>
                  <a:noFill/>
                </a:ln>
                <a:solidFill>
                  <a:sysClr val="windowText" lastClr="000000"/>
                </a:solidFill>
                <a:effectLst/>
                <a:uLnTx/>
                <a:uFillTx/>
                <a:latin typeface="Arial"/>
                <a:ea typeface="+mn-ea"/>
                <a:cs typeface="+mn-cs"/>
              </a:rPr>
              <a:t>Assess Azure and </a:t>
            </a:r>
            <a:r>
              <a:rPr lang="en-US" sz="2800" dirty="0">
                <a:solidFill>
                  <a:sysClr val="windowText" lastClr="000000"/>
                </a:solidFill>
              </a:rPr>
              <a:t>Amazon Web Services </a:t>
            </a:r>
            <a:r>
              <a:rPr kumimoji="0" lang="en-US" sz="2800" b="0" i="0" u="none" strike="noStrike" kern="1200" cap="none" spc="0" normalizeH="0" baseline="0" noProof="0" dirty="0">
                <a:ln>
                  <a:noFill/>
                </a:ln>
                <a:solidFill>
                  <a:sysClr val="windowText" lastClr="000000"/>
                </a:solidFill>
                <a:effectLst/>
                <a:uLnTx/>
                <a:uFillTx/>
                <a:latin typeface="Arial"/>
                <a:ea typeface="+mn-ea"/>
                <a:cs typeface="+mn-cs"/>
              </a:rPr>
              <a:t>Environments</a:t>
            </a:r>
          </a:p>
        </p:txBody>
      </p:sp>
      <p:sp>
        <p:nvSpPr>
          <p:cNvPr id="11" name="TextBox 10">
            <a:extLst>
              <a:ext uri="{FF2B5EF4-FFF2-40B4-BE49-F238E27FC236}">
                <a16:creationId xmlns:a16="http://schemas.microsoft.com/office/drawing/2014/main" id="{2652E7BF-1A29-A246-B506-71312388023B}"/>
              </a:ext>
            </a:extLst>
          </p:cNvPr>
          <p:cNvSpPr txBox="1"/>
          <p:nvPr/>
        </p:nvSpPr>
        <p:spPr>
          <a:xfrm>
            <a:off x="6838122" y="-1126435"/>
            <a:ext cx="0" cy="0"/>
          </a:xfrm>
          <a:prstGeom prst="rect">
            <a:avLst/>
          </a:prstGeom>
        </p:spPr>
        <p:txBody>
          <a:bodyPr vert="horz" wrap="none" lIns="91440" tIns="45720" rIns="91440" bIns="45720" rtlCol="0" anchor="ctr">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rial"/>
              <a:ea typeface="+mn-ea"/>
              <a:cs typeface="+mn-cs"/>
            </a:endParaRPr>
          </a:p>
        </p:txBody>
      </p:sp>
      <p:pic>
        <p:nvPicPr>
          <p:cNvPr id="13" name="Picture 12">
            <a:extLst>
              <a:ext uri="{FF2B5EF4-FFF2-40B4-BE49-F238E27FC236}">
                <a16:creationId xmlns:a16="http://schemas.microsoft.com/office/drawing/2014/main" id="{A5575820-7252-994F-BFCC-25960D992013}"/>
              </a:ext>
            </a:extLst>
          </p:cNvPr>
          <p:cNvPicPr>
            <a:picLocks noChangeAspect="1"/>
          </p:cNvPicPr>
          <p:nvPr/>
        </p:nvPicPr>
        <p:blipFill rotWithShape="1">
          <a:blip r:embed="rId3"/>
          <a:srcRect l="29854" t="43237" r="31727"/>
          <a:stretch/>
        </p:blipFill>
        <p:spPr>
          <a:xfrm>
            <a:off x="-28127" y="1119266"/>
            <a:ext cx="1640029" cy="1615067"/>
          </a:xfrm>
          <a:prstGeom prst="rect">
            <a:avLst/>
          </a:prstGeom>
        </p:spPr>
      </p:pic>
      <p:sp>
        <p:nvSpPr>
          <p:cNvPr id="16" name="Rectangle 15">
            <a:extLst>
              <a:ext uri="{FF2B5EF4-FFF2-40B4-BE49-F238E27FC236}">
                <a16:creationId xmlns:a16="http://schemas.microsoft.com/office/drawing/2014/main" id="{3B701B6B-C40B-304E-B532-52BA536BB405}"/>
              </a:ext>
            </a:extLst>
          </p:cNvPr>
          <p:cNvSpPr/>
          <p:nvPr/>
        </p:nvSpPr>
        <p:spPr>
          <a:xfrm>
            <a:off x="1611903" y="546181"/>
            <a:ext cx="573084" cy="57308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5" name="Group 24">
            <a:extLst>
              <a:ext uri="{FF2B5EF4-FFF2-40B4-BE49-F238E27FC236}">
                <a16:creationId xmlns:a16="http://schemas.microsoft.com/office/drawing/2014/main" id="{4FEE6648-B0EC-8A41-B088-034598CFA867}"/>
              </a:ext>
            </a:extLst>
          </p:cNvPr>
          <p:cNvGrpSpPr/>
          <p:nvPr/>
        </p:nvGrpSpPr>
        <p:grpSpPr>
          <a:xfrm>
            <a:off x="8236770" y="72373"/>
            <a:ext cx="1381793" cy="1381799"/>
            <a:chOff x="6673595" y="1805937"/>
            <a:chExt cx="1280158" cy="1280163"/>
          </a:xfrm>
        </p:grpSpPr>
        <p:sp>
          <p:nvSpPr>
            <p:cNvPr id="26" name="Oval 25">
              <a:extLst>
                <a:ext uri="{FF2B5EF4-FFF2-40B4-BE49-F238E27FC236}">
                  <a16:creationId xmlns:a16="http://schemas.microsoft.com/office/drawing/2014/main" id="{2BEDEECD-9176-854C-B65E-E70AB178E25D}"/>
                </a:ext>
              </a:extLst>
            </p:cNvPr>
            <p:cNvSpPr/>
            <p:nvPr userDrawn="1"/>
          </p:nvSpPr>
          <p:spPr>
            <a:xfrm>
              <a:off x="6934200" y="2032000"/>
              <a:ext cx="838200" cy="8382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7" name="image101.png" descr="Exclamation-Circle-Solid_256.png">
              <a:extLst>
                <a:ext uri="{FF2B5EF4-FFF2-40B4-BE49-F238E27FC236}">
                  <a16:creationId xmlns:a16="http://schemas.microsoft.com/office/drawing/2014/main" id="{B757E266-8097-714B-98D4-D4AA93367546}"/>
                </a:ext>
              </a:extLst>
            </p:cNvPr>
            <p:cNvPicPr/>
            <p:nvPr userDrawn="1"/>
          </p:nvPicPr>
          <p:blipFill>
            <a:blip r:embed="rId4" cstate="print">
              <a:duotone>
                <a:schemeClr val="accent1">
                  <a:shade val="45000"/>
                  <a:satMod val="135000"/>
                </a:schemeClr>
                <a:prstClr val="white"/>
              </a:duotone>
              <a:extLst/>
            </a:blip>
            <a:stretch>
              <a:fillRect/>
            </a:stretch>
          </p:blipFill>
          <p:spPr>
            <a:xfrm>
              <a:off x="6673595" y="1805937"/>
              <a:ext cx="1280158" cy="1280163"/>
            </a:xfrm>
            <a:prstGeom prst="rect">
              <a:avLst/>
            </a:prstGeom>
            <a:ln w="12700">
              <a:miter lim="400000"/>
            </a:ln>
          </p:spPr>
        </p:pic>
      </p:grpSp>
      <p:sp>
        <p:nvSpPr>
          <p:cNvPr id="17" name="TextBox 16">
            <a:extLst>
              <a:ext uri="{FF2B5EF4-FFF2-40B4-BE49-F238E27FC236}">
                <a16:creationId xmlns:a16="http://schemas.microsoft.com/office/drawing/2014/main" id="{B7220510-016C-4645-86FA-F9E317AE2C19}"/>
              </a:ext>
            </a:extLst>
          </p:cNvPr>
          <p:cNvSpPr txBox="1"/>
          <p:nvPr/>
        </p:nvSpPr>
        <p:spPr>
          <a:xfrm>
            <a:off x="1720246" y="4561726"/>
            <a:ext cx="5100242" cy="31991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600" b="0" i="0" u="none" strike="noStrike" kern="1200" cap="none" spc="0" normalizeH="0" baseline="0" noProof="0" dirty="0">
                <a:ln>
                  <a:noFill/>
                </a:ln>
                <a:solidFill>
                  <a:sysClr val="windowText" lastClr="000000"/>
                </a:solidFill>
                <a:effectLst/>
                <a:uLnTx/>
                <a:uFillTx/>
                <a:latin typeface="+mn-lt"/>
              </a:rPr>
              <a:t>This exercise requires approximately </a:t>
            </a:r>
            <a:r>
              <a:rPr kumimoji="0" lang="en-US" sz="1600" b="1" i="0" u="none" strike="noStrike" kern="1200" cap="none" spc="0" normalizeH="0" baseline="0" noProof="0" dirty="0">
                <a:ln>
                  <a:noFill/>
                </a:ln>
                <a:solidFill>
                  <a:sysClr val="windowText" lastClr="000000"/>
                </a:solidFill>
                <a:effectLst/>
                <a:uLnTx/>
                <a:uFillTx/>
                <a:latin typeface="+mn-lt"/>
              </a:rPr>
              <a:t>2</a:t>
            </a:r>
            <a:r>
              <a:rPr lang="en-US" sz="1600" b="1" dirty="0">
                <a:solidFill>
                  <a:sysClr val="windowText" lastClr="000000"/>
                </a:solidFill>
              </a:rPr>
              <a:t>0 minutes</a:t>
            </a:r>
            <a:r>
              <a:rPr kumimoji="0" lang="en-US" sz="1600" b="0" i="0" u="none" strike="noStrike" kern="1200" cap="none" spc="0" normalizeH="0" baseline="0" noProof="0" dirty="0">
                <a:ln>
                  <a:noFill/>
                </a:ln>
                <a:solidFill>
                  <a:sysClr val="windowText" lastClr="000000"/>
                </a:solidFill>
                <a:effectLst/>
                <a:uLnTx/>
                <a:uFillTx/>
                <a:latin typeface="+mn-lt"/>
              </a:rPr>
              <a:t>.</a:t>
            </a:r>
          </a:p>
        </p:txBody>
      </p:sp>
    </p:spTree>
    <p:extLst>
      <p:ext uri="{BB962C8B-B14F-4D97-AF65-F5344CB8AC3E}">
        <p14:creationId xmlns:p14="http://schemas.microsoft.com/office/powerpoint/2010/main" val="403433239"/>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8797-E34C-4B54-A768-008611DDD2C3}"/>
              </a:ext>
            </a:extLst>
          </p:cNvPr>
          <p:cNvSpPr>
            <a:spLocks noGrp="1"/>
          </p:cNvSpPr>
          <p:nvPr>
            <p:ph type="title"/>
          </p:nvPr>
        </p:nvSpPr>
        <p:spPr/>
        <p:txBody>
          <a:bodyPr/>
          <a:lstStyle/>
          <a:p>
            <a:r>
              <a:rPr lang="en-US" dirty="0"/>
              <a:t>ACTION: Share Your Experiences</a:t>
            </a:r>
          </a:p>
        </p:txBody>
      </p:sp>
      <p:sp>
        <p:nvSpPr>
          <p:cNvPr id="3" name="Footer Placeholder 2">
            <a:extLst>
              <a:ext uri="{FF2B5EF4-FFF2-40B4-BE49-F238E27FC236}">
                <a16:creationId xmlns:a16="http://schemas.microsoft.com/office/drawing/2014/main" id="{51D52D74-0931-4F56-BC89-9B8DFB3F51D1}"/>
              </a:ext>
            </a:extLst>
          </p:cNvPr>
          <p:cNvSpPr>
            <a:spLocks noGrp="1"/>
          </p:cNvSpPr>
          <p:nvPr>
            <p:ph type="ftr" sz="quarter" idx="10"/>
          </p:nvPr>
        </p:nvSpPr>
        <p:spPr/>
        <p:txBody>
          <a:bodyPr/>
          <a:lstStyle/>
          <a:p>
            <a:r>
              <a:rPr lang="en-US"/>
              <a:t>© 2019 NetApp, Inc. All rights reserved. </a:t>
            </a:r>
            <a:endParaRPr lang="en-US" dirty="0"/>
          </a:p>
        </p:txBody>
      </p:sp>
      <p:sp>
        <p:nvSpPr>
          <p:cNvPr id="5" name="Text Placeholder 4">
            <a:extLst>
              <a:ext uri="{FF2B5EF4-FFF2-40B4-BE49-F238E27FC236}">
                <a16:creationId xmlns:a16="http://schemas.microsoft.com/office/drawing/2014/main" id="{A3E5E0B4-FF09-4C54-A391-9BF11C8D8A03}"/>
              </a:ext>
            </a:extLst>
          </p:cNvPr>
          <p:cNvSpPr>
            <a:spLocks noGrp="1"/>
          </p:cNvSpPr>
          <p:nvPr>
            <p:ph type="body" idx="12"/>
          </p:nvPr>
        </p:nvSpPr>
        <p:spPr/>
        <p:txBody>
          <a:bodyPr/>
          <a:lstStyle/>
          <a:p>
            <a:r>
              <a:rPr lang="en-US" dirty="0"/>
              <a:t>Roundtable questions for the exercise</a:t>
            </a:r>
          </a:p>
          <a:p>
            <a:endParaRPr lang="en-US" dirty="0"/>
          </a:p>
        </p:txBody>
      </p:sp>
      <p:sp>
        <p:nvSpPr>
          <p:cNvPr id="14" name="Slide Number Placeholder 3">
            <a:extLst>
              <a:ext uri="{FF2B5EF4-FFF2-40B4-BE49-F238E27FC236}">
                <a16:creationId xmlns:a16="http://schemas.microsoft.com/office/drawing/2014/main" id="{88D95F46-BB55-4F43-84A2-45B0F69B7D66}"/>
              </a:ext>
            </a:extLst>
          </p:cNvPr>
          <p:cNvSpPr txBox="1">
            <a:spLocks/>
          </p:cNvSpPr>
          <p:nvPr/>
        </p:nvSpPr>
        <p:spPr>
          <a:xfrm>
            <a:off x="8889543" y="5189118"/>
            <a:ext cx="671050" cy="2000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2978B7E-5EBE-134C-B481-E4E8CA36F800}" type="slidenum">
              <a:rPr lang="en-US" sz="1200" smtClean="0">
                <a:solidFill>
                  <a:schemeClr val="bg1">
                    <a:lumMod val="50000"/>
                  </a:schemeClr>
                </a:solidFill>
              </a:rPr>
              <a:pPr algn="r"/>
              <a:t>69</a:t>
            </a:fld>
            <a:endParaRPr lang="en-US" sz="1200" dirty="0">
              <a:solidFill>
                <a:schemeClr val="bg1">
                  <a:lumMod val="50000"/>
                </a:schemeClr>
              </a:solidFill>
            </a:endParaRPr>
          </a:p>
        </p:txBody>
      </p:sp>
      <p:sp>
        <p:nvSpPr>
          <p:cNvPr id="15" name="Content Placeholder 9">
            <a:extLst>
              <a:ext uri="{FF2B5EF4-FFF2-40B4-BE49-F238E27FC236}">
                <a16:creationId xmlns:a16="http://schemas.microsoft.com/office/drawing/2014/main" id="{59E7EA12-1822-A14B-A33A-6FF3E6623FF3}"/>
              </a:ext>
            </a:extLst>
          </p:cNvPr>
          <p:cNvSpPr txBox="1">
            <a:spLocks/>
          </p:cNvSpPr>
          <p:nvPr/>
        </p:nvSpPr>
        <p:spPr bwMode="auto">
          <a:xfrm>
            <a:off x="2574986" y="2257858"/>
            <a:ext cx="6964907" cy="194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3244" tIns="36623" rIns="73244" bIns="36623" numCol="1" anchor="ctr" anchorCtr="0" compatLnSpc="1">
            <a:prstTxWarp prst="textNoShape">
              <a:avLst/>
            </a:prstTxWarp>
            <a:noAutofit/>
          </a:bodyPr>
          <a:lstStyle>
            <a:lvl1pPr marL="182880" indent="-182880" algn="l" defTabSz="731838" rtl="0" eaLnBrk="0" fontAlgn="base" hangingPunct="0">
              <a:lnSpc>
                <a:spcPct val="100000"/>
              </a:lnSpc>
              <a:spcBef>
                <a:spcPts val="1000"/>
              </a:spcBef>
              <a:spcAft>
                <a:spcPts val="200"/>
              </a:spcAft>
              <a:buClr>
                <a:schemeClr val="tx2"/>
              </a:buClr>
              <a:buFont typeface="Wingdings" charset="2"/>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tx1">
                  <a:lumMod val="50000"/>
                  <a:lumOff val="50000"/>
                </a:schemeClr>
              </a:buClr>
              <a:buFont typeface="Wingdings" charset="2"/>
              <a:buChar char="§"/>
              <a:defRPr sz="1600" kern="1200">
                <a:solidFill>
                  <a:schemeClr val="accent1"/>
                </a:solidFill>
                <a:latin typeface="+mn-lt"/>
                <a:ea typeface="ＭＳ Ｐゴシック" charset="0"/>
                <a:cs typeface="+mn-cs"/>
              </a:defRPr>
            </a:lvl2pPr>
            <a:lvl3pPr marL="574675" indent="-173038" algn="l" defTabSz="731838" rtl="0" eaLnBrk="0" fontAlgn="base" hangingPunct="0">
              <a:lnSpc>
                <a:spcPct val="100000"/>
              </a:lnSpc>
              <a:spcBef>
                <a:spcPts val="0"/>
              </a:spcBef>
              <a:spcAft>
                <a:spcPts val="400"/>
              </a:spcAft>
              <a:buClr>
                <a:schemeClr val="bg2"/>
              </a:buClr>
              <a:buFont typeface="Wingdings" charset="0"/>
              <a:buChar char="§"/>
              <a:defRPr sz="1600" kern="1200">
                <a:solidFill>
                  <a:schemeClr val="tx1"/>
                </a:solidFill>
                <a:latin typeface="+mn-lt"/>
                <a:ea typeface="ＭＳ Ｐゴシック" charset="0"/>
                <a:cs typeface="+mn-cs"/>
              </a:defRPr>
            </a:lvl3pPr>
            <a:lvl4pPr marL="741363" indent="-166688" algn="l" defTabSz="731838" rtl="0" eaLnBrk="0" fontAlgn="base" hangingPunct="0">
              <a:lnSpc>
                <a:spcPct val="100000"/>
              </a:lnSpc>
              <a:spcBef>
                <a:spcPts val="0"/>
              </a:spcBef>
              <a:spcAft>
                <a:spcPts val="4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73038" algn="l" defTabSz="731838" rtl="0" eaLnBrk="0" fontAlgn="base" hangingPunct="0">
              <a:lnSpc>
                <a:spcPct val="100000"/>
              </a:lnSpc>
              <a:spcBef>
                <a:spcPts val="0"/>
              </a:spcBef>
              <a:spcAft>
                <a:spcPts val="4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dirty="0"/>
              <a:t>What types of issues can you discover with the Assessment tool?</a:t>
            </a:r>
          </a:p>
        </p:txBody>
      </p:sp>
      <p:grpSp>
        <p:nvGrpSpPr>
          <p:cNvPr id="16" name="Group 15">
            <a:extLst>
              <a:ext uri="{FF2B5EF4-FFF2-40B4-BE49-F238E27FC236}">
                <a16:creationId xmlns:a16="http://schemas.microsoft.com/office/drawing/2014/main" id="{0B2AFC1B-8220-9040-86CB-5A6BD52060C8}"/>
              </a:ext>
            </a:extLst>
          </p:cNvPr>
          <p:cNvGrpSpPr/>
          <p:nvPr/>
        </p:nvGrpSpPr>
        <p:grpSpPr>
          <a:xfrm>
            <a:off x="216882" y="2257858"/>
            <a:ext cx="1947657" cy="1947657"/>
            <a:chOff x="3968587" y="2800940"/>
            <a:chExt cx="2141484" cy="2141484"/>
          </a:xfrm>
        </p:grpSpPr>
        <p:sp>
          <p:nvSpPr>
            <p:cNvPr id="17" name="Oval 16">
              <a:extLst>
                <a:ext uri="{FF2B5EF4-FFF2-40B4-BE49-F238E27FC236}">
                  <a16:creationId xmlns:a16="http://schemas.microsoft.com/office/drawing/2014/main" id="{824F0ACB-F754-864C-8529-BD1A76713B3E}"/>
                </a:ext>
              </a:extLst>
            </p:cNvPr>
            <p:cNvSpPr/>
            <p:nvPr/>
          </p:nvSpPr>
          <p:spPr>
            <a:xfrm>
              <a:off x="3968587" y="2800940"/>
              <a:ext cx="2141484" cy="2141484"/>
            </a:xfrm>
            <a:prstGeom prst="ellipse">
              <a:avLst/>
            </a:prstGeom>
            <a:solidFill>
              <a:srgbClr val="8DC6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grpSp>
          <p:nvGrpSpPr>
            <p:cNvPr id="18" name="Group 17">
              <a:extLst>
                <a:ext uri="{FF2B5EF4-FFF2-40B4-BE49-F238E27FC236}">
                  <a16:creationId xmlns:a16="http://schemas.microsoft.com/office/drawing/2014/main" id="{AF177ED9-D99D-DB42-B81A-82733734ED4E}"/>
                </a:ext>
              </a:extLst>
            </p:cNvPr>
            <p:cNvGrpSpPr/>
            <p:nvPr/>
          </p:nvGrpSpPr>
          <p:grpSpPr>
            <a:xfrm>
              <a:off x="4275453" y="3136902"/>
              <a:ext cx="1592175" cy="1592178"/>
              <a:chOff x="4001792" y="2945512"/>
              <a:chExt cx="1493518" cy="1493521"/>
            </a:xfrm>
          </p:grpSpPr>
          <p:sp>
            <p:nvSpPr>
              <p:cNvPr id="19" name="Rectangular Callout 18">
                <a:extLst>
                  <a:ext uri="{FF2B5EF4-FFF2-40B4-BE49-F238E27FC236}">
                    <a16:creationId xmlns:a16="http://schemas.microsoft.com/office/drawing/2014/main" id="{D81F057C-8871-6C42-81AF-24599F8C1C3D}"/>
                  </a:ext>
                </a:extLst>
              </p:cNvPr>
              <p:cNvSpPr/>
              <p:nvPr/>
            </p:nvSpPr>
            <p:spPr>
              <a:xfrm>
                <a:off x="4652543" y="3428640"/>
                <a:ext cx="634962" cy="542579"/>
              </a:xfrm>
              <a:prstGeom prst="wedgeRectCallout">
                <a:avLst>
                  <a:gd name="adj1" fmla="val 41440"/>
                  <a:gd name="adj2" fmla="val 92222"/>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20" name="Rectangular Callout 19">
                <a:extLst>
                  <a:ext uri="{FF2B5EF4-FFF2-40B4-BE49-F238E27FC236}">
                    <a16:creationId xmlns:a16="http://schemas.microsoft.com/office/drawing/2014/main" id="{A1706B05-27CE-C840-93C7-FB5D4E504BA1}"/>
                  </a:ext>
                </a:extLst>
              </p:cNvPr>
              <p:cNvSpPr/>
              <p:nvPr/>
            </p:nvSpPr>
            <p:spPr>
              <a:xfrm>
                <a:off x="4179208" y="3186210"/>
                <a:ext cx="727320" cy="519491"/>
              </a:xfrm>
              <a:prstGeom prst="wedgeRectCallout">
                <a:avLst>
                  <a:gd name="adj1" fmla="val -30357"/>
                  <a:gd name="adj2" fmla="val 9583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21" name="Rectangle 20">
                <a:extLst>
                  <a:ext uri="{FF2B5EF4-FFF2-40B4-BE49-F238E27FC236}">
                    <a16:creationId xmlns:a16="http://schemas.microsoft.com/office/drawing/2014/main" id="{B3F2B7D8-0063-3C4C-8591-F59BB5838CB4}"/>
                  </a:ext>
                </a:extLst>
              </p:cNvPr>
              <p:cNvSpPr/>
              <p:nvPr/>
            </p:nvSpPr>
            <p:spPr>
              <a:xfrm>
                <a:off x="4617909" y="3417095"/>
                <a:ext cx="288619" cy="28860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22" name="image120.png" descr="Support-Speech-Bubbles_256.png">
                <a:extLst>
                  <a:ext uri="{FF2B5EF4-FFF2-40B4-BE49-F238E27FC236}">
                    <a16:creationId xmlns:a16="http://schemas.microsoft.com/office/drawing/2014/main" id="{8C68754E-EFC7-704A-887B-2E07AF813F15}"/>
                  </a:ext>
                </a:extLst>
              </p:cNvPr>
              <p:cNvPicPr>
                <a:picLocks noChangeAspect="1"/>
              </p:cNvPicPr>
              <p:nvPr/>
            </p:nvPicPr>
            <p:blipFill>
              <a:blip r:embed="rId3" cstate="print">
                <a:duotone>
                  <a:schemeClr val="bg2">
                    <a:shade val="45000"/>
                    <a:satMod val="135000"/>
                  </a:schemeClr>
                  <a:prstClr val="white"/>
                </a:duotone>
                <a:extLst/>
              </a:blip>
              <a:stretch>
                <a:fillRect/>
              </a:stretch>
            </p:blipFill>
            <p:spPr>
              <a:xfrm>
                <a:off x="4001792" y="2945512"/>
                <a:ext cx="1493518" cy="1493521"/>
              </a:xfrm>
              <a:prstGeom prst="rect">
                <a:avLst/>
              </a:prstGeom>
              <a:ln w="12700">
                <a:miter lim="400000"/>
              </a:ln>
            </p:spPr>
          </p:pic>
        </p:grpSp>
      </p:grpSp>
    </p:spTree>
    <p:extLst>
      <p:ext uri="{BB962C8B-B14F-4D97-AF65-F5344CB8AC3E}">
        <p14:creationId xmlns:p14="http://schemas.microsoft.com/office/powerpoint/2010/main" val="383377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90FC5-5DD1-0D46-A1E6-C0B93FCAA243}"/>
              </a:ext>
            </a:extLst>
          </p:cNvPr>
          <p:cNvSpPr>
            <a:spLocks noGrp="1"/>
          </p:cNvSpPr>
          <p:nvPr>
            <p:ph type="sldNum" sz="quarter" idx="4"/>
          </p:nvPr>
        </p:nvSpPr>
        <p:spPr/>
        <p:txBody>
          <a:bodyPr/>
          <a:lstStyle/>
          <a:p>
            <a:fld id="{92978B7E-5EBE-134C-B481-E4E8CA36F800}" type="slidenum">
              <a:rPr lang="en-US" smtClean="0"/>
              <a:pPr/>
              <a:t>7</a:t>
            </a:fld>
            <a:endParaRPr lang="en-US" dirty="0"/>
          </a:p>
        </p:txBody>
      </p:sp>
      <p:sp>
        <p:nvSpPr>
          <p:cNvPr id="8" name="Title 7">
            <a:extLst>
              <a:ext uri="{FF2B5EF4-FFF2-40B4-BE49-F238E27FC236}">
                <a16:creationId xmlns:a16="http://schemas.microsoft.com/office/drawing/2014/main" id="{5DF9669F-1BDB-4285-9734-79ADFFCA660D}"/>
              </a:ext>
            </a:extLst>
          </p:cNvPr>
          <p:cNvSpPr>
            <a:spLocks noGrp="1"/>
          </p:cNvSpPr>
          <p:nvPr>
            <p:ph type="ctrTitle"/>
          </p:nvPr>
        </p:nvSpPr>
        <p:spPr/>
        <p:txBody>
          <a:bodyPr/>
          <a:lstStyle/>
          <a:p>
            <a:br>
              <a:rPr lang="en-US" dirty="0"/>
            </a:br>
            <a:br>
              <a:rPr lang="en-US" strike="sngStrike" dirty="0"/>
            </a:br>
            <a:r>
              <a:rPr lang="en-US" dirty="0"/>
              <a:t>Solutions for the Hybrid Cloud</a:t>
            </a:r>
          </a:p>
        </p:txBody>
      </p:sp>
      <p:sp>
        <p:nvSpPr>
          <p:cNvPr id="9" name="Text Placeholder 8">
            <a:extLst>
              <a:ext uri="{FF2B5EF4-FFF2-40B4-BE49-F238E27FC236}">
                <a16:creationId xmlns:a16="http://schemas.microsoft.com/office/drawing/2014/main" id="{DDBD500A-1092-45B3-A473-603EDD855C19}"/>
              </a:ext>
            </a:extLst>
          </p:cNvPr>
          <p:cNvSpPr>
            <a:spLocks noGrp="1"/>
          </p:cNvSpPr>
          <p:nvPr>
            <p:ph type="body" sz="quarter" idx="10"/>
          </p:nvPr>
        </p:nvSpPr>
        <p:spPr/>
        <p:txBody>
          <a:bodyPr/>
          <a:lstStyle/>
          <a:p>
            <a:r>
              <a:rPr lang="en-US" dirty="0"/>
              <a:t>If the fabric has more threads, it becomes stronger, and therefore </a:t>
            </a:r>
            <a:br>
              <a:rPr lang="en-US" dirty="0"/>
            </a:br>
            <a:r>
              <a:rPr lang="en-US" dirty="0"/>
              <a:t>IT has more solutions with which to solve business problems</a:t>
            </a:r>
          </a:p>
          <a:p>
            <a:endParaRPr lang="en-US" dirty="0"/>
          </a:p>
        </p:txBody>
      </p:sp>
      <p:sp>
        <p:nvSpPr>
          <p:cNvPr id="7" name="Footer Placeholder 6">
            <a:extLst>
              <a:ext uri="{FF2B5EF4-FFF2-40B4-BE49-F238E27FC236}">
                <a16:creationId xmlns:a16="http://schemas.microsoft.com/office/drawing/2014/main" id="{F24B801A-A099-4BFD-9003-515522EFB759}"/>
              </a:ext>
            </a:extLst>
          </p:cNvPr>
          <p:cNvSpPr>
            <a:spLocks noGrp="1"/>
          </p:cNvSpPr>
          <p:nvPr>
            <p:ph type="ftr" sz="quarter" idx="3"/>
          </p:nvPr>
        </p:nvSpPr>
        <p:spPr/>
        <p:txBody>
          <a:bodyPr/>
          <a:lstStyle/>
          <a:p>
            <a:r>
              <a:rPr lang="en-US"/>
              <a:t>© 2019 NetApp, Inc. All rights reserved. </a:t>
            </a:r>
            <a:endParaRPr lang="en-US" dirty="0"/>
          </a:p>
        </p:txBody>
      </p:sp>
    </p:spTree>
    <p:extLst>
      <p:ext uri="{BB962C8B-B14F-4D97-AF65-F5344CB8AC3E}">
        <p14:creationId xmlns:p14="http://schemas.microsoft.com/office/powerpoint/2010/main" val="33749740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4AED4CB-4258-344A-9550-F2DBCC9DEEBA}"/>
              </a:ext>
            </a:extLst>
          </p:cNvPr>
          <p:cNvSpPr>
            <a:spLocks noGrp="1"/>
          </p:cNvSpPr>
          <p:nvPr>
            <p:ph type="sldNum" sz="quarter" idx="4"/>
          </p:nvPr>
        </p:nvSpPr>
        <p:spPr/>
        <p:txBody>
          <a:bodyPr/>
          <a:lstStyle/>
          <a:p>
            <a:fld id="{92978B7E-5EBE-134C-B481-E4E8CA36F800}" type="slidenum">
              <a:rPr lang="en-US" smtClean="0"/>
              <a:pPr/>
              <a:t>70</a:t>
            </a:fld>
            <a:endParaRPr lang="en-US" dirty="0"/>
          </a:p>
        </p:txBody>
      </p:sp>
      <p:sp>
        <p:nvSpPr>
          <p:cNvPr id="7" name="Title 6">
            <a:extLst>
              <a:ext uri="{FF2B5EF4-FFF2-40B4-BE49-F238E27FC236}">
                <a16:creationId xmlns:a16="http://schemas.microsoft.com/office/drawing/2014/main" id="{78ECEDBF-2148-466C-A256-432F2E37787F}"/>
              </a:ext>
            </a:extLst>
          </p:cNvPr>
          <p:cNvSpPr>
            <a:spLocks noGrp="1"/>
          </p:cNvSpPr>
          <p:nvPr>
            <p:ph type="ctrTitle"/>
          </p:nvPr>
        </p:nvSpPr>
        <p:spPr/>
        <p:txBody>
          <a:bodyPr/>
          <a:lstStyle/>
          <a:p>
            <a:br>
              <a:rPr lang="en-US" dirty="0"/>
            </a:br>
            <a:r>
              <a:rPr lang="en-US" dirty="0"/>
              <a:t>Focus of this Course</a:t>
            </a:r>
          </a:p>
        </p:txBody>
      </p:sp>
      <p:sp>
        <p:nvSpPr>
          <p:cNvPr id="5" name="Text Placeholder 4">
            <a:extLst>
              <a:ext uri="{FF2B5EF4-FFF2-40B4-BE49-F238E27FC236}">
                <a16:creationId xmlns:a16="http://schemas.microsoft.com/office/drawing/2014/main" id="{438D0F55-95B9-3D44-BFDF-C70ED5F2F65B}"/>
              </a:ext>
            </a:extLst>
          </p:cNvPr>
          <p:cNvSpPr>
            <a:spLocks noGrp="1"/>
          </p:cNvSpPr>
          <p:nvPr>
            <p:ph type="body" sz="quarter" idx="10"/>
          </p:nvPr>
        </p:nvSpPr>
        <p:spPr/>
        <p:txBody>
          <a:bodyPr/>
          <a:lstStyle/>
          <a:p>
            <a:endParaRPr lang="en-US"/>
          </a:p>
        </p:txBody>
      </p:sp>
      <p:sp>
        <p:nvSpPr>
          <p:cNvPr id="6" name="Footer Placeholder 5">
            <a:extLst>
              <a:ext uri="{FF2B5EF4-FFF2-40B4-BE49-F238E27FC236}">
                <a16:creationId xmlns:a16="http://schemas.microsoft.com/office/drawing/2014/main" id="{549DC4D6-A5E3-41B9-A672-E1FC7DFC59E1}"/>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1878557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C5FEF0-A4AF-43E1-B1D8-5BA4CDD7D129}"/>
              </a:ext>
            </a:extLst>
          </p:cNvPr>
          <p:cNvSpPr>
            <a:spLocks noGrp="1"/>
          </p:cNvSpPr>
          <p:nvPr>
            <p:ph type="title"/>
          </p:nvPr>
        </p:nvSpPr>
        <p:spPr/>
        <p:txBody>
          <a:bodyPr/>
          <a:lstStyle/>
          <a:p>
            <a:r>
              <a:rPr lang="en-US" dirty="0"/>
              <a:t>Clouds and Cloud Data Services</a:t>
            </a:r>
          </a:p>
        </p:txBody>
      </p:sp>
      <p:sp>
        <p:nvSpPr>
          <p:cNvPr id="11" name="Text Placeholder 10">
            <a:extLst>
              <a:ext uri="{FF2B5EF4-FFF2-40B4-BE49-F238E27FC236}">
                <a16:creationId xmlns:a16="http://schemas.microsoft.com/office/drawing/2014/main" id="{E862A3B7-16D9-2344-B632-B8D50065A23D}"/>
              </a:ext>
            </a:extLst>
          </p:cNvPr>
          <p:cNvSpPr>
            <a:spLocks noGrp="1"/>
          </p:cNvSpPr>
          <p:nvPr>
            <p:ph type="body" idx="10"/>
          </p:nvPr>
        </p:nvSpPr>
        <p:spPr/>
        <p:txBody>
          <a:bodyPr/>
          <a:lstStyle/>
          <a:p>
            <a:endParaRPr lang="en-US"/>
          </a:p>
        </p:txBody>
      </p:sp>
      <p:sp>
        <p:nvSpPr>
          <p:cNvPr id="4" name="Slide Number Placeholder 3">
            <a:extLst>
              <a:ext uri="{FF2B5EF4-FFF2-40B4-BE49-F238E27FC236}">
                <a16:creationId xmlns:a16="http://schemas.microsoft.com/office/drawing/2014/main" id="{9ADD033E-E78C-174D-87E3-BD757A14AAAB}"/>
              </a:ext>
            </a:extLst>
          </p:cNvPr>
          <p:cNvSpPr>
            <a:spLocks noGrp="1"/>
          </p:cNvSpPr>
          <p:nvPr>
            <p:ph type="sldNum" sz="quarter" idx="4"/>
          </p:nvPr>
        </p:nvSpPr>
        <p:spPr/>
        <p:txBody>
          <a:bodyPr/>
          <a:lstStyle/>
          <a:p>
            <a:fld id="{92978B7E-5EBE-134C-B481-E4E8CA36F800}" type="slidenum">
              <a:rPr lang="en-US" smtClean="0"/>
              <a:pPr/>
              <a:t>71</a:t>
            </a:fld>
            <a:endParaRPr lang="en-US" dirty="0"/>
          </a:p>
        </p:txBody>
      </p:sp>
      <p:sp>
        <p:nvSpPr>
          <p:cNvPr id="13" name="Text Placeholder 12">
            <a:extLst>
              <a:ext uri="{FF2B5EF4-FFF2-40B4-BE49-F238E27FC236}">
                <a16:creationId xmlns:a16="http://schemas.microsoft.com/office/drawing/2014/main" id="{6358DF12-C2FA-3A43-AA5B-8D3E0E4CC73F}"/>
              </a:ext>
            </a:extLst>
          </p:cNvPr>
          <p:cNvSpPr>
            <a:spLocks noGrp="1"/>
          </p:cNvSpPr>
          <p:nvPr>
            <p:ph type="body" sz="quarter" idx="16"/>
          </p:nvPr>
        </p:nvSpPr>
        <p:spPr/>
        <p:txBody>
          <a:bodyPr/>
          <a:lstStyle/>
          <a:p>
            <a:endParaRPr lang="en-US"/>
          </a:p>
        </p:txBody>
      </p:sp>
      <p:sp>
        <p:nvSpPr>
          <p:cNvPr id="2" name="Footer Placeholder 1">
            <a:extLst>
              <a:ext uri="{FF2B5EF4-FFF2-40B4-BE49-F238E27FC236}">
                <a16:creationId xmlns:a16="http://schemas.microsoft.com/office/drawing/2014/main" id="{A423CB2B-2627-9644-B0C7-8F34D9B871C6}"/>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41" name="Rectangle 40">
            <a:extLst>
              <a:ext uri="{FF2B5EF4-FFF2-40B4-BE49-F238E27FC236}">
                <a16:creationId xmlns:a16="http://schemas.microsoft.com/office/drawing/2014/main" id="{918F6BA3-66DE-C240-8B43-710685BE4053}"/>
              </a:ext>
            </a:extLst>
          </p:cNvPr>
          <p:cNvSpPr/>
          <p:nvPr/>
        </p:nvSpPr>
        <p:spPr>
          <a:xfrm>
            <a:off x="-3175" y="1604510"/>
            <a:ext cx="9756775" cy="3524402"/>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42" name="Rectangle 41">
            <a:extLst>
              <a:ext uri="{FF2B5EF4-FFF2-40B4-BE49-F238E27FC236}">
                <a16:creationId xmlns:a16="http://schemas.microsoft.com/office/drawing/2014/main" id="{4850BECD-B658-C14C-BA35-C4322DC6DE40}"/>
              </a:ext>
            </a:extLst>
          </p:cNvPr>
          <p:cNvSpPr/>
          <p:nvPr/>
        </p:nvSpPr>
        <p:spPr>
          <a:xfrm>
            <a:off x="1343747" y="4688980"/>
            <a:ext cx="1932680" cy="438172"/>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Volumes ONTAP</a:t>
            </a:r>
            <a:endParaRPr lang="en-US" sz="1100" dirty="0">
              <a:solidFill>
                <a:schemeClr val="tx1"/>
              </a:solidFill>
              <a:latin typeface="Arial" panose="020B0604020202020204" pitchFamily="34" charset="0"/>
            </a:endParaRPr>
          </a:p>
        </p:txBody>
      </p:sp>
      <p:cxnSp>
        <p:nvCxnSpPr>
          <p:cNvPr id="43" name="Straight Connector 42">
            <a:extLst>
              <a:ext uri="{FF2B5EF4-FFF2-40B4-BE49-F238E27FC236}">
                <a16:creationId xmlns:a16="http://schemas.microsoft.com/office/drawing/2014/main" id="{E9572297-59E8-C541-8842-8737C416915E}"/>
              </a:ext>
            </a:extLst>
          </p:cNvPr>
          <p:cNvCxnSpPr>
            <a:cxnSpLocks/>
          </p:cNvCxnSpPr>
          <p:nvPr/>
        </p:nvCxnSpPr>
        <p:spPr>
          <a:xfrm>
            <a:off x="0" y="5139150"/>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B802FA6A-A502-CD45-B9D6-BF55FAFE16B0}"/>
              </a:ext>
            </a:extLst>
          </p:cNvPr>
          <p:cNvPicPr>
            <a:picLocks noChangeAspect="1"/>
          </p:cNvPicPr>
          <p:nvPr/>
        </p:nvPicPr>
        <p:blipFill>
          <a:blip r:embed="rId3"/>
          <a:stretch>
            <a:fillRect/>
          </a:stretch>
        </p:blipFill>
        <p:spPr>
          <a:xfrm>
            <a:off x="1897419" y="1227494"/>
            <a:ext cx="823961" cy="238125"/>
          </a:xfrm>
          <a:prstGeom prst="rect">
            <a:avLst/>
          </a:prstGeom>
        </p:spPr>
      </p:pic>
      <p:pic>
        <p:nvPicPr>
          <p:cNvPr id="45" name="Picture 44">
            <a:extLst>
              <a:ext uri="{FF2B5EF4-FFF2-40B4-BE49-F238E27FC236}">
                <a16:creationId xmlns:a16="http://schemas.microsoft.com/office/drawing/2014/main" id="{76FCCE34-6D44-5A4C-8B4B-68553B543470}"/>
              </a:ext>
            </a:extLst>
          </p:cNvPr>
          <p:cNvPicPr>
            <a:picLocks noChangeAspect="1"/>
          </p:cNvPicPr>
          <p:nvPr/>
        </p:nvPicPr>
        <p:blipFill>
          <a:blip r:embed="rId4"/>
          <a:stretch>
            <a:fillRect/>
          </a:stretch>
        </p:blipFill>
        <p:spPr>
          <a:xfrm>
            <a:off x="3547918" y="1140617"/>
            <a:ext cx="1613896" cy="411878"/>
          </a:xfrm>
          <a:prstGeom prst="rect">
            <a:avLst/>
          </a:prstGeom>
        </p:spPr>
      </p:pic>
      <p:pic>
        <p:nvPicPr>
          <p:cNvPr id="46" name="Picture 45">
            <a:extLst>
              <a:ext uri="{FF2B5EF4-FFF2-40B4-BE49-F238E27FC236}">
                <a16:creationId xmlns:a16="http://schemas.microsoft.com/office/drawing/2014/main" id="{A66A809A-CEC9-AA41-AE48-1EE82FE53066}"/>
              </a:ext>
            </a:extLst>
          </p:cNvPr>
          <p:cNvPicPr>
            <a:picLocks noChangeAspect="1"/>
          </p:cNvPicPr>
          <p:nvPr/>
        </p:nvPicPr>
        <p:blipFill>
          <a:blip r:embed="rId5"/>
          <a:stretch>
            <a:fillRect/>
          </a:stretch>
        </p:blipFill>
        <p:spPr>
          <a:xfrm>
            <a:off x="6214145" y="1232637"/>
            <a:ext cx="381000" cy="227838"/>
          </a:xfrm>
          <a:prstGeom prst="rect">
            <a:avLst/>
          </a:prstGeom>
        </p:spPr>
      </p:pic>
      <p:sp>
        <p:nvSpPr>
          <p:cNvPr id="47" name="Rectangle 46">
            <a:extLst>
              <a:ext uri="{FF2B5EF4-FFF2-40B4-BE49-F238E27FC236}">
                <a16:creationId xmlns:a16="http://schemas.microsoft.com/office/drawing/2014/main" id="{DD615ABE-6B38-C34B-86DD-916E01F0E41F}"/>
              </a:ext>
            </a:extLst>
          </p:cNvPr>
          <p:cNvSpPr/>
          <p:nvPr/>
        </p:nvSpPr>
        <p:spPr>
          <a:xfrm>
            <a:off x="1343747" y="4249434"/>
            <a:ext cx="1932680" cy="438172"/>
          </a:xfrm>
          <a:prstGeom prst="rect">
            <a:avLst/>
          </a:pr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Azure NetApp Files</a:t>
            </a:r>
          </a:p>
        </p:txBody>
      </p:sp>
      <p:sp>
        <p:nvSpPr>
          <p:cNvPr id="48" name="Rectangle 47">
            <a:extLst>
              <a:ext uri="{FF2B5EF4-FFF2-40B4-BE49-F238E27FC236}">
                <a16:creationId xmlns:a16="http://schemas.microsoft.com/office/drawing/2014/main" id="{DABD7DA7-F400-7141-83A2-D7149FDCE969}"/>
              </a:ext>
            </a:extLst>
          </p:cNvPr>
          <p:cNvSpPr/>
          <p:nvPr/>
        </p:nvSpPr>
        <p:spPr>
          <a:xfrm>
            <a:off x="3386958" y="4248628"/>
            <a:ext cx="1932680" cy="438172"/>
          </a:xfrm>
          <a:prstGeom prst="rect">
            <a:avLst/>
          </a:pr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Volumes Service</a:t>
            </a:r>
            <a:endParaRPr lang="en-US" sz="1100" dirty="0">
              <a:solidFill>
                <a:schemeClr val="tx1"/>
              </a:solidFill>
              <a:latin typeface="Arial" panose="020B0604020202020204" pitchFamily="34" charset="0"/>
            </a:endParaRPr>
          </a:p>
          <a:p>
            <a:pPr algn="ctr">
              <a:lnSpc>
                <a:spcPct val="95000"/>
              </a:lnSpc>
            </a:pPr>
            <a:r>
              <a:rPr lang="en-US" sz="1100" dirty="0">
                <a:solidFill>
                  <a:schemeClr val="tx1"/>
                </a:solidFill>
              </a:rPr>
              <a:t>for Google Cloud Platform</a:t>
            </a:r>
          </a:p>
        </p:txBody>
      </p:sp>
      <p:sp>
        <p:nvSpPr>
          <p:cNvPr id="49" name="Rectangle 48">
            <a:extLst>
              <a:ext uri="{FF2B5EF4-FFF2-40B4-BE49-F238E27FC236}">
                <a16:creationId xmlns:a16="http://schemas.microsoft.com/office/drawing/2014/main" id="{9CA45066-C74A-6041-BABD-8E185858B382}"/>
              </a:ext>
            </a:extLst>
          </p:cNvPr>
          <p:cNvSpPr/>
          <p:nvPr/>
        </p:nvSpPr>
        <p:spPr>
          <a:xfrm>
            <a:off x="5436731" y="4248628"/>
            <a:ext cx="1935823" cy="4381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Volumes Service</a:t>
            </a:r>
            <a:endParaRPr lang="en-US" sz="1100" dirty="0">
              <a:solidFill>
                <a:schemeClr val="tx1"/>
              </a:solidFill>
              <a:latin typeface="Arial" panose="020B0604020202020204" pitchFamily="34" charset="0"/>
            </a:endParaRPr>
          </a:p>
          <a:p>
            <a:pPr algn="ctr">
              <a:lnSpc>
                <a:spcPct val="95000"/>
              </a:lnSpc>
            </a:pPr>
            <a:r>
              <a:rPr lang="en-US" sz="1100" dirty="0">
                <a:solidFill>
                  <a:schemeClr val="tx1"/>
                </a:solidFill>
              </a:rPr>
              <a:t>for AWS</a:t>
            </a:r>
            <a:endParaRPr lang="en-US" sz="1100" dirty="0">
              <a:solidFill>
                <a:schemeClr val="tx1"/>
              </a:solidFill>
              <a:latin typeface="Arial" panose="020B0604020202020204" pitchFamily="34" charset="0"/>
            </a:endParaRPr>
          </a:p>
        </p:txBody>
      </p:sp>
      <p:sp>
        <p:nvSpPr>
          <p:cNvPr id="50" name="Rectangle 49">
            <a:extLst>
              <a:ext uri="{FF2B5EF4-FFF2-40B4-BE49-F238E27FC236}">
                <a16:creationId xmlns:a16="http://schemas.microsoft.com/office/drawing/2014/main" id="{FB360363-9ACF-084B-9B06-8F0889DA65FF}"/>
              </a:ext>
            </a:extLst>
          </p:cNvPr>
          <p:cNvSpPr/>
          <p:nvPr/>
        </p:nvSpPr>
        <p:spPr>
          <a:xfrm>
            <a:off x="5439025" y="4689373"/>
            <a:ext cx="1932680" cy="438172"/>
          </a:xfrm>
          <a:prstGeom prst="rect">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Volumes ONTAP</a:t>
            </a:r>
            <a:endParaRPr lang="en-US" sz="1100" dirty="0">
              <a:solidFill>
                <a:schemeClr val="tx1"/>
              </a:solidFill>
              <a:latin typeface="Arial" panose="020B0604020202020204" pitchFamily="34" charset="0"/>
            </a:endParaRPr>
          </a:p>
        </p:txBody>
      </p:sp>
      <p:sp>
        <p:nvSpPr>
          <p:cNvPr id="51" name="Rectangle 50">
            <a:extLst>
              <a:ext uri="{FF2B5EF4-FFF2-40B4-BE49-F238E27FC236}">
                <a16:creationId xmlns:a16="http://schemas.microsoft.com/office/drawing/2014/main" id="{F872DC80-A4D2-F944-AC12-4E7E2FE88EF3}"/>
              </a:ext>
            </a:extLst>
          </p:cNvPr>
          <p:cNvSpPr/>
          <p:nvPr/>
        </p:nvSpPr>
        <p:spPr>
          <a:xfrm>
            <a:off x="1343747" y="3969749"/>
            <a:ext cx="8080218" cy="281474"/>
          </a:xfrm>
          <a:prstGeom prst="rect">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a:t>
            </a:r>
            <a:r>
              <a:rPr lang="en-US" sz="1100" dirty="0"/>
              <a:t> </a:t>
            </a:r>
            <a:r>
              <a:rPr lang="en-US" sz="1100" dirty="0">
                <a:solidFill>
                  <a:schemeClr val="tx1"/>
                </a:solidFill>
              </a:rPr>
              <a:t>Sync</a:t>
            </a:r>
            <a:r>
              <a:rPr lang="en-US" sz="1100" dirty="0"/>
              <a:t> </a:t>
            </a:r>
            <a:r>
              <a:rPr lang="en-US" sz="1100" dirty="0">
                <a:solidFill>
                  <a:schemeClr val="tx1"/>
                </a:solidFill>
              </a:rPr>
              <a:t>Service</a:t>
            </a:r>
          </a:p>
        </p:txBody>
      </p:sp>
      <p:sp>
        <p:nvSpPr>
          <p:cNvPr id="52" name="Rectangle 51">
            <a:extLst>
              <a:ext uri="{FF2B5EF4-FFF2-40B4-BE49-F238E27FC236}">
                <a16:creationId xmlns:a16="http://schemas.microsoft.com/office/drawing/2014/main" id="{1BEE0413-4899-CD46-9D26-EB3F96CF84AB}"/>
              </a:ext>
            </a:extLst>
          </p:cNvPr>
          <p:cNvSpPr/>
          <p:nvPr/>
        </p:nvSpPr>
        <p:spPr>
          <a:xfrm>
            <a:off x="1343747" y="3372905"/>
            <a:ext cx="1932680" cy="251769"/>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SaaS</a:t>
            </a:r>
            <a:r>
              <a:rPr lang="en-US" sz="1100" dirty="0">
                <a:solidFill>
                  <a:srgbClr val="FFFFFF"/>
                </a:solidFill>
              </a:rPr>
              <a:t> </a:t>
            </a:r>
            <a:r>
              <a:rPr lang="en-US" sz="1100" b="1" dirty="0">
                <a:solidFill>
                  <a:schemeClr val="tx1"/>
                </a:solidFill>
              </a:rPr>
              <a:t>Backup</a:t>
            </a:r>
            <a:endParaRPr lang="en-US" sz="1100" b="1" dirty="0">
              <a:solidFill>
                <a:schemeClr val="tx1"/>
              </a:solidFill>
              <a:latin typeface="Arial" panose="020B0604020202020204" pitchFamily="34" charset="0"/>
            </a:endParaRPr>
          </a:p>
        </p:txBody>
      </p:sp>
      <p:sp>
        <p:nvSpPr>
          <p:cNvPr id="53" name="Rectangle 52">
            <a:extLst>
              <a:ext uri="{FF2B5EF4-FFF2-40B4-BE49-F238E27FC236}">
                <a16:creationId xmlns:a16="http://schemas.microsoft.com/office/drawing/2014/main" id="{428D58EC-78C5-AD4D-B439-8AF7EA11C880}"/>
              </a:ext>
            </a:extLst>
          </p:cNvPr>
          <p:cNvSpPr/>
          <p:nvPr/>
        </p:nvSpPr>
        <p:spPr>
          <a:xfrm>
            <a:off x="5439025" y="3373298"/>
            <a:ext cx="1932680" cy="251769"/>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SaaS</a:t>
            </a:r>
            <a:r>
              <a:rPr lang="en-US" sz="1100" dirty="0">
                <a:solidFill>
                  <a:srgbClr val="FFFFFF"/>
                </a:solidFill>
              </a:rPr>
              <a:t> </a:t>
            </a:r>
            <a:r>
              <a:rPr lang="en-US" sz="1100" dirty="0">
                <a:solidFill>
                  <a:schemeClr val="tx1"/>
                </a:solidFill>
              </a:rPr>
              <a:t>Backup</a:t>
            </a:r>
            <a:endParaRPr lang="en-US" sz="1100" dirty="0">
              <a:solidFill>
                <a:schemeClr val="tx1"/>
              </a:solidFill>
              <a:latin typeface="Arial" panose="020B0604020202020204" pitchFamily="34" charset="0"/>
            </a:endParaRPr>
          </a:p>
        </p:txBody>
      </p:sp>
      <p:sp>
        <p:nvSpPr>
          <p:cNvPr id="54" name="Rectangle 53">
            <a:extLst>
              <a:ext uri="{FF2B5EF4-FFF2-40B4-BE49-F238E27FC236}">
                <a16:creationId xmlns:a16="http://schemas.microsoft.com/office/drawing/2014/main" id="{E703074A-426C-6243-80B6-9479CCFE2588}"/>
              </a:ext>
            </a:extLst>
          </p:cNvPr>
          <p:cNvSpPr/>
          <p:nvPr/>
        </p:nvSpPr>
        <p:spPr>
          <a:xfrm>
            <a:off x="7491285" y="3373349"/>
            <a:ext cx="1932680" cy="251323"/>
          </a:xfrm>
          <a:prstGeom prst="rect">
            <a:avLst/>
          </a:prstGeom>
          <a:solidFill>
            <a:schemeClr val="tx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SaaS</a:t>
            </a:r>
            <a:r>
              <a:rPr lang="en-US" sz="1100" dirty="0">
                <a:solidFill>
                  <a:srgbClr val="FFFFFF"/>
                </a:solidFill>
              </a:rPr>
              <a:t> </a:t>
            </a:r>
            <a:r>
              <a:rPr lang="en-US" sz="1100" dirty="0">
                <a:solidFill>
                  <a:schemeClr val="tx1"/>
                </a:solidFill>
              </a:rPr>
              <a:t>Backup</a:t>
            </a:r>
            <a:endParaRPr lang="en-US" sz="1100" dirty="0">
              <a:solidFill>
                <a:schemeClr val="tx1"/>
              </a:solidFill>
              <a:latin typeface="Arial" panose="020B0604020202020204" pitchFamily="34" charset="0"/>
            </a:endParaRPr>
          </a:p>
        </p:txBody>
      </p:sp>
      <p:cxnSp>
        <p:nvCxnSpPr>
          <p:cNvPr id="55" name="Straight Connector 54">
            <a:extLst>
              <a:ext uri="{FF2B5EF4-FFF2-40B4-BE49-F238E27FC236}">
                <a16:creationId xmlns:a16="http://schemas.microsoft.com/office/drawing/2014/main" id="{6B9F6398-C704-8F4B-B264-D10C67976491}"/>
              </a:ext>
            </a:extLst>
          </p:cNvPr>
          <p:cNvCxnSpPr>
            <a:cxnSpLocks/>
          </p:cNvCxnSpPr>
          <p:nvPr/>
        </p:nvCxnSpPr>
        <p:spPr>
          <a:xfrm>
            <a:off x="8854" y="3366584"/>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E8A620-813C-484C-8B81-80D894F7AD7F}"/>
              </a:ext>
            </a:extLst>
          </p:cNvPr>
          <p:cNvCxnSpPr>
            <a:cxnSpLocks/>
          </p:cNvCxnSpPr>
          <p:nvPr/>
        </p:nvCxnSpPr>
        <p:spPr>
          <a:xfrm>
            <a:off x="-3175" y="1607147"/>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F375CC-66E3-5245-B374-62567B9BA697}"/>
              </a:ext>
            </a:extLst>
          </p:cNvPr>
          <p:cNvCxnSpPr>
            <a:cxnSpLocks/>
          </p:cNvCxnSpPr>
          <p:nvPr/>
        </p:nvCxnSpPr>
        <p:spPr>
          <a:xfrm>
            <a:off x="-3176" y="2472880"/>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7048F19-CD78-CC41-939D-337458C51874}"/>
              </a:ext>
            </a:extLst>
          </p:cNvPr>
          <p:cNvSpPr/>
          <p:nvPr/>
        </p:nvSpPr>
        <p:spPr>
          <a:xfrm>
            <a:off x="1343747" y="2918349"/>
            <a:ext cx="1932680" cy="438172"/>
          </a:xfrm>
          <a:prstGeom prst="rect">
            <a:avLst/>
          </a:prstGeom>
          <a:solidFill>
            <a:schemeClr val="accent2">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OnCommand Cloud Manager</a:t>
            </a:r>
          </a:p>
        </p:txBody>
      </p:sp>
      <p:sp>
        <p:nvSpPr>
          <p:cNvPr id="59" name="Rectangle 58">
            <a:extLst>
              <a:ext uri="{FF2B5EF4-FFF2-40B4-BE49-F238E27FC236}">
                <a16:creationId xmlns:a16="http://schemas.microsoft.com/office/drawing/2014/main" id="{2AC44936-03AA-C64D-8BD0-1BC1F7353DB3}"/>
              </a:ext>
            </a:extLst>
          </p:cNvPr>
          <p:cNvSpPr/>
          <p:nvPr/>
        </p:nvSpPr>
        <p:spPr>
          <a:xfrm>
            <a:off x="5439025" y="2918742"/>
            <a:ext cx="1932680" cy="438172"/>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OnCommand Cloud Manager</a:t>
            </a:r>
          </a:p>
        </p:txBody>
      </p:sp>
      <p:sp>
        <p:nvSpPr>
          <p:cNvPr id="60" name="Rectangle 59">
            <a:extLst>
              <a:ext uri="{FF2B5EF4-FFF2-40B4-BE49-F238E27FC236}">
                <a16:creationId xmlns:a16="http://schemas.microsoft.com/office/drawing/2014/main" id="{C7A3D286-1B84-984B-8AAC-4C863CB05C74}"/>
              </a:ext>
            </a:extLst>
          </p:cNvPr>
          <p:cNvSpPr/>
          <p:nvPr/>
        </p:nvSpPr>
        <p:spPr>
          <a:xfrm>
            <a:off x="1343747" y="2484235"/>
            <a:ext cx="8080218" cy="438172"/>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NetApp Kubernetes Service</a:t>
            </a:r>
          </a:p>
        </p:txBody>
      </p:sp>
      <p:cxnSp>
        <p:nvCxnSpPr>
          <p:cNvPr id="61" name="Straight Connector 60">
            <a:extLst>
              <a:ext uri="{FF2B5EF4-FFF2-40B4-BE49-F238E27FC236}">
                <a16:creationId xmlns:a16="http://schemas.microsoft.com/office/drawing/2014/main" id="{76F5DD80-0526-1247-95BA-4040121D7D06}"/>
              </a:ext>
            </a:extLst>
          </p:cNvPr>
          <p:cNvCxnSpPr>
            <a:cxnSpLocks/>
          </p:cNvCxnSpPr>
          <p:nvPr/>
        </p:nvCxnSpPr>
        <p:spPr>
          <a:xfrm>
            <a:off x="8854" y="4248628"/>
            <a:ext cx="97567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22903861-C83A-6544-A0CF-C5C14B38666F}"/>
              </a:ext>
            </a:extLst>
          </p:cNvPr>
          <p:cNvSpPr/>
          <p:nvPr/>
        </p:nvSpPr>
        <p:spPr>
          <a:xfrm>
            <a:off x="1343747" y="1833251"/>
            <a:ext cx="6027958" cy="438172"/>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 Insights</a:t>
            </a:r>
            <a:endParaRPr lang="en-US" sz="1100" dirty="0">
              <a:solidFill>
                <a:schemeClr val="tx1"/>
              </a:solidFill>
              <a:latin typeface="Arial" panose="020B0604020202020204" pitchFamily="34" charset="0"/>
            </a:endParaRPr>
          </a:p>
        </p:txBody>
      </p:sp>
      <p:grpSp>
        <p:nvGrpSpPr>
          <p:cNvPr id="66" name="Group 65">
            <a:extLst>
              <a:ext uri="{FF2B5EF4-FFF2-40B4-BE49-F238E27FC236}">
                <a16:creationId xmlns:a16="http://schemas.microsoft.com/office/drawing/2014/main" id="{F150123C-B96F-4949-9D47-65EBB5BAC071}"/>
              </a:ext>
            </a:extLst>
          </p:cNvPr>
          <p:cNvGrpSpPr/>
          <p:nvPr/>
        </p:nvGrpSpPr>
        <p:grpSpPr>
          <a:xfrm>
            <a:off x="7758939" y="554199"/>
            <a:ext cx="1455828" cy="978293"/>
            <a:chOff x="9866757" y="373791"/>
            <a:chExt cx="6013282" cy="4040830"/>
          </a:xfrm>
        </p:grpSpPr>
        <p:pic>
          <p:nvPicPr>
            <p:cNvPr id="67" name="image178.png">
              <a:extLst>
                <a:ext uri="{FF2B5EF4-FFF2-40B4-BE49-F238E27FC236}">
                  <a16:creationId xmlns:a16="http://schemas.microsoft.com/office/drawing/2014/main" id="{586E9F21-0308-734A-9D4E-78A098CDBC50}"/>
                </a:ext>
              </a:extLst>
            </p:cNvPr>
            <p:cNvPicPr/>
            <p:nvPr/>
          </p:nvPicPr>
          <p:blipFill>
            <a:blip r:embed="rId6"/>
            <a:stretch>
              <a:fillRect/>
            </a:stretch>
          </p:blipFill>
          <p:spPr>
            <a:xfrm>
              <a:off x="9866757" y="373791"/>
              <a:ext cx="6013282" cy="4040830"/>
            </a:xfrm>
            <a:prstGeom prst="rect">
              <a:avLst/>
            </a:prstGeom>
            <a:ln w="12700">
              <a:miter lim="400000"/>
            </a:ln>
          </p:spPr>
        </p:pic>
        <p:sp>
          <p:nvSpPr>
            <p:cNvPr id="71" name="TextBox 70">
              <a:extLst>
                <a:ext uri="{FF2B5EF4-FFF2-40B4-BE49-F238E27FC236}">
                  <a16:creationId xmlns:a16="http://schemas.microsoft.com/office/drawing/2014/main" id="{E5127AA5-6D3C-D84D-AA20-ABD39F5A7A34}"/>
                </a:ext>
              </a:extLst>
            </p:cNvPr>
            <p:cNvSpPr txBox="1"/>
            <p:nvPr/>
          </p:nvSpPr>
          <p:spPr>
            <a:xfrm>
              <a:off x="9866761" y="1793428"/>
              <a:ext cx="5920354" cy="2323727"/>
            </a:xfrm>
            <a:prstGeom prst="rect">
              <a:avLst/>
            </a:prstGeom>
          </p:spPr>
          <p:txBody>
            <a:bodyPr vert="horz" wrap="non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1" i="0" u="none" strike="noStrike" kern="1200" cap="none" spc="0" normalizeH="0" baseline="0" noProof="0">
                  <a:ln>
                    <a:noFill/>
                  </a:ln>
                  <a:solidFill>
                    <a:sysClr val="windowText" lastClr="000000"/>
                  </a:solidFill>
                  <a:effectLst/>
                  <a:uLnTx/>
                  <a:uFillTx/>
                  <a:latin typeface="+mn-lt"/>
                </a:rPr>
                <a:t>Private Cloud</a:t>
              </a:r>
            </a:p>
          </p:txBody>
        </p:sp>
      </p:grpSp>
      <p:sp>
        <p:nvSpPr>
          <p:cNvPr id="73" name="Pentagon 72">
            <a:extLst>
              <a:ext uri="{FF2B5EF4-FFF2-40B4-BE49-F238E27FC236}">
                <a16:creationId xmlns:a16="http://schemas.microsoft.com/office/drawing/2014/main" id="{1E168FCC-9C80-E74C-AF22-7062E9BD6480}"/>
              </a:ext>
            </a:extLst>
          </p:cNvPr>
          <p:cNvSpPr/>
          <p:nvPr/>
        </p:nvSpPr>
        <p:spPr>
          <a:xfrm>
            <a:off x="0" y="1604509"/>
            <a:ext cx="1344961" cy="879333"/>
          </a:xfrm>
          <a:prstGeom prst="homePlate">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a:t>Cloud Analytics</a:t>
            </a:r>
          </a:p>
        </p:txBody>
      </p:sp>
      <p:sp>
        <p:nvSpPr>
          <p:cNvPr id="74" name="Pentagon 73">
            <a:extLst>
              <a:ext uri="{FF2B5EF4-FFF2-40B4-BE49-F238E27FC236}">
                <a16:creationId xmlns:a16="http://schemas.microsoft.com/office/drawing/2014/main" id="{D0B6987C-50B5-2441-B3CD-3488A6D40EF2}"/>
              </a:ext>
            </a:extLst>
          </p:cNvPr>
          <p:cNvSpPr/>
          <p:nvPr/>
        </p:nvSpPr>
        <p:spPr>
          <a:xfrm>
            <a:off x="0" y="2488507"/>
            <a:ext cx="1344961" cy="869485"/>
          </a:xfrm>
          <a:prstGeom prst="homePlate">
            <a:avLst/>
          </a:pr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a:t>Cloud Controls</a:t>
            </a:r>
          </a:p>
        </p:txBody>
      </p:sp>
      <p:sp>
        <p:nvSpPr>
          <p:cNvPr id="76" name="Pentagon 75">
            <a:extLst>
              <a:ext uri="{FF2B5EF4-FFF2-40B4-BE49-F238E27FC236}">
                <a16:creationId xmlns:a16="http://schemas.microsoft.com/office/drawing/2014/main" id="{362966B2-4E7C-8B4A-B6EC-92762D1B92E8}"/>
              </a:ext>
            </a:extLst>
          </p:cNvPr>
          <p:cNvSpPr/>
          <p:nvPr/>
        </p:nvSpPr>
        <p:spPr>
          <a:xfrm>
            <a:off x="0" y="3362264"/>
            <a:ext cx="1344961" cy="900845"/>
          </a:xfrm>
          <a:prstGeom prst="homePlate">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a:t>Data Services</a:t>
            </a:r>
          </a:p>
        </p:txBody>
      </p:sp>
      <p:sp>
        <p:nvSpPr>
          <p:cNvPr id="77" name="Pentagon 76">
            <a:extLst>
              <a:ext uri="{FF2B5EF4-FFF2-40B4-BE49-F238E27FC236}">
                <a16:creationId xmlns:a16="http://schemas.microsoft.com/office/drawing/2014/main" id="{83700FC0-9EF8-2849-B7DF-49386B0240DB}"/>
              </a:ext>
            </a:extLst>
          </p:cNvPr>
          <p:cNvSpPr/>
          <p:nvPr/>
        </p:nvSpPr>
        <p:spPr>
          <a:xfrm>
            <a:off x="0" y="4264873"/>
            <a:ext cx="1344961" cy="874278"/>
          </a:xfrm>
          <a:prstGeom prst="homePlate">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200"/>
              <a:t>Cloud Storage</a:t>
            </a:r>
          </a:p>
        </p:txBody>
      </p:sp>
      <p:sp>
        <p:nvSpPr>
          <p:cNvPr id="82" name="Rectangle 81">
            <a:extLst>
              <a:ext uri="{FF2B5EF4-FFF2-40B4-BE49-F238E27FC236}">
                <a16:creationId xmlns:a16="http://schemas.microsoft.com/office/drawing/2014/main" id="{BE68D65D-547B-1546-938C-03E06B4E358F}"/>
              </a:ext>
            </a:extLst>
          </p:cNvPr>
          <p:cNvSpPr/>
          <p:nvPr/>
        </p:nvSpPr>
        <p:spPr>
          <a:xfrm>
            <a:off x="5439025" y="3639550"/>
            <a:ext cx="1932680" cy="32524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100" dirty="0">
                <a:solidFill>
                  <a:schemeClr val="tx1"/>
                </a:solidFill>
              </a:rPr>
              <a:t>Cloud</a:t>
            </a:r>
            <a:r>
              <a:rPr lang="en-US" sz="1100" dirty="0">
                <a:solidFill>
                  <a:srgbClr val="FFFFFF"/>
                </a:solidFill>
              </a:rPr>
              <a:t> </a:t>
            </a:r>
            <a:r>
              <a:rPr lang="en-US" sz="1100" dirty="0">
                <a:solidFill>
                  <a:schemeClr val="tx1"/>
                </a:solidFill>
              </a:rPr>
              <a:t>Tiering</a:t>
            </a:r>
            <a:endParaRPr lang="en-US" sz="1100" dirty="0">
              <a:solidFill>
                <a:schemeClr val="tx1"/>
              </a:solidFill>
              <a:latin typeface="Arial" panose="020B0604020202020204" pitchFamily="34" charset="0"/>
            </a:endParaRPr>
          </a:p>
        </p:txBody>
      </p:sp>
      <p:sp>
        <p:nvSpPr>
          <p:cNvPr id="37" name="Rectangle 36">
            <a:extLst>
              <a:ext uri="{FF2B5EF4-FFF2-40B4-BE49-F238E27FC236}">
                <a16:creationId xmlns:a16="http://schemas.microsoft.com/office/drawing/2014/main" id="{D1F81C12-E123-49F3-9783-D3FF2E809727}"/>
              </a:ext>
            </a:extLst>
          </p:cNvPr>
          <p:cNvSpPr/>
          <p:nvPr/>
        </p:nvSpPr>
        <p:spPr>
          <a:xfrm>
            <a:off x="1348136" y="4698527"/>
            <a:ext cx="6021275" cy="43709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38" name="Rectangle 37">
            <a:extLst>
              <a:ext uri="{FF2B5EF4-FFF2-40B4-BE49-F238E27FC236}">
                <a16:creationId xmlns:a16="http://schemas.microsoft.com/office/drawing/2014/main" id="{6BBC9AE2-EDA7-42CC-AABD-0958B9B2A5B3}"/>
              </a:ext>
            </a:extLst>
          </p:cNvPr>
          <p:cNvSpPr/>
          <p:nvPr/>
        </p:nvSpPr>
        <p:spPr>
          <a:xfrm>
            <a:off x="1348136" y="4269823"/>
            <a:ext cx="6021275" cy="426369"/>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39" name="Rectangle 38">
            <a:extLst>
              <a:ext uri="{FF2B5EF4-FFF2-40B4-BE49-F238E27FC236}">
                <a16:creationId xmlns:a16="http://schemas.microsoft.com/office/drawing/2014/main" id="{DE834668-8902-4C68-8BE1-2965D0E16B99}"/>
              </a:ext>
            </a:extLst>
          </p:cNvPr>
          <p:cNvSpPr/>
          <p:nvPr/>
        </p:nvSpPr>
        <p:spPr>
          <a:xfrm>
            <a:off x="1343748" y="3951742"/>
            <a:ext cx="8080218" cy="31485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40" name="Rectangle 39">
            <a:extLst>
              <a:ext uri="{FF2B5EF4-FFF2-40B4-BE49-F238E27FC236}">
                <a16:creationId xmlns:a16="http://schemas.microsoft.com/office/drawing/2014/main" id="{0480C1D3-D7E1-4077-ABFF-9BD087EBED2A}"/>
              </a:ext>
            </a:extLst>
          </p:cNvPr>
          <p:cNvSpPr/>
          <p:nvPr/>
        </p:nvSpPr>
        <p:spPr>
          <a:xfrm>
            <a:off x="1343747" y="2910027"/>
            <a:ext cx="6025664" cy="428585"/>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Tree>
    <p:extLst>
      <p:ext uri="{BB962C8B-B14F-4D97-AF65-F5344CB8AC3E}">
        <p14:creationId xmlns:p14="http://schemas.microsoft.com/office/powerpoint/2010/main" val="32310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1000"/>
                                        <p:tgtEl>
                                          <p:spTgt spid="37"/>
                                        </p:tgtEl>
                                      </p:cBhvr>
                                    </p:animEffect>
                                    <p:anim calcmode="lin" valueType="num">
                                      <p:cBhvr>
                                        <p:cTn id="15" dur="1000" fill="hold"/>
                                        <p:tgtEl>
                                          <p:spTgt spid="37"/>
                                        </p:tgtEl>
                                        <p:attrNameLst>
                                          <p:attrName>ppt_x</p:attrName>
                                        </p:attrNameLst>
                                      </p:cBhvr>
                                      <p:tavLst>
                                        <p:tav tm="0">
                                          <p:val>
                                            <p:strVal val="#ppt_x"/>
                                          </p:val>
                                        </p:tav>
                                        <p:tav tm="100000">
                                          <p:val>
                                            <p:strVal val="#ppt_x"/>
                                          </p:val>
                                        </p:tav>
                                      </p:tavLst>
                                    </p:anim>
                                    <p:anim calcmode="lin" valueType="num">
                                      <p:cBhvr>
                                        <p:cTn id="1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anim calcmode="lin" valueType="num">
                                      <p:cBhvr>
                                        <p:cTn id="22" dur="1000" fill="hold"/>
                                        <p:tgtEl>
                                          <p:spTgt spid="39"/>
                                        </p:tgtEl>
                                        <p:attrNameLst>
                                          <p:attrName>ppt_x</p:attrName>
                                        </p:attrNameLst>
                                      </p:cBhvr>
                                      <p:tavLst>
                                        <p:tav tm="0">
                                          <p:val>
                                            <p:strVal val="#ppt_x"/>
                                          </p:val>
                                        </p:tav>
                                        <p:tav tm="100000">
                                          <p:val>
                                            <p:strVal val="#ppt_x"/>
                                          </p:val>
                                        </p:tav>
                                      </p:tavLst>
                                    </p:anim>
                                    <p:anim calcmode="lin" valueType="num">
                                      <p:cBhvr>
                                        <p:cTn id="2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1000"/>
                                        <p:tgtEl>
                                          <p:spTgt spid="38"/>
                                        </p:tgtEl>
                                      </p:cBhvr>
                                    </p:animEffect>
                                    <p:anim calcmode="lin" valueType="num">
                                      <p:cBhvr>
                                        <p:cTn id="29" dur="1000" fill="hold"/>
                                        <p:tgtEl>
                                          <p:spTgt spid="38"/>
                                        </p:tgtEl>
                                        <p:attrNameLst>
                                          <p:attrName>ppt_x</p:attrName>
                                        </p:attrNameLst>
                                      </p:cBhvr>
                                      <p:tavLst>
                                        <p:tav tm="0">
                                          <p:val>
                                            <p:strVal val="#ppt_x"/>
                                          </p:val>
                                        </p:tav>
                                        <p:tav tm="100000">
                                          <p:val>
                                            <p:strVal val="#ppt_x"/>
                                          </p:val>
                                        </p:tav>
                                      </p:tavLst>
                                    </p:anim>
                                    <p:anim calcmode="lin" valueType="num">
                                      <p:cBhvr>
                                        <p:cTn id="3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43779FEC-4962-394B-9CD2-908D70DF15C8}"/>
              </a:ext>
            </a:extLst>
          </p:cNvPr>
          <p:cNvSpPr/>
          <p:nvPr/>
        </p:nvSpPr>
        <p:spPr>
          <a:xfrm>
            <a:off x="0" y="187325"/>
            <a:ext cx="9756774" cy="5299075"/>
          </a:xfrm>
          <a:prstGeom prst="rect">
            <a:avLst/>
          </a:prstGeom>
          <a:solidFill>
            <a:srgbClr val="E8E8E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3" name="Title 2">
            <a:extLst>
              <a:ext uri="{FF2B5EF4-FFF2-40B4-BE49-F238E27FC236}">
                <a16:creationId xmlns:a16="http://schemas.microsoft.com/office/drawing/2014/main" id="{377BF9C1-DFE3-4FE4-8DA2-C27315769FBF}"/>
              </a:ext>
            </a:extLst>
          </p:cNvPr>
          <p:cNvSpPr>
            <a:spLocks noGrp="1"/>
          </p:cNvSpPr>
          <p:nvPr>
            <p:ph type="title"/>
          </p:nvPr>
        </p:nvSpPr>
        <p:spPr/>
        <p:txBody>
          <a:bodyPr/>
          <a:lstStyle/>
          <a:p>
            <a:r>
              <a:rPr lang="en-US" dirty="0"/>
              <a:t>Focus of Exercises</a:t>
            </a:r>
          </a:p>
        </p:txBody>
      </p:sp>
      <p:sp>
        <p:nvSpPr>
          <p:cNvPr id="17" name="Text Placeholder 16">
            <a:extLst>
              <a:ext uri="{FF2B5EF4-FFF2-40B4-BE49-F238E27FC236}">
                <a16:creationId xmlns:a16="http://schemas.microsoft.com/office/drawing/2014/main" id="{808FA253-FCF1-3741-87F6-9C7D5A4CD9D0}"/>
              </a:ext>
            </a:extLst>
          </p:cNvPr>
          <p:cNvSpPr>
            <a:spLocks noGrp="1"/>
          </p:cNvSpPr>
          <p:nvPr>
            <p:ph type="body" idx="10"/>
          </p:nvPr>
        </p:nvSpPr>
        <p:spPr/>
        <p:txBody>
          <a:bodyPr/>
          <a:lstStyle/>
          <a:p>
            <a:endParaRPr lang="en-US"/>
          </a:p>
        </p:txBody>
      </p:sp>
      <p:sp>
        <p:nvSpPr>
          <p:cNvPr id="15" name="Slide Number Placeholder 14">
            <a:extLst>
              <a:ext uri="{FF2B5EF4-FFF2-40B4-BE49-F238E27FC236}">
                <a16:creationId xmlns:a16="http://schemas.microsoft.com/office/drawing/2014/main" id="{A6A6D786-4191-AE4E-9E58-3A11BB74A4DA}"/>
              </a:ext>
            </a:extLst>
          </p:cNvPr>
          <p:cNvSpPr>
            <a:spLocks noGrp="1"/>
          </p:cNvSpPr>
          <p:nvPr>
            <p:ph type="sldNum" sz="quarter" idx="4"/>
          </p:nvPr>
        </p:nvSpPr>
        <p:spPr/>
        <p:txBody>
          <a:bodyPr/>
          <a:lstStyle/>
          <a:p>
            <a:fld id="{92978B7E-5EBE-134C-B481-E4E8CA36F800}" type="slidenum">
              <a:rPr lang="en-US" smtClean="0"/>
              <a:pPr/>
              <a:t>72</a:t>
            </a:fld>
            <a:endParaRPr lang="en-US" dirty="0"/>
          </a:p>
        </p:txBody>
      </p:sp>
      <p:sp>
        <p:nvSpPr>
          <p:cNvPr id="23" name="Text Placeholder 22">
            <a:extLst>
              <a:ext uri="{FF2B5EF4-FFF2-40B4-BE49-F238E27FC236}">
                <a16:creationId xmlns:a16="http://schemas.microsoft.com/office/drawing/2014/main" id="{FBE9CAB0-A3DD-574D-A22E-DB0A64EC4E5A}"/>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4D02606C-3716-B94D-B24B-ADF3F396B3A0}"/>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48" name="Rectangle 47">
            <a:extLst>
              <a:ext uri="{FF2B5EF4-FFF2-40B4-BE49-F238E27FC236}">
                <a16:creationId xmlns:a16="http://schemas.microsoft.com/office/drawing/2014/main" id="{B23D061D-83B3-A340-9859-58A322E72508}"/>
              </a:ext>
            </a:extLst>
          </p:cNvPr>
          <p:cNvSpPr/>
          <p:nvPr/>
        </p:nvSpPr>
        <p:spPr>
          <a:xfrm>
            <a:off x="300131" y="3047974"/>
            <a:ext cx="2180560"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File Services</a:t>
            </a:r>
          </a:p>
        </p:txBody>
      </p:sp>
      <p:sp>
        <p:nvSpPr>
          <p:cNvPr id="49" name="Rectangle 48">
            <a:extLst>
              <a:ext uri="{FF2B5EF4-FFF2-40B4-BE49-F238E27FC236}">
                <a16:creationId xmlns:a16="http://schemas.microsoft.com/office/drawing/2014/main" id="{DF1AC104-B002-374B-93BC-24AA8C982922}"/>
              </a:ext>
            </a:extLst>
          </p:cNvPr>
          <p:cNvSpPr/>
          <p:nvPr/>
        </p:nvSpPr>
        <p:spPr>
          <a:xfrm>
            <a:off x="2616307" y="3047974"/>
            <a:ext cx="2173483"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Analytics</a:t>
            </a:r>
          </a:p>
        </p:txBody>
      </p:sp>
      <p:sp>
        <p:nvSpPr>
          <p:cNvPr id="50" name="Rectangle 49">
            <a:extLst>
              <a:ext uri="{FF2B5EF4-FFF2-40B4-BE49-F238E27FC236}">
                <a16:creationId xmlns:a16="http://schemas.microsoft.com/office/drawing/2014/main" id="{BFCDB41A-41FA-7A42-9C77-2720EF7525AA}"/>
              </a:ext>
            </a:extLst>
          </p:cNvPr>
          <p:cNvSpPr/>
          <p:nvPr/>
        </p:nvSpPr>
        <p:spPr>
          <a:xfrm>
            <a:off x="4925406" y="3047975"/>
            <a:ext cx="2173483"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DevOps</a:t>
            </a:r>
          </a:p>
        </p:txBody>
      </p:sp>
      <p:sp>
        <p:nvSpPr>
          <p:cNvPr id="51" name="Rectangle 50">
            <a:extLst>
              <a:ext uri="{FF2B5EF4-FFF2-40B4-BE49-F238E27FC236}">
                <a16:creationId xmlns:a16="http://schemas.microsoft.com/office/drawing/2014/main" id="{E299B534-4896-E94E-BF90-4C4A68A67013}"/>
              </a:ext>
            </a:extLst>
          </p:cNvPr>
          <p:cNvSpPr/>
          <p:nvPr/>
        </p:nvSpPr>
        <p:spPr>
          <a:xfrm>
            <a:off x="300131" y="1326035"/>
            <a:ext cx="2179544" cy="1594151"/>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1200" b="1">
              <a:solidFill>
                <a:schemeClr val="tx1"/>
              </a:solidFill>
            </a:endParaRPr>
          </a:p>
          <a:p>
            <a:pPr algn="ctr">
              <a:lnSpc>
                <a:spcPct val="95000"/>
              </a:lnSpc>
            </a:pPr>
            <a:endParaRPr lang="en-US" sz="1200" b="1">
              <a:solidFill>
                <a:schemeClr val="tx1"/>
              </a:solidFill>
            </a:endParaRPr>
          </a:p>
          <a:p>
            <a:pPr algn="ctr">
              <a:lnSpc>
                <a:spcPct val="95000"/>
              </a:lnSpc>
            </a:pPr>
            <a:endParaRPr lang="en-US" sz="1200" b="1">
              <a:solidFill>
                <a:schemeClr val="tx1"/>
              </a:solidFill>
            </a:endParaRPr>
          </a:p>
          <a:p>
            <a:pPr algn="ctr">
              <a:lnSpc>
                <a:spcPct val="95000"/>
              </a:lnSpc>
            </a:pPr>
            <a:endParaRPr lang="en-US" sz="1200" b="1">
              <a:solidFill>
                <a:schemeClr val="tx1"/>
              </a:solidFill>
            </a:endParaRPr>
          </a:p>
          <a:p>
            <a:pPr algn="ctr">
              <a:lnSpc>
                <a:spcPct val="95000"/>
              </a:lnSpc>
            </a:pPr>
            <a:r>
              <a:rPr lang="en-US" sz="1200" b="1">
                <a:solidFill>
                  <a:schemeClr val="tx1"/>
                </a:solidFill>
              </a:rPr>
              <a:t>Enterprise Workloads</a:t>
            </a:r>
          </a:p>
        </p:txBody>
      </p:sp>
      <p:sp>
        <p:nvSpPr>
          <p:cNvPr id="52" name="Rectangle 51">
            <a:extLst>
              <a:ext uri="{FF2B5EF4-FFF2-40B4-BE49-F238E27FC236}">
                <a16:creationId xmlns:a16="http://schemas.microsoft.com/office/drawing/2014/main" id="{87DCF369-7BD2-734B-BE25-3098F2082264}"/>
              </a:ext>
            </a:extLst>
          </p:cNvPr>
          <p:cNvSpPr/>
          <p:nvPr/>
        </p:nvSpPr>
        <p:spPr>
          <a:xfrm>
            <a:off x="2612769" y="1326036"/>
            <a:ext cx="2179544"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srgbClr val="000000"/>
              </a:solidFill>
            </a:endParaRPr>
          </a:p>
          <a:p>
            <a:pPr lvl="0" algn="ctr">
              <a:lnSpc>
                <a:spcPct val="95000"/>
              </a:lnSpc>
            </a:pPr>
            <a:endParaRPr lang="en-US" sz="1200" b="1">
              <a:solidFill>
                <a:srgbClr val="000000"/>
              </a:solidFill>
            </a:endParaRPr>
          </a:p>
          <a:p>
            <a:pPr lvl="0" algn="ctr">
              <a:lnSpc>
                <a:spcPct val="95000"/>
              </a:lnSpc>
            </a:pPr>
            <a:endParaRPr lang="en-US" sz="1200" b="1">
              <a:solidFill>
                <a:srgbClr val="000000"/>
              </a:solidFill>
            </a:endParaRPr>
          </a:p>
          <a:p>
            <a:pPr lvl="0" algn="ctr">
              <a:lnSpc>
                <a:spcPct val="95000"/>
              </a:lnSpc>
            </a:pPr>
            <a:endParaRPr lang="en-US" sz="1200" b="1">
              <a:solidFill>
                <a:srgbClr val="000000"/>
              </a:solidFill>
            </a:endParaRPr>
          </a:p>
          <a:p>
            <a:pPr lvl="0" algn="ctr">
              <a:lnSpc>
                <a:spcPct val="95000"/>
              </a:lnSpc>
            </a:pPr>
            <a:r>
              <a:rPr lang="en-US" sz="1200" b="1">
                <a:solidFill>
                  <a:srgbClr val="000000"/>
                </a:solidFill>
              </a:rPr>
              <a:t>SaaS</a:t>
            </a:r>
            <a:r>
              <a:rPr lang="en-US" sz="1200" b="1">
                <a:solidFill>
                  <a:prstClr val="black"/>
                </a:solidFill>
              </a:rPr>
              <a:t> App Development</a:t>
            </a:r>
          </a:p>
        </p:txBody>
      </p:sp>
      <p:sp>
        <p:nvSpPr>
          <p:cNvPr id="53" name="Rectangle 52">
            <a:extLst>
              <a:ext uri="{FF2B5EF4-FFF2-40B4-BE49-F238E27FC236}">
                <a16:creationId xmlns:a16="http://schemas.microsoft.com/office/drawing/2014/main" id="{002A0FDF-FF11-B44C-9663-B48C332BD243}"/>
              </a:ext>
            </a:extLst>
          </p:cNvPr>
          <p:cNvSpPr/>
          <p:nvPr/>
        </p:nvSpPr>
        <p:spPr>
          <a:xfrm>
            <a:off x="4925406" y="1333656"/>
            <a:ext cx="2173483" cy="158653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dirty="0">
              <a:solidFill>
                <a:prstClr val="black"/>
              </a:solidFill>
            </a:endParaRPr>
          </a:p>
          <a:p>
            <a:pPr lvl="0" algn="ctr">
              <a:lnSpc>
                <a:spcPct val="95000"/>
              </a:lnSpc>
            </a:pPr>
            <a:endParaRPr lang="en-US" sz="1200" b="1" dirty="0">
              <a:solidFill>
                <a:prstClr val="black"/>
              </a:solidFill>
            </a:endParaRPr>
          </a:p>
          <a:p>
            <a:pPr lvl="0" algn="ctr">
              <a:lnSpc>
                <a:spcPct val="95000"/>
              </a:lnSpc>
            </a:pPr>
            <a:endParaRPr lang="en-US" sz="1200" b="1" dirty="0">
              <a:solidFill>
                <a:prstClr val="black"/>
              </a:solidFill>
            </a:endParaRPr>
          </a:p>
          <a:p>
            <a:pPr lvl="0" algn="ctr">
              <a:lnSpc>
                <a:spcPct val="95000"/>
              </a:lnSpc>
            </a:pPr>
            <a:endParaRPr lang="en-US" sz="1200" b="1" dirty="0">
              <a:solidFill>
                <a:prstClr val="black"/>
              </a:solidFill>
            </a:endParaRPr>
          </a:p>
          <a:p>
            <a:pPr lvl="0" algn="ctr">
              <a:lnSpc>
                <a:spcPct val="95000"/>
              </a:lnSpc>
            </a:pPr>
            <a:r>
              <a:rPr lang="en-US" sz="1200" b="1" dirty="0">
                <a:solidFill>
                  <a:prstClr val="black"/>
                </a:solidFill>
              </a:rPr>
              <a:t>Disaster Recovery</a:t>
            </a:r>
          </a:p>
        </p:txBody>
      </p:sp>
      <p:sp>
        <p:nvSpPr>
          <p:cNvPr id="54" name="Rectangle 53">
            <a:extLst>
              <a:ext uri="{FF2B5EF4-FFF2-40B4-BE49-F238E27FC236}">
                <a16:creationId xmlns:a16="http://schemas.microsoft.com/office/drawing/2014/main" id="{C04C1A1F-C5DD-074E-9038-71B7AB661F7B}"/>
              </a:ext>
            </a:extLst>
          </p:cNvPr>
          <p:cNvSpPr/>
          <p:nvPr/>
        </p:nvSpPr>
        <p:spPr>
          <a:xfrm>
            <a:off x="7231982" y="1333655"/>
            <a:ext cx="2223611" cy="1586529"/>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Backup </a:t>
            </a:r>
            <a:r>
              <a:rPr lang="en-US" sz="1200" b="1">
                <a:solidFill>
                  <a:srgbClr val="000000"/>
                </a:solidFill>
              </a:rPr>
              <a:t>&amp;</a:t>
            </a:r>
            <a:r>
              <a:rPr lang="en-US" sz="1200" b="1">
                <a:solidFill>
                  <a:prstClr val="black"/>
                </a:solidFill>
              </a:rPr>
              <a:t> Archive</a:t>
            </a:r>
          </a:p>
        </p:txBody>
      </p:sp>
      <p:sp>
        <p:nvSpPr>
          <p:cNvPr id="55" name="Rectangle 54">
            <a:extLst>
              <a:ext uri="{FF2B5EF4-FFF2-40B4-BE49-F238E27FC236}">
                <a16:creationId xmlns:a16="http://schemas.microsoft.com/office/drawing/2014/main" id="{CC8578C9-E500-004A-B800-222F7DF1191C}"/>
              </a:ext>
            </a:extLst>
          </p:cNvPr>
          <p:cNvSpPr/>
          <p:nvPr/>
        </p:nvSpPr>
        <p:spPr>
          <a:xfrm>
            <a:off x="7231982" y="3047975"/>
            <a:ext cx="2223611" cy="1594150"/>
          </a:xfrm>
          <a:prstGeom prst="rect">
            <a:avLst/>
          </a:prstGeom>
          <a:solidFill>
            <a:schemeClr val="bg1"/>
          </a:solidFill>
          <a:ln w="12700">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endParaRPr lang="en-US" sz="1200" b="1">
              <a:solidFill>
                <a:prstClr val="black"/>
              </a:solidFill>
            </a:endParaRPr>
          </a:p>
          <a:p>
            <a:pPr lvl="0" algn="ctr">
              <a:lnSpc>
                <a:spcPct val="95000"/>
              </a:lnSpc>
            </a:pPr>
            <a:r>
              <a:rPr lang="en-US" sz="1200" b="1">
                <a:solidFill>
                  <a:prstClr val="black"/>
                </a:solidFill>
              </a:rPr>
              <a:t>Database</a:t>
            </a:r>
          </a:p>
        </p:txBody>
      </p:sp>
      <p:pic>
        <p:nvPicPr>
          <p:cNvPr id="56" name="Graphic 55">
            <a:extLst>
              <a:ext uri="{FF2B5EF4-FFF2-40B4-BE49-F238E27FC236}">
                <a16:creationId xmlns:a16="http://schemas.microsoft.com/office/drawing/2014/main" id="{A09C34E0-2A16-0F4C-A256-CFD592C400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991" y="1626132"/>
            <a:ext cx="706261" cy="600322"/>
          </a:xfrm>
          <a:prstGeom prst="rect">
            <a:avLst/>
          </a:prstGeom>
        </p:spPr>
      </p:pic>
      <p:pic>
        <p:nvPicPr>
          <p:cNvPr id="57" name="Graphic 56">
            <a:extLst>
              <a:ext uri="{FF2B5EF4-FFF2-40B4-BE49-F238E27FC236}">
                <a16:creationId xmlns:a16="http://schemas.microsoft.com/office/drawing/2014/main" id="{D4C71B1B-3283-E342-92B5-EAF371A4BE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1334" y="3362600"/>
            <a:ext cx="666301" cy="567256"/>
          </a:xfrm>
          <a:prstGeom prst="rect">
            <a:avLst/>
          </a:prstGeom>
        </p:spPr>
      </p:pic>
      <p:pic>
        <p:nvPicPr>
          <p:cNvPr id="58" name="Graphic 57">
            <a:extLst>
              <a:ext uri="{FF2B5EF4-FFF2-40B4-BE49-F238E27FC236}">
                <a16:creationId xmlns:a16="http://schemas.microsoft.com/office/drawing/2014/main" id="{6B8806C6-0B64-2D49-9F04-258FC48213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0913" y="1626132"/>
            <a:ext cx="670491" cy="573446"/>
          </a:xfrm>
          <a:prstGeom prst="rect">
            <a:avLst/>
          </a:prstGeom>
        </p:spPr>
      </p:pic>
      <p:pic>
        <p:nvPicPr>
          <p:cNvPr id="59" name="Graphic 58">
            <a:extLst>
              <a:ext uri="{FF2B5EF4-FFF2-40B4-BE49-F238E27FC236}">
                <a16:creationId xmlns:a16="http://schemas.microsoft.com/office/drawing/2014/main" id="{E372D8BF-BF75-7A4C-BF0D-5D90FA04A3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34132" y="1632225"/>
            <a:ext cx="678085" cy="579941"/>
          </a:xfrm>
          <a:prstGeom prst="rect">
            <a:avLst/>
          </a:prstGeom>
        </p:spPr>
      </p:pic>
      <p:pic>
        <p:nvPicPr>
          <p:cNvPr id="60" name="Graphic 59">
            <a:extLst>
              <a:ext uri="{FF2B5EF4-FFF2-40B4-BE49-F238E27FC236}">
                <a16:creationId xmlns:a16="http://schemas.microsoft.com/office/drawing/2014/main" id="{027A0B4B-AD2E-4B47-BF09-EE4DE95D1D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62410" y="3347530"/>
            <a:ext cx="692662" cy="592409"/>
          </a:xfrm>
          <a:prstGeom prst="rect">
            <a:avLst/>
          </a:prstGeom>
        </p:spPr>
      </p:pic>
      <p:pic>
        <p:nvPicPr>
          <p:cNvPr id="61" name="Graphic 60">
            <a:extLst>
              <a:ext uri="{FF2B5EF4-FFF2-40B4-BE49-F238E27FC236}">
                <a16:creationId xmlns:a16="http://schemas.microsoft.com/office/drawing/2014/main" id="{C6EA8057-C5C1-C44A-968A-7DE5CC433E1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62410" y="1626132"/>
            <a:ext cx="706261" cy="600322"/>
          </a:xfrm>
          <a:prstGeom prst="rect">
            <a:avLst/>
          </a:prstGeom>
        </p:spPr>
      </p:pic>
      <p:pic>
        <p:nvPicPr>
          <p:cNvPr id="62" name="Graphic 61">
            <a:extLst>
              <a:ext uri="{FF2B5EF4-FFF2-40B4-BE49-F238E27FC236}">
                <a16:creationId xmlns:a16="http://schemas.microsoft.com/office/drawing/2014/main" id="{72093331-7EAE-F34F-BF36-36C6ED2946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03320" y="3355016"/>
            <a:ext cx="683911" cy="584924"/>
          </a:xfrm>
          <a:prstGeom prst="rect">
            <a:avLst/>
          </a:prstGeom>
        </p:spPr>
      </p:pic>
      <p:pic>
        <p:nvPicPr>
          <p:cNvPr id="63" name="Graphic 62">
            <a:extLst>
              <a:ext uri="{FF2B5EF4-FFF2-40B4-BE49-F238E27FC236}">
                <a16:creationId xmlns:a16="http://schemas.microsoft.com/office/drawing/2014/main" id="{DB107FB1-F3B1-0740-8D8A-CA04A66B3C3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30957" y="3362600"/>
            <a:ext cx="675043" cy="577339"/>
          </a:xfrm>
          <a:prstGeom prst="rect">
            <a:avLst/>
          </a:prstGeom>
        </p:spPr>
      </p:pic>
      <p:pic>
        <p:nvPicPr>
          <p:cNvPr id="64" name="Graphic 63">
            <a:extLst>
              <a:ext uri="{FF2B5EF4-FFF2-40B4-BE49-F238E27FC236}">
                <a16:creationId xmlns:a16="http://schemas.microsoft.com/office/drawing/2014/main" id="{8E5E2482-6EA9-1641-BC82-A3F4F0F7A2C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23361" y="1375892"/>
            <a:ext cx="304800" cy="304800"/>
          </a:xfrm>
          <a:prstGeom prst="rect">
            <a:avLst/>
          </a:prstGeom>
        </p:spPr>
      </p:pic>
      <p:pic>
        <p:nvPicPr>
          <p:cNvPr id="65" name="Graphic 64">
            <a:extLst>
              <a:ext uri="{FF2B5EF4-FFF2-40B4-BE49-F238E27FC236}">
                <a16:creationId xmlns:a16="http://schemas.microsoft.com/office/drawing/2014/main" id="{D345A648-8D3B-7947-81E8-ECE33981DF2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1941" y="1375730"/>
            <a:ext cx="304800" cy="304800"/>
          </a:xfrm>
          <a:prstGeom prst="rect">
            <a:avLst/>
          </a:prstGeom>
        </p:spPr>
      </p:pic>
      <p:pic>
        <p:nvPicPr>
          <p:cNvPr id="66" name="Graphic 65">
            <a:extLst>
              <a:ext uri="{FF2B5EF4-FFF2-40B4-BE49-F238E27FC236}">
                <a16:creationId xmlns:a16="http://schemas.microsoft.com/office/drawing/2014/main" id="{2D2A6D4B-D56B-144D-83EB-435C7207920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37465" y="1382791"/>
            <a:ext cx="304800" cy="304800"/>
          </a:xfrm>
          <a:prstGeom prst="rect">
            <a:avLst/>
          </a:prstGeom>
        </p:spPr>
      </p:pic>
      <p:pic>
        <p:nvPicPr>
          <p:cNvPr id="67" name="Graphic 66">
            <a:extLst>
              <a:ext uri="{FF2B5EF4-FFF2-40B4-BE49-F238E27FC236}">
                <a16:creationId xmlns:a16="http://schemas.microsoft.com/office/drawing/2014/main" id="{7FC40CB1-1AE6-0E4D-AF4E-22158F53E4A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64283" y="1382791"/>
            <a:ext cx="304800" cy="304800"/>
          </a:xfrm>
          <a:prstGeom prst="rect">
            <a:avLst/>
          </a:prstGeom>
        </p:spPr>
      </p:pic>
      <p:pic>
        <p:nvPicPr>
          <p:cNvPr id="68" name="Graphic 67">
            <a:extLst>
              <a:ext uri="{FF2B5EF4-FFF2-40B4-BE49-F238E27FC236}">
                <a16:creationId xmlns:a16="http://schemas.microsoft.com/office/drawing/2014/main" id="{51416A88-7FD9-CB48-8B59-5193C9C51E2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37845" y="1385808"/>
            <a:ext cx="304800" cy="304800"/>
          </a:xfrm>
          <a:prstGeom prst="rect">
            <a:avLst/>
          </a:prstGeom>
        </p:spPr>
      </p:pic>
      <p:pic>
        <p:nvPicPr>
          <p:cNvPr id="69" name="Graphic 68">
            <a:extLst>
              <a:ext uri="{FF2B5EF4-FFF2-40B4-BE49-F238E27FC236}">
                <a16:creationId xmlns:a16="http://schemas.microsoft.com/office/drawing/2014/main" id="{F29988F6-97C5-9F42-927D-4FA3322BE44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27133" y="3097219"/>
            <a:ext cx="304800" cy="304800"/>
          </a:xfrm>
          <a:prstGeom prst="rect">
            <a:avLst/>
          </a:prstGeom>
        </p:spPr>
      </p:pic>
      <p:pic>
        <p:nvPicPr>
          <p:cNvPr id="70" name="Graphic 69">
            <a:extLst>
              <a:ext uri="{FF2B5EF4-FFF2-40B4-BE49-F238E27FC236}">
                <a16:creationId xmlns:a16="http://schemas.microsoft.com/office/drawing/2014/main" id="{AA76E642-9550-FA49-81E0-5D75D98FE14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1941" y="3107495"/>
            <a:ext cx="304800" cy="304800"/>
          </a:xfrm>
          <a:prstGeom prst="rect">
            <a:avLst/>
          </a:prstGeom>
        </p:spPr>
      </p:pic>
      <p:pic>
        <p:nvPicPr>
          <p:cNvPr id="71" name="Graphic 70">
            <a:extLst>
              <a:ext uri="{FF2B5EF4-FFF2-40B4-BE49-F238E27FC236}">
                <a16:creationId xmlns:a16="http://schemas.microsoft.com/office/drawing/2014/main" id="{E257B58E-99FB-C647-B0DA-4451C2B952F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37845" y="3096596"/>
            <a:ext cx="304800" cy="304800"/>
          </a:xfrm>
          <a:prstGeom prst="rect">
            <a:avLst/>
          </a:prstGeom>
        </p:spPr>
      </p:pic>
      <p:pic>
        <p:nvPicPr>
          <p:cNvPr id="72" name="Graphic 71">
            <a:extLst>
              <a:ext uri="{FF2B5EF4-FFF2-40B4-BE49-F238E27FC236}">
                <a16:creationId xmlns:a16="http://schemas.microsoft.com/office/drawing/2014/main" id="{54F3E84F-BAEA-9B4F-9949-2CDFAC048D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976687" y="3096596"/>
            <a:ext cx="304800" cy="304800"/>
          </a:xfrm>
          <a:prstGeom prst="rect">
            <a:avLst/>
          </a:prstGeom>
        </p:spPr>
      </p:pic>
      <p:pic>
        <p:nvPicPr>
          <p:cNvPr id="73" name="Graphic 72">
            <a:extLst>
              <a:ext uri="{FF2B5EF4-FFF2-40B4-BE49-F238E27FC236}">
                <a16:creationId xmlns:a16="http://schemas.microsoft.com/office/drawing/2014/main" id="{110C4BB5-3A93-9B4A-8CC8-18D712EDEF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33078" y="3097219"/>
            <a:ext cx="304800" cy="304800"/>
          </a:xfrm>
          <a:prstGeom prst="rect">
            <a:avLst/>
          </a:prstGeom>
        </p:spPr>
      </p:pic>
      <p:pic>
        <p:nvPicPr>
          <p:cNvPr id="74" name="Graphic 73">
            <a:extLst>
              <a:ext uri="{FF2B5EF4-FFF2-40B4-BE49-F238E27FC236}">
                <a16:creationId xmlns:a16="http://schemas.microsoft.com/office/drawing/2014/main" id="{AD4FC719-2E7E-F842-9514-283DF6DE64E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71920" y="3097219"/>
            <a:ext cx="304800" cy="304800"/>
          </a:xfrm>
          <a:prstGeom prst="rect">
            <a:avLst/>
          </a:prstGeom>
        </p:spPr>
      </p:pic>
      <p:pic>
        <p:nvPicPr>
          <p:cNvPr id="75" name="Graphic 74">
            <a:extLst>
              <a:ext uri="{FF2B5EF4-FFF2-40B4-BE49-F238E27FC236}">
                <a16:creationId xmlns:a16="http://schemas.microsoft.com/office/drawing/2014/main" id="{CEC59AB8-42FF-3E44-87A7-1796793A348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94549" y="3099911"/>
            <a:ext cx="304800" cy="304800"/>
          </a:xfrm>
          <a:prstGeom prst="rect">
            <a:avLst/>
          </a:prstGeom>
        </p:spPr>
      </p:pic>
      <p:pic>
        <p:nvPicPr>
          <p:cNvPr id="76" name="Graphic 75">
            <a:extLst>
              <a:ext uri="{FF2B5EF4-FFF2-40B4-BE49-F238E27FC236}">
                <a16:creationId xmlns:a16="http://schemas.microsoft.com/office/drawing/2014/main" id="{8660951A-79E3-6C41-854F-EE19C91059E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288940" y="3099911"/>
            <a:ext cx="304800" cy="304800"/>
          </a:xfrm>
          <a:prstGeom prst="rect">
            <a:avLst/>
          </a:prstGeom>
        </p:spPr>
      </p:pic>
      <p:pic>
        <p:nvPicPr>
          <p:cNvPr id="77" name="Graphic 76">
            <a:extLst>
              <a:ext uri="{FF2B5EF4-FFF2-40B4-BE49-F238E27FC236}">
                <a16:creationId xmlns:a16="http://schemas.microsoft.com/office/drawing/2014/main" id="{A507BD3D-7DE7-E649-9153-1CFEF63D5D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094549" y="1382791"/>
            <a:ext cx="304800" cy="304800"/>
          </a:xfrm>
          <a:prstGeom prst="rect">
            <a:avLst/>
          </a:prstGeom>
        </p:spPr>
      </p:pic>
      <p:grpSp>
        <p:nvGrpSpPr>
          <p:cNvPr id="78" name="Group 77">
            <a:extLst>
              <a:ext uri="{FF2B5EF4-FFF2-40B4-BE49-F238E27FC236}">
                <a16:creationId xmlns:a16="http://schemas.microsoft.com/office/drawing/2014/main" id="{7481F09B-DE05-B248-B582-545DE66513B7}"/>
              </a:ext>
            </a:extLst>
          </p:cNvPr>
          <p:cNvGrpSpPr/>
          <p:nvPr/>
        </p:nvGrpSpPr>
        <p:grpSpPr>
          <a:xfrm>
            <a:off x="1849604" y="4834524"/>
            <a:ext cx="5663303" cy="307619"/>
            <a:chOff x="1849604" y="4941329"/>
            <a:chExt cx="5663303" cy="307619"/>
          </a:xfrm>
        </p:grpSpPr>
        <p:pic>
          <p:nvPicPr>
            <p:cNvPr id="79" name="Graphic 78">
              <a:extLst>
                <a:ext uri="{FF2B5EF4-FFF2-40B4-BE49-F238E27FC236}">
                  <a16:creationId xmlns:a16="http://schemas.microsoft.com/office/drawing/2014/main" id="{C73ADDB6-DD45-B34A-A64D-4DF695C15EB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14538" y="4942541"/>
              <a:ext cx="304800" cy="304800"/>
            </a:xfrm>
            <a:prstGeom prst="rect">
              <a:avLst/>
            </a:prstGeom>
          </p:spPr>
        </p:pic>
        <p:pic>
          <p:nvPicPr>
            <p:cNvPr id="80" name="Graphic 79">
              <a:extLst>
                <a:ext uri="{FF2B5EF4-FFF2-40B4-BE49-F238E27FC236}">
                  <a16:creationId xmlns:a16="http://schemas.microsoft.com/office/drawing/2014/main" id="{C6590C02-5410-A74E-8955-D018CEF2567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849604" y="4942541"/>
              <a:ext cx="304800" cy="304800"/>
            </a:xfrm>
            <a:prstGeom prst="rect">
              <a:avLst/>
            </a:prstGeom>
          </p:spPr>
        </p:pic>
        <p:pic>
          <p:nvPicPr>
            <p:cNvPr id="81" name="Graphic 80">
              <a:extLst>
                <a:ext uri="{FF2B5EF4-FFF2-40B4-BE49-F238E27FC236}">
                  <a16:creationId xmlns:a16="http://schemas.microsoft.com/office/drawing/2014/main" id="{34043674-A948-1945-A199-11260742E75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20013" y="4944148"/>
              <a:ext cx="304800" cy="304800"/>
            </a:xfrm>
            <a:prstGeom prst="rect">
              <a:avLst/>
            </a:prstGeom>
          </p:spPr>
        </p:pic>
        <p:sp>
          <p:nvSpPr>
            <p:cNvPr id="82" name="TextBox 81">
              <a:extLst>
                <a:ext uri="{FF2B5EF4-FFF2-40B4-BE49-F238E27FC236}">
                  <a16:creationId xmlns:a16="http://schemas.microsoft.com/office/drawing/2014/main" id="{16D51044-E4BD-9648-817B-90DE7FF69915}"/>
                </a:ext>
              </a:extLst>
            </p:cNvPr>
            <p:cNvSpPr txBox="1"/>
            <p:nvPr/>
          </p:nvSpPr>
          <p:spPr>
            <a:xfrm>
              <a:off x="2154404" y="4942541"/>
              <a:ext cx="1725618" cy="3048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strike="noStrike" kern="1200" cap="none" spc="0" normalizeH="0" baseline="0" noProof="0">
                  <a:ln>
                    <a:noFill/>
                  </a:ln>
                  <a:solidFill>
                    <a:srgbClr val="000000"/>
                  </a:solidFill>
                  <a:effectLst/>
                  <a:uLnTx/>
                  <a:uFillTx/>
                  <a:latin typeface="+mn-lt"/>
                </a:rPr>
                <a:t>Cloud Volumes Service</a:t>
              </a:r>
              <a:endParaRPr kumimoji="0" lang="en-US" sz="1200" b="0" i="0" strike="noStrike" kern="1200" cap="none" spc="0" normalizeH="0" baseline="0" noProof="0">
                <a:ln>
                  <a:noFill/>
                </a:ln>
                <a:solidFill>
                  <a:srgbClr val="000000"/>
                </a:solidFill>
                <a:effectLst/>
                <a:uLnTx/>
                <a:uFillTx/>
                <a:latin typeface="Arial" panose="020B0604020202020204" pitchFamily="34" charset="0"/>
              </a:endParaRPr>
            </a:p>
          </p:txBody>
        </p:sp>
        <p:sp>
          <p:nvSpPr>
            <p:cNvPr id="83" name="TextBox 82">
              <a:extLst>
                <a:ext uri="{FF2B5EF4-FFF2-40B4-BE49-F238E27FC236}">
                  <a16:creationId xmlns:a16="http://schemas.microsoft.com/office/drawing/2014/main" id="{68A340C5-765F-8844-991C-648F47963040}"/>
                </a:ext>
              </a:extLst>
            </p:cNvPr>
            <p:cNvSpPr txBox="1"/>
            <p:nvPr/>
          </p:nvSpPr>
          <p:spPr>
            <a:xfrm>
              <a:off x="4319338" y="4942541"/>
              <a:ext cx="1710812" cy="3048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strike="noStrike" kern="1200" cap="none" spc="0" normalizeH="0" baseline="0" noProof="0">
                  <a:ln>
                    <a:noFill/>
                  </a:ln>
                  <a:solidFill>
                    <a:srgbClr val="000000"/>
                  </a:solidFill>
                  <a:effectLst/>
                  <a:uLnTx/>
                  <a:uFillTx/>
                  <a:latin typeface="+mn-lt"/>
                </a:rPr>
                <a:t>Cloud Volumes ONTAP</a:t>
              </a:r>
              <a:endParaRPr kumimoji="0" lang="en-US" sz="1200" b="0" i="0" strike="noStrike" kern="1200" cap="none" spc="0" normalizeH="0" baseline="0" noProof="0">
                <a:ln>
                  <a:noFill/>
                </a:ln>
                <a:solidFill>
                  <a:srgbClr val="000000"/>
                </a:solidFill>
                <a:effectLst/>
                <a:uLnTx/>
                <a:uFillTx/>
                <a:latin typeface="Arial" panose="020B0604020202020204" pitchFamily="34" charset="0"/>
              </a:endParaRPr>
            </a:p>
          </p:txBody>
        </p:sp>
        <p:sp>
          <p:nvSpPr>
            <p:cNvPr id="84" name="TextBox 83">
              <a:extLst>
                <a:ext uri="{FF2B5EF4-FFF2-40B4-BE49-F238E27FC236}">
                  <a16:creationId xmlns:a16="http://schemas.microsoft.com/office/drawing/2014/main" id="{CCF4F346-CCC4-E048-BA49-69EE94949D35}"/>
                </a:ext>
              </a:extLst>
            </p:cNvPr>
            <p:cNvSpPr txBox="1"/>
            <p:nvPr/>
          </p:nvSpPr>
          <p:spPr>
            <a:xfrm>
              <a:off x="6424812" y="4941329"/>
              <a:ext cx="1088095" cy="30480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200" b="0" i="0" strike="noStrike" kern="1200" cap="none" spc="0" normalizeH="0" baseline="0" noProof="0">
                  <a:ln>
                    <a:noFill/>
                  </a:ln>
                  <a:solidFill>
                    <a:srgbClr val="000000"/>
                  </a:solidFill>
                  <a:effectLst/>
                  <a:uLnTx/>
                  <a:uFillTx/>
                  <a:latin typeface="+mn-lt"/>
                </a:rPr>
                <a:t>SaaS Backup</a:t>
              </a:r>
              <a:endParaRPr kumimoji="0" lang="en-US" sz="1200" b="0" i="0" strike="noStrike" kern="1200" cap="none" spc="0" normalizeH="0" baseline="0" noProof="0">
                <a:ln>
                  <a:noFill/>
                </a:ln>
                <a:solidFill>
                  <a:srgbClr val="000000"/>
                </a:solidFill>
                <a:effectLst/>
                <a:uLnTx/>
                <a:uFillTx/>
                <a:latin typeface="Arial" panose="020B0604020202020204" pitchFamily="34" charset="0"/>
              </a:endParaRPr>
            </a:p>
          </p:txBody>
        </p:sp>
      </p:grpSp>
    </p:spTree>
    <p:extLst>
      <p:ext uri="{BB962C8B-B14F-4D97-AF65-F5344CB8AC3E}">
        <p14:creationId xmlns:p14="http://schemas.microsoft.com/office/powerpoint/2010/main" val="43007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3"/>
                                        </p:tgtEl>
                                        <p:attrNameLst>
                                          <p:attrName>fillcolor</p:attrName>
                                        </p:attrNameLst>
                                      </p:cBhvr>
                                      <p:to>
                                        <a:schemeClr val="bg2"/>
                                      </p:to>
                                    </p:animClr>
                                    <p:set>
                                      <p:cBhvr>
                                        <p:cTn id="7" dur="2000" fill="hold"/>
                                        <p:tgtEl>
                                          <p:spTgt spid="53"/>
                                        </p:tgtEl>
                                        <p:attrNameLst>
                                          <p:attrName>fill.type</p:attrName>
                                        </p:attrNameLst>
                                      </p:cBhvr>
                                      <p:to>
                                        <p:strVal val="solid"/>
                                      </p:to>
                                    </p:set>
                                    <p:set>
                                      <p:cBhvr>
                                        <p:cTn id="8" dur="2000" fill="hold"/>
                                        <p:tgtEl>
                                          <p:spTgt spid="5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49"/>
                                        </p:tgtEl>
                                        <p:attrNameLst>
                                          <p:attrName>fillcolor</p:attrName>
                                        </p:attrNameLst>
                                      </p:cBhvr>
                                      <p:to>
                                        <a:schemeClr val="bg2"/>
                                      </p:to>
                                    </p:animClr>
                                    <p:set>
                                      <p:cBhvr>
                                        <p:cTn id="13" dur="2000" fill="hold"/>
                                        <p:tgtEl>
                                          <p:spTgt spid="49"/>
                                        </p:tgtEl>
                                        <p:attrNameLst>
                                          <p:attrName>fill.type</p:attrName>
                                        </p:attrNameLst>
                                      </p:cBhvr>
                                      <p:to>
                                        <p:strVal val="solid"/>
                                      </p:to>
                                    </p:set>
                                    <p:set>
                                      <p:cBhvr>
                                        <p:cTn id="14" dur="2000" fill="hold"/>
                                        <p:tgtEl>
                                          <p:spTgt spid="49"/>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51"/>
                                        </p:tgtEl>
                                        <p:attrNameLst>
                                          <p:attrName>fillcolor</p:attrName>
                                        </p:attrNameLst>
                                      </p:cBhvr>
                                      <p:to>
                                        <a:schemeClr val="bg2"/>
                                      </p:to>
                                    </p:animClr>
                                    <p:set>
                                      <p:cBhvr>
                                        <p:cTn id="19" dur="2000" fill="hold"/>
                                        <p:tgtEl>
                                          <p:spTgt spid="51"/>
                                        </p:tgtEl>
                                        <p:attrNameLst>
                                          <p:attrName>fill.type</p:attrName>
                                        </p:attrNameLst>
                                      </p:cBhvr>
                                      <p:to>
                                        <p:strVal val="solid"/>
                                      </p:to>
                                    </p:set>
                                    <p:set>
                                      <p:cBhvr>
                                        <p:cTn id="20" dur="2000" fill="hold"/>
                                        <p:tgtEl>
                                          <p:spTgt spid="5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9E1943-FFF5-4E4C-B74A-DBF7E8B71947}"/>
              </a:ext>
            </a:extLst>
          </p:cNvPr>
          <p:cNvSpPr>
            <a:spLocks noGrp="1"/>
          </p:cNvSpPr>
          <p:nvPr>
            <p:ph type="title"/>
          </p:nvPr>
        </p:nvSpPr>
        <p:spPr/>
        <p:txBody>
          <a:bodyPr/>
          <a:lstStyle/>
          <a:p>
            <a:r>
              <a:rPr lang="en-US" dirty="0"/>
              <a:t>Module Review</a:t>
            </a:r>
          </a:p>
        </p:txBody>
      </p:sp>
      <p:sp>
        <p:nvSpPr>
          <p:cNvPr id="9" name="Content Placeholder 8">
            <a:extLst>
              <a:ext uri="{FF2B5EF4-FFF2-40B4-BE49-F238E27FC236}">
                <a16:creationId xmlns:a16="http://schemas.microsoft.com/office/drawing/2014/main" id="{53F353D3-B09D-4740-BDF4-06530B58E68F}"/>
              </a:ext>
            </a:extLst>
          </p:cNvPr>
          <p:cNvSpPr>
            <a:spLocks noGrp="1"/>
          </p:cNvSpPr>
          <p:nvPr>
            <p:ph sz="quarter" idx="14"/>
          </p:nvPr>
        </p:nvSpPr>
        <p:spPr/>
        <p:txBody>
          <a:bodyPr anchor="ctr"/>
          <a:lstStyle/>
          <a:p>
            <a:r>
              <a:rPr lang="en-US" dirty="0"/>
              <a:t>The </a:t>
            </a:r>
            <a:r>
              <a:rPr lang="en-US" dirty="0">
                <a:solidFill>
                  <a:srgbClr val="000000"/>
                </a:solidFill>
              </a:rPr>
              <a:t>Data Fabric</a:t>
            </a:r>
            <a:r>
              <a:rPr lang="en-US" dirty="0"/>
              <a:t> powered by NetApp provides customers with a </a:t>
            </a:r>
            <a:br>
              <a:rPr lang="en-US" dirty="0"/>
            </a:br>
            <a:r>
              <a:rPr lang="en-US" dirty="0"/>
              <a:t>shared set of secure data services so that they can manage, access, </a:t>
            </a:r>
            <a:br>
              <a:rPr lang="en-US" dirty="0"/>
            </a:br>
            <a:r>
              <a:rPr lang="en-US" dirty="0"/>
              <a:t>and protect data where it is needed most. </a:t>
            </a:r>
          </a:p>
          <a:p>
            <a:r>
              <a:rPr lang="en-US" dirty="0"/>
              <a:t>NetApp, as a data management company, provides many cloud data services for </a:t>
            </a:r>
            <a:r>
              <a:rPr lang="en-US" dirty="0">
                <a:solidFill>
                  <a:srgbClr val="000000"/>
                </a:solidFill>
              </a:rPr>
              <a:t>Data Fabric</a:t>
            </a:r>
            <a:r>
              <a:rPr lang="en-US" dirty="0"/>
              <a:t> solutions to empower the cloud champions.</a:t>
            </a:r>
          </a:p>
          <a:p>
            <a:r>
              <a:rPr lang="en-US" dirty="0"/>
              <a:t>The OnCommand suite of management products enables management of data in a hybrid cloud environment.</a:t>
            </a:r>
          </a:p>
          <a:p>
            <a:r>
              <a:rPr lang="en-US" dirty="0"/>
              <a:t>You can use Windows PowerShell and role-based access control (RBAC) to automate and appropriately administer your hybrid cloud environment.</a:t>
            </a:r>
          </a:p>
        </p:txBody>
      </p:sp>
      <p:sp>
        <p:nvSpPr>
          <p:cNvPr id="4" name="Text Placeholder 3">
            <a:extLst>
              <a:ext uri="{FF2B5EF4-FFF2-40B4-BE49-F238E27FC236}">
                <a16:creationId xmlns:a16="http://schemas.microsoft.com/office/drawing/2014/main" id="{67E88A9F-02FE-3541-8601-6BCFEF2AF36B}"/>
              </a:ext>
            </a:extLst>
          </p:cNvPr>
          <p:cNvSpPr>
            <a:spLocks noGrp="1"/>
          </p:cNvSpPr>
          <p:nvPr>
            <p:ph type="body" idx="10"/>
          </p:nvPr>
        </p:nvSpPr>
        <p:spPr/>
        <p:txBody>
          <a:bodyPr/>
          <a:lstStyle/>
          <a:p>
            <a:endParaRPr lang="en-US"/>
          </a:p>
        </p:txBody>
      </p:sp>
      <p:sp>
        <p:nvSpPr>
          <p:cNvPr id="2" name="Slide Number Placeholder 1">
            <a:extLst>
              <a:ext uri="{FF2B5EF4-FFF2-40B4-BE49-F238E27FC236}">
                <a16:creationId xmlns:a16="http://schemas.microsoft.com/office/drawing/2014/main" id="{13B3196E-9CA1-5941-AAF9-6DF8BC06F995}"/>
              </a:ext>
            </a:extLst>
          </p:cNvPr>
          <p:cNvSpPr>
            <a:spLocks noGrp="1"/>
          </p:cNvSpPr>
          <p:nvPr>
            <p:ph type="sldNum" sz="quarter" idx="4"/>
          </p:nvPr>
        </p:nvSpPr>
        <p:spPr/>
        <p:txBody>
          <a:bodyPr/>
          <a:lstStyle/>
          <a:p>
            <a:fld id="{92978B7E-5EBE-134C-B481-E4E8CA36F800}" type="slidenum">
              <a:rPr lang="en-US" smtClean="0"/>
              <a:pPr/>
              <a:t>73</a:t>
            </a:fld>
            <a:endParaRPr lang="en-US" dirty="0"/>
          </a:p>
        </p:txBody>
      </p:sp>
      <p:sp>
        <p:nvSpPr>
          <p:cNvPr id="5" name="Text Placeholder 4">
            <a:extLst>
              <a:ext uri="{FF2B5EF4-FFF2-40B4-BE49-F238E27FC236}">
                <a16:creationId xmlns:a16="http://schemas.microsoft.com/office/drawing/2014/main" id="{A50EE43C-302D-7847-81E4-A455EAEB888C}"/>
              </a:ext>
            </a:extLst>
          </p:cNvPr>
          <p:cNvSpPr>
            <a:spLocks noGrp="1"/>
          </p:cNvSpPr>
          <p:nvPr>
            <p:ph type="body" sz="quarter" idx="16"/>
          </p:nvPr>
        </p:nvSpPr>
        <p:spPr/>
        <p:txBody>
          <a:bodyPr/>
          <a:lstStyle/>
          <a:p>
            <a:endParaRPr lang="en-US"/>
          </a:p>
        </p:txBody>
      </p:sp>
      <p:sp>
        <p:nvSpPr>
          <p:cNvPr id="3" name="Footer Placeholder 2">
            <a:extLst>
              <a:ext uri="{FF2B5EF4-FFF2-40B4-BE49-F238E27FC236}">
                <a16:creationId xmlns:a16="http://schemas.microsoft.com/office/drawing/2014/main" id="{BEC7FFB4-5870-4A7E-8D3A-5A0927C43247}"/>
              </a:ext>
            </a:extLst>
          </p:cNvPr>
          <p:cNvSpPr>
            <a:spLocks noGrp="1"/>
          </p:cNvSpPr>
          <p:nvPr>
            <p:ph type="ftr" sz="quarter" idx="3"/>
          </p:nvPr>
        </p:nvSpPr>
        <p:spPr/>
        <p:txBody>
          <a:bodyPr/>
          <a:lstStyle/>
          <a:p>
            <a:r>
              <a:rPr lang="en-US" dirty="0"/>
              <a:t>© 2019 NetApp, Inc. All rights reserved. </a:t>
            </a:r>
          </a:p>
        </p:txBody>
      </p:sp>
      <p:grpSp>
        <p:nvGrpSpPr>
          <p:cNvPr id="6" name="Group 5"/>
          <p:cNvGrpSpPr/>
          <p:nvPr/>
        </p:nvGrpSpPr>
        <p:grpSpPr>
          <a:xfrm>
            <a:off x="8237738" y="365567"/>
            <a:ext cx="1156357" cy="1156357"/>
            <a:chOff x="8226503" y="373931"/>
            <a:chExt cx="1156357" cy="1156357"/>
          </a:xfrm>
        </p:grpSpPr>
        <p:sp>
          <p:nvSpPr>
            <p:cNvPr id="8" name="Oval 7"/>
            <p:cNvSpPr/>
            <p:nvPr/>
          </p:nvSpPr>
          <p:spPr>
            <a:xfrm>
              <a:off x="8226503" y="373931"/>
              <a:ext cx="1156357" cy="1156357"/>
            </a:xfrm>
            <a:prstGeom prst="ellipse">
              <a:avLst/>
            </a:prstGeom>
            <a:solidFill>
              <a:srgbClr val="8DC6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10" name="Rectangle 9"/>
            <p:cNvSpPr/>
            <p:nvPr/>
          </p:nvSpPr>
          <p:spPr>
            <a:xfrm>
              <a:off x="8496300" y="647700"/>
              <a:ext cx="622300" cy="622300"/>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1" name="image12.png" descr="Agenda_256.png"/>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48134" y="498140"/>
              <a:ext cx="922866" cy="922866"/>
            </a:xfrm>
            <a:prstGeom prst="rect">
              <a:avLst/>
            </a:prstGeom>
            <a:ln w="12700">
              <a:miter lim="400000"/>
            </a:ln>
          </p:spPr>
        </p:pic>
      </p:grpSp>
    </p:spTree>
    <p:extLst>
      <p:ext uri="{BB962C8B-B14F-4D97-AF65-F5344CB8AC3E}">
        <p14:creationId xmlns:p14="http://schemas.microsoft.com/office/powerpoint/2010/main" val="14672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57A35E-5806-47DD-82F4-72A92D7A3706}"/>
              </a:ext>
            </a:extLst>
          </p:cNvPr>
          <p:cNvSpPr>
            <a:spLocks noGrp="1"/>
          </p:cNvSpPr>
          <p:nvPr>
            <p:ph type="title"/>
          </p:nvPr>
        </p:nvSpPr>
        <p:spPr/>
        <p:txBody>
          <a:bodyPr/>
          <a:lstStyle/>
          <a:p>
            <a:r>
              <a:rPr lang="en-US" dirty="0"/>
              <a:t>NetApp Solutions for the Hybrid Cloud</a:t>
            </a:r>
          </a:p>
        </p:txBody>
      </p:sp>
      <p:sp>
        <p:nvSpPr>
          <p:cNvPr id="9" name="Content Placeholder 8">
            <a:extLst>
              <a:ext uri="{FF2B5EF4-FFF2-40B4-BE49-F238E27FC236}">
                <a16:creationId xmlns:a16="http://schemas.microsoft.com/office/drawing/2014/main" id="{C19E7BB6-8B57-4208-B0E0-36F26EA15CB1}"/>
              </a:ext>
            </a:extLst>
          </p:cNvPr>
          <p:cNvSpPr>
            <a:spLocks noGrp="1"/>
          </p:cNvSpPr>
          <p:nvPr>
            <p:ph sz="quarter" idx="14"/>
          </p:nvPr>
        </p:nvSpPr>
        <p:spPr/>
        <p:txBody>
          <a:bodyPr/>
          <a:lstStyle/>
          <a:p>
            <a:pPr marL="0" indent="0">
              <a:buNone/>
            </a:pPr>
            <a:r>
              <a:rPr lang="en-US" dirty="0"/>
              <a:t>NetApp enables customers to easily store, </a:t>
            </a:r>
            <a:r>
              <a:rPr lang="en-US" dirty="0">
                <a:solidFill>
                  <a:srgbClr val="000000"/>
                </a:solidFill>
              </a:rPr>
              <a:t>manage, and</a:t>
            </a:r>
            <a:r>
              <a:rPr lang="en-US" dirty="0"/>
              <a:t> move data in a hybrid Cloud environment by providing the following:</a:t>
            </a:r>
          </a:p>
          <a:p>
            <a:r>
              <a:rPr lang="en-US" sz="1800" dirty="0"/>
              <a:t>Storage </a:t>
            </a:r>
          </a:p>
          <a:p>
            <a:r>
              <a:rPr lang="en-US" sz="1800" dirty="0"/>
              <a:t>In-built technologies in ONTAP software</a:t>
            </a:r>
          </a:p>
          <a:p>
            <a:r>
              <a:rPr lang="en-US" sz="1800" dirty="0"/>
              <a:t>Software as a service (SaaS) offerings from NetApp Cloud Central</a:t>
            </a:r>
          </a:p>
          <a:p>
            <a:r>
              <a:rPr lang="en-US" sz="1800" dirty="0"/>
              <a:t>A suite of management and analytics tools and APIs</a:t>
            </a:r>
          </a:p>
        </p:txBody>
      </p:sp>
      <p:sp>
        <p:nvSpPr>
          <p:cNvPr id="3" name="Text Placeholder 2">
            <a:extLst>
              <a:ext uri="{FF2B5EF4-FFF2-40B4-BE49-F238E27FC236}">
                <a16:creationId xmlns:a16="http://schemas.microsoft.com/office/drawing/2014/main" id="{29D0B457-5852-2C42-9045-CC355FD6A9A6}"/>
              </a:ext>
            </a:extLst>
          </p:cNvPr>
          <p:cNvSpPr>
            <a:spLocks noGrp="1"/>
          </p:cNvSpPr>
          <p:nvPr>
            <p:ph type="body" idx="10"/>
          </p:nvPr>
        </p:nvSpPr>
        <p:spPr/>
        <p:txBody>
          <a:bodyPr/>
          <a:lstStyle/>
          <a:p>
            <a:endParaRPr lang="en-US"/>
          </a:p>
        </p:txBody>
      </p:sp>
      <p:sp>
        <p:nvSpPr>
          <p:cNvPr id="2" name="Slide Number Placeholder 1">
            <a:extLst>
              <a:ext uri="{FF2B5EF4-FFF2-40B4-BE49-F238E27FC236}">
                <a16:creationId xmlns:a16="http://schemas.microsoft.com/office/drawing/2014/main" id="{E28C9BEF-7424-9E48-B740-75E739DB7FDA}"/>
              </a:ext>
            </a:extLst>
          </p:cNvPr>
          <p:cNvSpPr>
            <a:spLocks noGrp="1"/>
          </p:cNvSpPr>
          <p:nvPr>
            <p:ph type="sldNum" sz="quarter" idx="4"/>
          </p:nvPr>
        </p:nvSpPr>
        <p:spPr/>
        <p:txBody>
          <a:bodyPr/>
          <a:lstStyle/>
          <a:p>
            <a:fld id="{B071A5F3-A4FF-4CEE-8215-C08835B585C1}" type="slidenum">
              <a:rPr lang="en-US" smtClean="0"/>
              <a:pPr/>
              <a:t>8</a:t>
            </a:fld>
            <a:endParaRPr lang="en-US" dirty="0"/>
          </a:p>
        </p:txBody>
      </p:sp>
      <p:sp>
        <p:nvSpPr>
          <p:cNvPr id="5" name="Text Placeholder 4">
            <a:extLst>
              <a:ext uri="{FF2B5EF4-FFF2-40B4-BE49-F238E27FC236}">
                <a16:creationId xmlns:a16="http://schemas.microsoft.com/office/drawing/2014/main" id="{751F7C89-D50B-D34A-9FB5-28ABA86E6CD6}"/>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A3F79781-B4A7-40ED-8B3F-29C8FEFBFDE8}"/>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3382401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1000"/>
                                        <p:tgtEl>
                                          <p:spTgt spid="9">
                                            <p:txEl>
                                              <p:pRg st="1" end="1"/>
                                            </p:txEl>
                                          </p:spTgt>
                                        </p:tgtEl>
                                      </p:cBhvr>
                                    </p:animEffect>
                                    <p:anim calcmode="lin" valueType="num">
                                      <p:cBhvr>
                                        <p:cTn id="8"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animEffect transition="in" filter="fade">
                                      <p:cBhvr>
                                        <p:cTn id="14" dur="1000"/>
                                        <p:tgtEl>
                                          <p:spTgt spid="9">
                                            <p:txEl>
                                              <p:pRg st="2" end="2"/>
                                            </p:txEl>
                                          </p:spTgt>
                                        </p:tgtEl>
                                      </p:cBhvr>
                                    </p:animEffect>
                                    <p:anim calcmode="lin" valueType="num">
                                      <p:cBhvr>
                                        <p:cTn id="1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animEffect transition="in" filter="fade">
                                      <p:cBhvr>
                                        <p:cTn id="21" dur="1000"/>
                                        <p:tgtEl>
                                          <p:spTgt spid="9">
                                            <p:txEl>
                                              <p:pRg st="3" end="3"/>
                                            </p:txEl>
                                          </p:spTgt>
                                        </p:tgtEl>
                                      </p:cBhvr>
                                    </p:animEffect>
                                    <p:anim calcmode="lin" valueType="num">
                                      <p:cBhvr>
                                        <p:cTn id="22"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4" end="4"/>
                                            </p:txEl>
                                          </p:spTgt>
                                        </p:tgtEl>
                                        <p:attrNameLst>
                                          <p:attrName>style.visibility</p:attrName>
                                        </p:attrNameLst>
                                      </p:cBhvr>
                                      <p:to>
                                        <p:strVal val="visible"/>
                                      </p:to>
                                    </p:set>
                                    <p:animEffect transition="in" filter="fade">
                                      <p:cBhvr>
                                        <p:cTn id="28" dur="1000"/>
                                        <p:tgtEl>
                                          <p:spTgt spid="9">
                                            <p:txEl>
                                              <p:pRg st="4" end="4"/>
                                            </p:txEl>
                                          </p:spTgt>
                                        </p:tgtEl>
                                      </p:cBhvr>
                                    </p:animEffect>
                                    <p:anim calcmode="lin" valueType="num">
                                      <p:cBhvr>
                                        <p:cTn id="29"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C15DB309-3C7D-414E-92AB-77FA5E2A1161}"/>
              </a:ext>
            </a:extLst>
          </p:cNvPr>
          <p:cNvSpPr/>
          <p:nvPr/>
        </p:nvSpPr>
        <p:spPr>
          <a:xfrm>
            <a:off x="4227624" y="1370182"/>
            <a:ext cx="3279920" cy="3039767"/>
          </a:xfrm>
          <a:prstGeom prst="ellipse">
            <a:avLst/>
          </a:prstGeom>
          <a:noFill/>
          <a:ln w="38100" cmpd="sng">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91410" rIns="0" bIns="91410" numCol="1" spcCol="0" rtlCol="0" fromWordArt="0" anchor="ctr" anchorCtr="0" forceAA="0" compatLnSpc="1">
            <a:prstTxWarp prst="textNoShape">
              <a:avLst/>
            </a:prstTxWarp>
            <a:noAutofit/>
          </a:bodyPr>
          <a:lstStyle/>
          <a:p>
            <a:pPr algn="ctr" defTabSz="914923">
              <a:lnSpc>
                <a:spcPct val="95000"/>
              </a:lnSpc>
            </a:pPr>
            <a:endParaRPr lang="en-US" sz="1899" dirty="0">
              <a:solidFill>
                <a:prstClr val="white"/>
              </a:solidFill>
              <a:latin typeface="Arial"/>
            </a:endParaRPr>
          </a:p>
        </p:txBody>
      </p:sp>
      <p:sp>
        <p:nvSpPr>
          <p:cNvPr id="109" name="Picture 60">
            <a:extLst>
              <a:ext uri="{FF2B5EF4-FFF2-40B4-BE49-F238E27FC236}">
                <a16:creationId xmlns:a16="http://schemas.microsoft.com/office/drawing/2014/main" id="{1AABB8C8-09B6-DF45-8D33-86BB83744529}"/>
              </a:ext>
            </a:extLst>
          </p:cNvPr>
          <p:cNvSpPr/>
          <p:nvPr/>
        </p:nvSpPr>
        <p:spPr>
          <a:xfrm>
            <a:off x="4332971" y="2961746"/>
            <a:ext cx="2705565" cy="1803710"/>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2">
              <a:lumMod val="60000"/>
              <a:lumOff val="40000"/>
            </a:schemeClr>
          </a:solidFill>
          <a:ln w="9525" cap="flat">
            <a:noFill/>
            <a:prstDash val="solid"/>
            <a:miter/>
          </a:ln>
        </p:spPr>
        <p:txBody>
          <a:bodyPr rtlCol="0" anchor="ctr"/>
          <a:lstStyle/>
          <a:p>
            <a:endParaRPr lang="en-US"/>
          </a:p>
        </p:txBody>
      </p:sp>
      <p:sp>
        <p:nvSpPr>
          <p:cNvPr id="108" name="Picture 60">
            <a:extLst>
              <a:ext uri="{FF2B5EF4-FFF2-40B4-BE49-F238E27FC236}">
                <a16:creationId xmlns:a16="http://schemas.microsoft.com/office/drawing/2014/main" id="{D870E2D7-9643-1D45-B032-947EBD46EDFA}"/>
              </a:ext>
            </a:extLst>
          </p:cNvPr>
          <p:cNvSpPr/>
          <p:nvPr/>
        </p:nvSpPr>
        <p:spPr>
          <a:xfrm>
            <a:off x="6517774" y="1264518"/>
            <a:ext cx="2705565" cy="1803710"/>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2">
              <a:lumMod val="60000"/>
              <a:lumOff val="40000"/>
            </a:schemeClr>
          </a:solidFill>
          <a:ln w="9525" cap="flat">
            <a:noFill/>
            <a:prstDash val="solid"/>
            <a:miter/>
          </a:ln>
        </p:spPr>
        <p:txBody>
          <a:bodyPr rtlCol="0" anchor="ctr"/>
          <a:lstStyle/>
          <a:p>
            <a:endParaRPr lang="en-US"/>
          </a:p>
        </p:txBody>
      </p:sp>
      <p:sp>
        <p:nvSpPr>
          <p:cNvPr id="53" name="Picture 60">
            <a:extLst>
              <a:ext uri="{FF2B5EF4-FFF2-40B4-BE49-F238E27FC236}">
                <a16:creationId xmlns:a16="http://schemas.microsoft.com/office/drawing/2014/main" id="{1B9A5291-3D03-4A48-BE41-FBA49C1DDA2A}"/>
              </a:ext>
            </a:extLst>
          </p:cNvPr>
          <p:cNvSpPr/>
          <p:nvPr/>
        </p:nvSpPr>
        <p:spPr>
          <a:xfrm>
            <a:off x="2272674" y="1067632"/>
            <a:ext cx="2705565" cy="1803710"/>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2">
              <a:lumMod val="60000"/>
              <a:lumOff val="40000"/>
            </a:schemeClr>
          </a:solidFill>
          <a:ln w="9525" cap="flat">
            <a:noFill/>
            <a:prstDash val="solid"/>
            <a:miter/>
          </a:ln>
        </p:spPr>
        <p:txBody>
          <a:bodyPr rtlCol="0" anchor="ctr"/>
          <a:lstStyle/>
          <a:p>
            <a:endParaRPr lang="en-US"/>
          </a:p>
        </p:txBody>
      </p:sp>
      <p:sp>
        <p:nvSpPr>
          <p:cNvPr id="6" name="Title 5">
            <a:extLst>
              <a:ext uri="{FF2B5EF4-FFF2-40B4-BE49-F238E27FC236}">
                <a16:creationId xmlns:a16="http://schemas.microsoft.com/office/drawing/2014/main" id="{73C371DD-38FA-4447-99AD-C334B70896C5}"/>
              </a:ext>
            </a:extLst>
          </p:cNvPr>
          <p:cNvSpPr>
            <a:spLocks noGrp="1"/>
          </p:cNvSpPr>
          <p:nvPr>
            <p:ph type="title"/>
          </p:nvPr>
        </p:nvSpPr>
        <p:spPr/>
        <p:txBody>
          <a:bodyPr/>
          <a:lstStyle/>
          <a:p>
            <a:r>
              <a:rPr lang="en-US" dirty="0">
                <a:solidFill>
                  <a:srgbClr val="0067C5"/>
                </a:solidFill>
              </a:rPr>
              <a:t>Data Fabric</a:t>
            </a:r>
            <a:r>
              <a:rPr lang="en-US" dirty="0"/>
              <a:t> Deployment Models</a:t>
            </a:r>
          </a:p>
        </p:txBody>
      </p:sp>
      <p:sp>
        <p:nvSpPr>
          <p:cNvPr id="5" name="Footer Placeholder 4">
            <a:extLst>
              <a:ext uri="{FF2B5EF4-FFF2-40B4-BE49-F238E27FC236}">
                <a16:creationId xmlns:a16="http://schemas.microsoft.com/office/drawing/2014/main" id="{376B0D44-6482-4925-8031-053E44532801}"/>
              </a:ext>
            </a:extLst>
          </p:cNvPr>
          <p:cNvSpPr>
            <a:spLocks noGrp="1"/>
          </p:cNvSpPr>
          <p:nvPr>
            <p:ph type="ftr" sz="quarter" idx="3"/>
          </p:nvPr>
        </p:nvSpPr>
        <p:spPr/>
        <p:txBody>
          <a:bodyPr/>
          <a:lstStyle/>
          <a:p>
            <a:r>
              <a:rPr lang="en-US"/>
              <a:t>© 2019 NetApp, Inc. All rights reserved. </a:t>
            </a:r>
            <a:endParaRPr lang="en-US" dirty="0"/>
          </a:p>
        </p:txBody>
      </p:sp>
      <p:grpSp>
        <p:nvGrpSpPr>
          <p:cNvPr id="63" name="Group 62">
            <a:extLst>
              <a:ext uri="{FF2B5EF4-FFF2-40B4-BE49-F238E27FC236}">
                <a16:creationId xmlns:a16="http://schemas.microsoft.com/office/drawing/2014/main" id="{CED8ADB3-864E-45A5-93EB-E989FEEF0915}"/>
              </a:ext>
            </a:extLst>
          </p:cNvPr>
          <p:cNvGrpSpPr/>
          <p:nvPr/>
        </p:nvGrpSpPr>
        <p:grpSpPr>
          <a:xfrm>
            <a:off x="3053319" y="1791779"/>
            <a:ext cx="770817" cy="745677"/>
            <a:chOff x="2764445" y="1769143"/>
            <a:chExt cx="988169" cy="760276"/>
          </a:xfrm>
        </p:grpSpPr>
        <p:cxnSp>
          <p:nvCxnSpPr>
            <p:cNvPr id="64" name="Straight Connector 63">
              <a:extLst>
                <a:ext uri="{FF2B5EF4-FFF2-40B4-BE49-F238E27FC236}">
                  <a16:creationId xmlns:a16="http://schemas.microsoft.com/office/drawing/2014/main" id="{3F4E8A8B-A355-4AB0-93B9-4B5B6DE22C70}"/>
                </a:ext>
              </a:extLst>
            </p:cNvPr>
            <p:cNvCxnSpPr/>
            <p:nvPr/>
          </p:nvCxnSpPr>
          <p:spPr bwMode="gray">
            <a:xfrm flipV="1">
              <a:off x="3339229" y="1769143"/>
              <a:ext cx="0" cy="760276"/>
            </a:xfrm>
            <a:prstGeom prst="line">
              <a:avLst/>
            </a:prstGeom>
            <a:ln w="31750" cap="rnd">
              <a:solidFill>
                <a:srgbClr val="0067C5"/>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6D167AC-4F62-482A-B63B-8BEBEEADD41B}"/>
                </a:ext>
              </a:extLst>
            </p:cNvPr>
            <p:cNvCxnSpPr/>
            <p:nvPr/>
          </p:nvCxnSpPr>
          <p:spPr bwMode="gray">
            <a:xfrm flipV="1">
              <a:off x="3339229" y="2040195"/>
              <a:ext cx="413385" cy="91583"/>
            </a:xfrm>
            <a:prstGeom prst="line">
              <a:avLst/>
            </a:prstGeom>
            <a:ln w="317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17B71B9-7D07-4785-8B1D-C198029E6309}"/>
                </a:ext>
              </a:extLst>
            </p:cNvPr>
            <p:cNvCxnSpPr/>
            <p:nvPr/>
          </p:nvCxnSpPr>
          <p:spPr bwMode="gray">
            <a:xfrm flipH="1" flipV="1">
              <a:off x="2764445" y="2040195"/>
              <a:ext cx="406432" cy="67001"/>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9A87128-7427-413D-B628-6619409F287A}"/>
                </a:ext>
              </a:extLst>
            </p:cNvPr>
            <p:cNvCxnSpPr/>
            <p:nvPr/>
          </p:nvCxnSpPr>
          <p:spPr bwMode="gray">
            <a:xfrm flipV="1">
              <a:off x="3409694" y="2131778"/>
              <a:ext cx="0" cy="354851"/>
            </a:xfrm>
            <a:prstGeom prst="line">
              <a:avLst/>
            </a:prstGeom>
            <a:ln w="31750" cap="rnd">
              <a:solidFill>
                <a:schemeClr val="accent5"/>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3AC413-41BC-4F0A-810D-3349E83954FE}"/>
                </a:ext>
              </a:extLst>
            </p:cNvPr>
            <p:cNvCxnSpPr/>
            <p:nvPr/>
          </p:nvCxnSpPr>
          <p:spPr bwMode="gray">
            <a:xfrm flipV="1">
              <a:off x="3283514" y="2150513"/>
              <a:ext cx="0" cy="354851"/>
            </a:xfrm>
            <a:prstGeom prst="line">
              <a:avLst/>
            </a:prstGeom>
            <a:ln w="317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B690B1E1-793B-471D-9398-201568C43EB1}"/>
              </a:ext>
            </a:extLst>
          </p:cNvPr>
          <p:cNvGrpSpPr/>
          <p:nvPr/>
        </p:nvGrpSpPr>
        <p:grpSpPr>
          <a:xfrm>
            <a:off x="2416737" y="2518693"/>
            <a:ext cx="1534211" cy="328106"/>
            <a:chOff x="1948363" y="2505364"/>
            <a:chExt cx="1966820" cy="420624"/>
          </a:xfrm>
        </p:grpSpPr>
        <p:pic>
          <p:nvPicPr>
            <p:cNvPr id="74" name="Picture 73" descr="FAS2554-4U.png">
              <a:extLst>
                <a:ext uri="{FF2B5EF4-FFF2-40B4-BE49-F238E27FC236}">
                  <a16:creationId xmlns:a16="http://schemas.microsoft.com/office/drawing/2014/main" id="{595C2687-A571-465F-9743-10618E8F5D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5863" y="2505364"/>
              <a:ext cx="1179320" cy="420624"/>
            </a:xfrm>
            <a:prstGeom prst="rect">
              <a:avLst/>
            </a:prstGeom>
          </p:spPr>
        </p:pic>
        <p:pic>
          <p:nvPicPr>
            <p:cNvPr id="75" name="Picture 74" descr="Equinix.png">
              <a:extLst>
                <a:ext uri="{FF2B5EF4-FFF2-40B4-BE49-F238E27FC236}">
                  <a16:creationId xmlns:a16="http://schemas.microsoft.com/office/drawing/2014/main" id="{7EAD23F8-0E6B-4058-85D8-FA899104C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8363" y="2505364"/>
              <a:ext cx="713596" cy="420624"/>
            </a:xfrm>
            <a:prstGeom prst="rect">
              <a:avLst/>
            </a:prstGeom>
          </p:spPr>
        </p:pic>
      </p:grpSp>
      <p:sp>
        <p:nvSpPr>
          <p:cNvPr id="79" name="TextBox 78">
            <a:extLst>
              <a:ext uri="{FF2B5EF4-FFF2-40B4-BE49-F238E27FC236}">
                <a16:creationId xmlns:a16="http://schemas.microsoft.com/office/drawing/2014/main" id="{98B6C58C-D650-4655-99DB-63DE035A08F7}"/>
              </a:ext>
            </a:extLst>
          </p:cNvPr>
          <p:cNvSpPr txBox="1"/>
          <p:nvPr/>
        </p:nvSpPr>
        <p:spPr>
          <a:xfrm>
            <a:off x="2918947" y="1226437"/>
            <a:ext cx="1516966" cy="355367"/>
          </a:xfrm>
          <a:prstGeom prst="rect">
            <a:avLst/>
          </a:prstGeom>
        </p:spPr>
        <p:txBody>
          <a:bodyPr vert="horz" wrap="square" lIns="0" tIns="0" rIns="0" bIns="0" rtlCol="0" anchor="ctr">
            <a:noAutofit/>
          </a:bodyPr>
          <a:lstStyle/>
          <a:p>
            <a:pPr algn="ctr">
              <a:lnSpc>
                <a:spcPct val="95000"/>
              </a:lnSpc>
              <a:spcBef>
                <a:spcPts val="400"/>
              </a:spcBef>
              <a:spcAft>
                <a:spcPts val="200"/>
              </a:spcAft>
            </a:pPr>
            <a:r>
              <a:rPr lang="en-US" sz="1400" b="1" dirty="0">
                <a:latin typeface="Arial"/>
              </a:rPr>
              <a:t>Colocation</a:t>
            </a:r>
          </a:p>
        </p:txBody>
      </p:sp>
      <p:sp>
        <p:nvSpPr>
          <p:cNvPr id="80" name="TextBox 79">
            <a:extLst>
              <a:ext uri="{FF2B5EF4-FFF2-40B4-BE49-F238E27FC236}">
                <a16:creationId xmlns:a16="http://schemas.microsoft.com/office/drawing/2014/main" id="{46D11220-C9F4-4779-B682-D0D8C114F1B0}"/>
              </a:ext>
            </a:extLst>
          </p:cNvPr>
          <p:cNvSpPr txBox="1"/>
          <p:nvPr/>
        </p:nvSpPr>
        <p:spPr>
          <a:xfrm>
            <a:off x="6639453" y="1981660"/>
            <a:ext cx="2577657" cy="355367"/>
          </a:xfrm>
          <a:prstGeom prst="rect">
            <a:avLst/>
          </a:prstGeom>
        </p:spPr>
        <p:txBody>
          <a:bodyPr vert="horz" wrap="square" lIns="0" tIns="0" rIns="0" bIns="0" rtlCol="0" anchor="ctr">
            <a:noAutofit/>
          </a:bodyPr>
          <a:lstStyle/>
          <a:p>
            <a:pPr algn="ctr">
              <a:lnSpc>
                <a:spcPct val="95000"/>
              </a:lnSpc>
              <a:spcBef>
                <a:spcPts val="400"/>
              </a:spcBef>
              <a:spcAft>
                <a:spcPts val="200"/>
              </a:spcAft>
            </a:pPr>
            <a:r>
              <a:rPr lang="en-US" sz="1400" b="1" dirty="0">
                <a:latin typeface="Arial"/>
              </a:rPr>
              <a:t>Public Cloud</a:t>
            </a:r>
          </a:p>
        </p:txBody>
      </p:sp>
      <p:sp>
        <p:nvSpPr>
          <p:cNvPr id="81" name="TextBox 80">
            <a:extLst>
              <a:ext uri="{FF2B5EF4-FFF2-40B4-BE49-F238E27FC236}">
                <a16:creationId xmlns:a16="http://schemas.microsoft.com/office/drawing/2014/main" id="{01A801A3-A374-4320-BCF3-F96A543A450A}"/>
              </a:ext>
            </a:extLst>
          </p:cNvPr>
          <p:cNvSpPr txBox="1"/>
          <p:nvPr/>
        </p:nvSpPr>
        <p:spPr>
          <a:xfrm>
            <a:off x="6639453" y="2952401"/>
            <a:ext cx="2577657" cy="501513"/>
          </a:xfrm>
          <a:prstGeom prst="rect">
            <a:avLst/>
          </a:prstGeom>
        </p:spPr>
        <p:txBody>
          <a:bodyPr vert="horz" wrap="square" lIns="0" tIns="0" rIns="0" bIns="0" rtlCol="0" anchor="ctr">
            <a:noAutofit/>
          </a:bodyPr>
          <a:lstStyle/>
          <a:p>
            <a:pPr algn="ctr">
              <a:lnSpc>
                <a:spcPct val="95000"/>
              </a:lnSpc>
              <a:spcBef>
                <a:spcPts val="400"/>
              </a:spcBef>
              <a:spcAft>
                <a:spcPts val="200"/>
              </a:spcAft>
            </a:pPr>
            <a:r>
              <a:rPr lang="en-US" sz="1400" dirty="0">
                <a:solidFill>
                  <a:srgbClr val="0067C5"/>
                </a:solidFill>
                <a:latin typeface="Arial"/>
              </a:rPr>
              <a:t>Cloud Storage</a:t>
            </a:r>
          </a:p>
        </p:txBody>
      </p:sp>
      <p:sp>
        <p:nvSpPr>
          <p:cNvPr id="82" name="TextBox 81">
            <a:extLst>
              <a:ext uri="{FF2B5EF4-FFF2-40B4-BE49-F238E27FC236}">
                <a16:creationId xmlns:a16="http://schemas.microsoft.com/office/drawing/2014/main" id="{B751EC7D-DF37-4AD2-997F-F26B2A2E15E6}"/>
              </a:ext>
            </a:extLst>
          </p:cNvPr>
          <p:cNvSpPr txBox="1"/>
          <p:nvPr/>
        </p:nvSpPr>
        <p:spPr>
          <a:xfrm>
            <a:off x="2376047" y="3016874"/>
            <a:ext cx="2547611" cy="425891"/>
          </a:xfrm>
          <a:prstGeom prst="rect">
            <a:avLst/>
          </a:prstGeom>
        </p:spPr>
        <p:txBody>
          <a:bodyPr vert="horz" wrap="square" lIns="0" tIns="0" rIns="0" bIns="0" rtlCol="0" anchor="ctr">
            <a:noAutofit/>
          </a:bodyPr>
          <a:lstStyle/>
          <a:p>
            <a:pPr algn="ctr">
              <a:lnSpc>
                <a:spcPct val="95000"/>
              </a:lnSpc>
              <a:spcBef>
                <a:spcPts val="400"/>
              </a:spcBef>
              <a:spcAft>
                <a:spcPts val="200"/>
              </a:spcAft>
            </a:pPr>
            <a:r>
              <a:rPr lang="en-US" sz="1400" dirty="0">
                <a:solidFill>
                  <a:srgbClr val="0067C5"/>
                </a:solidFill>
                <a:latin typeface="Arial"/>
              </a:rPr>
              <a:t>NetApp Private</a:t>
            </a:r>
            <a:br>
              <a:rPr lang="en-US" sz="1400" dirty="0">
                <a:solidFill>
                  <a:srgbClr val="0067C5"/>
                </a:solidFill>
                <a:latin typeface="Arial"/>
              </a:rPr>
            </a:br>
            <a:r>
              <a:rPr lang="en-US" sz="1400" dirty="0">
                <a:solidFill>
                  <a:srgbClr val="0067C5"/>
                </a:solidFill>
                <a:latin typeface="Arial"/>
              </a:rPr>
              <a:t>Storage</a:t>
            </a:r>
          </a:p>
        </p:txBody>
      </p:sp>
      <p:sp>
        <p:nvSpPr>
          <p:cNvPr id="83" name="TextBox 82">
            <a:extLst>
              <a:ext uri="{FF2B5EF4-FFF2-40B4-BE49-F238E27FC236}">
                <a16:creationId xmlns:a16="http://schemas.microsoft.com/office/drawing/2014/main" id="{B8FAA40F-8246-494C-84F0-B14C88A8DF99}"/>
              </a:ext>
            </a:extLst>
          </p:cNvPr>
          <p:cNvSpPr txBox="1"/>
          <p:nvPr/>
        </p:nvSpPr>
        <p:spPr>
          <a:xfrm>
            <a:off x="2146118" y="2165214"/>
            <a:ext cx="1313110" cy="443053"/>
          </a:xfrm>
          <a:prstGeom prst="rect">
            <a:avLst/>
          </a:prstGeom>
        </p:spPr>
        <p:txBody>
          <a:bodyPr vert="horz" wrap="square" lIns="0" tIns="0" rIns="0" bIns="0" rtlCol="0" anchor="ctr">
            <a:noAutofit/>
          </a:bodyPr>
          <a:lstStyle/>
          <a:p>
            <a:pPr algn="ctr">
              <a:lnSpc>
                <a:spcPct val="95000"/>
              </a:lnSpc>
              <a:spcBef>
                <a:spcPts val="400"/>
              </a:spcBef>
              <a:spcAft>
                <a:spcPts val="200"/>
              </a:spcAft>
            </a:pPr>
            <a:r>
              <a:rPr lang="en-US" sz="1200" dirty="0">
                <a:solidFill>
                  <a:prstClr val="black"/>
                </a:solidFill>
                <a:latin typeface="Arial"/>
              </a:rPr>
              <a:t>Dedicated Link</a:t>
            </a:r>
          </a:p>
        </p:txBody>
      </p:sp>
      <p:sp>
        <p:nvSpPr>
          <p:cNvPr id="84" name="TextBox 83">
            <a:extLst>
              <a:ext uri="{FF2B5EF4-FFF2-40B4-BE49-F238E27FC236}">
                <a16:creationId xmlns:a16="http://schemas.microsoft.com/office/drawing/2014/main" id="{C667FFBD-441C-4A62-9949-6DECE267C1DE}"/>
              </a:ext>
            </a:extLst>
          </p:cNvPr>
          <p:cNvSpPr txBox="1"/>
          <p:nvPr/>
        </p:nvSpPr>
        <p:spPr>
          <a:xfrm>
            <a:off x="3852921" y="2462751"/>
            <a:ext cx="955287" cy="443053"/>
          </a:xfrm>
          <a:prstGeom prst="rect">
            <a:avLst/>
          </a:prstGeom>
        </p:spPr>
        <p:txBody>
          <a:bodyPr vert="horz" wrap="square" lIns="0" tIns="0" rIns="0" bIns="0" rtlCol="0" anchor="ctr">
            <a:noAutofit/>
          </a:bodyPr>
          <a:lstStyle/>
          <a:p>
            <a:pPr algn="ctr">
              <a:lnSpc>
                <a:spcPct val="95000"/>
              </a:lnSpc>
              <a:spcBef>
                <a:spcPts val="400"/>
              </a:spcBef>
              <a:spcAft>
                <a:spcPts val="200"/>
              </a:spcAft>
            </a:pPr>
            <a:r>
              <a:rPr lang="en-US" sz="1200" dirty="0">
                <a:solidFill>
                  <a:prstClr val="black"/>
                </a:solidFill>
                <a:latin typeface="Arial"/>
              </a:rPr>
              <a:t>NetApp Storage</a:t>
            </a:r>
          </a:p>
        </p:txBody>
      </p:sp>
      <p:sp>
        <p:nvSpPr>
          <p:cNvPr id="86" name="TextBox 85">
            <a:extLst>
              <a:ext uri="{FF2B5EF4-FFF2-40B4-BE49-F238E27FC236}">
                <a16:creationId xmlns:a16="http://schemas.microsoft.com/office/drawing/2014/main" id="{00684DFB-399E-4E4F-91EC-C5517545C018}"/>
              </a:ext>
            </a:extLst>
          </p:cNvPr>
          <p:cNvSpPr txBox="1"/>
          <p:nvPr/>
        </p:nvSpPr>
        <p:spPr>
          <a:xfrm>
            <a:off x="2940012" y="4178111"/>
            <a:ext cx="1156882" cy="377370"/>
          </a:xfrm>
          <a:prstGeom prst="rect">
            <a:avLst/>
          </a:prstGeom>
        </p:spPr>
        <p:txBody>
          <a:bodyPr vert="horz" wrap="square" lIns="0" tIns="0" rIns="0" bIns="0" rtlCol="0" anchor="ctr">
            <a:noAutofit/>
          </a:bodyPr>
          <a:lstStyle/>
          <a:p>
            <a:pPr algn="ctr">
              <a:lnSpc>
                <a:spcPct val="95000"/>
              </a:lnSpc>
              <a:spcBef>
                <a:spcPts val="400"/>
              </a:spcBef>
              <a:spcAft>
                <a:spcPts val="200"/>
              </a:spcAft>
            </a:pPr>
            <a:endParaRPr lang="en-US" sz="1400" dirty="0">
              <a:solidFill>
                <a:srgbClr val="000000"/>
              </a:solidFill>
              <a:latin typeface="+mj-lt"/>
            </a:endParaRPr>
          </a:p>
        </p:txBody>
      </p:sp>
      <p:grpSp>
        <p:nvGrpSpPr>
          <p:cNvPr id="87" name="Group 86">
            <a:extLst>
              <a:ext uri="{FF2B5EF4-FFF2-40B4-BE49-F238E27FC236}">
                <a16:creationId xmlns:a16="http://schemas.microsoft.com/office/drawing/2014/main" id="{1089EA8C-AFD0-4156-A682-66ED1B6A1765}"/>
              </a:ext>
            </a:extLst>
          </p:cNvPr>
          <p:cNvGrpSpPr/>
          <p:nvPr/>
        </p:nvGrpSpPr>
        <p:grpSpPr>
          <a:xfrm>
            <a:off x="5349297" y="4098942"/>
            <a:ext cx="934388" cy="667282"/>
            <a:chOff x="5710225" y="4814455"/>
            <a:chExt cx="1197864" cy="855438"/>
          </a:xfrm>
        </p:grpSpPr>
        <p:pic>
          <p:nvPicPr>
            <p:cNvPr id="88" name="image18.png" descr="DS4486-4U.png">
              <a:extLst>
                <a:ext uri="{FF2B5EF4-FFF2-40B4-BE49-F238E27FC236}">
                  <a16:creationId xmlns:a16="http://schemas.microsoft.com/office/drawing/2014/main" id="{4866C0F1-9430-477B-A17A-27E812861BA3}"/>
                </a:ext>
              </a:extLst>
            </p:cNvPr>
            <p:cNvPicPr/>
            <p:nvPr/>
          </p:nvPicPr>
          <p:blipFill>
            <a:blip r:embed="rId5" cstate="print">
              <a:extLst/>
            </a:blip>
            <a:stretch>
              <a:fillRect/>
            </a:stretch>
          </p:blipFill>
          <p:spPr>
            <a:xfrm>
              <a:off x="5710225" y="5180680"/>
              <a:ext cx="1197864" cy="489213"/>
            </a:xfrm>
            <a:prstGeom prst="rect">
              <a:avLst/>
            </a:prstGeom>
            <a:ln w="12700" cap="flat">
              <a:noFill/>
              <a:miter lim="400000"/>
            </a:ln>
            <a:effectLst/>
          </p:spPr>
        </p:pic>
        <p:pic>
          <p:nvPicPr>
            <p:cNvPr id="89" name="image11.png" descr="FAS8080EX-6U.png">
              <a:extLst>
                <a:ext uri="{FF2B5EF4-FFF2-40B4-BE49-F238E27FC236}">
                  <a16:creationId xmlns:a16="http://schemas.microsoft.com/office/drawing/2014/main" id="{FBCF2F5F-F086-4E9D-81ED-86DA3DC86113}"/>
                </a:ext>
              </a:extLst>
            </p:cNvPr>
            <p:cNvPicPr/>
            <p:nvPr/>
          </p:nvPicPr>
          <p:blipFill>
            <a:blip r:embed="rId6" cstate="print">
              <a:extLst/>
            </a:blip>
            <a:stretch>
              <a:fillRect/>
            </a:stretch>
          </p:blipFill>
          <p:spPr>
            <a:xfrm>
              <a:off x="5710225" y="4814455"/>
              <a:ext cx="1197864" cy="527855"/>
            </a:xfrm>
            <a:prstGeom prst="rect">
              <a:avLst/>
            </a:prstGeom>
            <a:ln w="12700">
              <a:miter lim="400000"/>
            </a:ln>
          </p:spPr>
        </p:pic>
      </p:grpSp>
      <p:sp>
        <p:nvSpPr>
          <p:cNvPr id="90" name="TextBox 89">
            <a:extLst>
              <a:ext uri="{FF2B5EF4-FFF2-40B4-BE49-F238E27FC236}">
                <a16:creationId xmlns:a16="http://schemas.microsoft.com/office/drawing/2014/main" id="{30DEBD35-08A4-4999-A54E-1CC46808813A}"/>
              </a:ext>
            </a:extLst>
          </p:cNvPr>
          <p:cNvSpPr txBox="1"/>
          <p:nvPr/>
        </p:nvSpPr>
        <p:spPr>
          <a:xfrm>
            <a:off x="5338846" y="4765456"/>
            <a:ext cx="955287" cy="296907"/>
          </a:xfrm>
          <a:prstGeom prst="rect">
            <a:avLst/>
          </a:prstGeom>
        </p:spPr>
        <p:txBody>
          <a:bodyPr vert="horz" wrap="square" lIns="0" tIns="0" rIns="0" bIns="0" rtlCol="0" anchor="t">
            <a:noAutofit/>
          </a:bodyPr>
          <a:lstStyle/>
          <a:p>
            <a:pPr algn="ctr">
              <a:lnSpc>
                <a:spcPct val="95000"/>
              </a:lnSpc>
              <a:spcBef>
                <a:spcPts val="400"/>
              </a:spcBef>
              <a:spcAft>
                <a:spcPts val="200"/>
              </a:spcAft>
            </a:pPr>
            <a:r>
              <a:rPr lang="en-US" sz="1200" dirty="0">
                <a:solidFill>
                  <a:prstClr val="black"/>
                </a:solidFill>
                <a:latin typeface="+mj-lt"/>
              </a:rPr>
              <a:t>FAS System</a:t>
            </a:r>
          </a:p>
        </p:txBody>
      </p:sp>
      <p:sp>
        <p:nvSpPr>
          <p:cNvPr id="91" name="TextBox 90">
            <a:extLst>
              <a:ext uri="{FF2B5EF4-FFF2-40B4-BE49-F238E27FC236}">
                <a16:creationId xmlns:a16="http://schemas.microsoft.com/office/drawing/2014/main" id="{3AD5C40B-327D-4979-BBA4-D0832A8F7CF2}"/>
              </a:ext>
            </a:extLst>
          </p:cNvPr>
          <p:cNvSpPr txBox="1"/>
          <p:nvPr/>
        </p:nvSpPr>
        <p:spPr>
          <a:xfrm>
            <a:off x="7515858" y="4765456"/>
            <a:ext cx="955287" cy="296907"/>
          </a:xfrm>
          <a:prstGeom prst="rect">
            <a:avLst/>
          </a:prstGeom>
        </p:spPr>
        <p:txBody>
          <a:bodyPr vert="horz" wrap="square" lIns="0" tIns="0" rIns="0" bIns="0" rtlCol="0" anchor="t">
            <a:noAutofit/>
          </a:bodyPr>
          <a:lstStyle/>
          <a:p>
            <a:pPr algn="ctr" defTabSz="914107">
              <a:lnSpc>
                <a:spcPct val="95000"/>
              </a:lnSpc>
              <a:spcBef>
                <a:spcPts val="400"/>
              </a:spcBef>
              <a:spcAft>
                <a:spcPts val="200"/>
              </a:spcAft>
            </a:pPr>
            <a:r>
              <a:rPr lang="en-US" sz="1200" dirty="0">
                <a:latin typeface="+mj-lt"/>
              </a:rPr>
              <a:t>ONTAP Select</a:t>
            </a:r>
            <a:br>
              <a:rPr lang="en-US" sz="1200" dirty="0">
                <a:latin typeface="+mj-lt"/>
              </a:rPr>
            </a:br>
            <a:r>
              <a:rPr lang="en-US" sz="1200" dirty="0">
                <a:latin typeface="+mj-lt"/>
              </a:rPr>
              <a:t>Software</a:t>
            </a:r>
          </a:p>
        </p:txBody>
      </p:sp>
      <p:sp>
        <p:nvSpPr>
          <p:cNvPr id="93" name="TextBox 92">
            <a:extLst>
              <a:ext uri="{FF2B5EF4-FFF2-40B4-BE49-F238E27FC236}">
                <a16:creationId xmlns:a16="http://schemas.microsoft.com/office/drawing/2014/main" id="{54868D4E-29FC-48F3-A890-D7F119DF8AD4}"/>
              </a:ext>
            </a:extLst>
          </p:cNvPr>
          <p:cNvSpPr txBox="1"/>
          <p:nvPr/>
        </p:nvSpPr>
        <p:spPr>
          <a:xfrm>
            <a:off x="3771281" y="4765456"/>
            <a:ext cx="1382082" cy="377370"/>
          </a:xfrm>
          <a:prstGeom prst="rect">
            <a:avLst/>
          </a:prstGeom>
        </p:spPr>
        <p:txBody>
          <a:bodyPr vert="horz" wrap="square" lIns="0" tIns="0" rIns="0" bIns="0" rtlCol="0" anchor="t">
            <a:noAutofit/>
          </a:bodyPr>
          <a:lstStyle/>
          <a:p>
            <a:pPr algn="ctr">
              <a:lnSpc>
                <a:spcPct val="95000"/>
              </a:lnSpc>
              <a:spcBef>
                <a:spcPts val="400"/>
              </a:spcBef>
              <a:spcAft>
                <a:spcPts val="200"/>
              </a:spcAft>
            </a:pPr>
            <a:r>
              <a:rPr lang="en-US" sz="1200" dirty="0">
                <a:solidFill>
                  <a:srgbClr val="000000"/>
                </a:solidFill>
                <a:latin typeface="+mj-lt"/>
              </a:rPr>
              <a:t>SolidFire</a:t>
            </a:r>
            <a:br>
              <a:rPr lang="en-US" sz="1200" dirty="0">
                <a:solidFill>
                  <a:srgbClr val="000000"/>
                </a:solidFill>
                <a:latin typeface="+mj-lt"/>
              </a:rPr>
            </a:br>
            <a:r>
              <a:rPr lang="en-US" sz="1200" dirty="0">
                <a:solidFill>
                  <a:srgbClr val="000000"/>
                </a:solidFill>
                <a:latin typeface="+mj-lt"/>
              </a:rPr>
              <a:t>Cluster </a:t>
            </a:r>
          </a:p>
        </p:txBody>
      </p:sp>
      <p:sp>
        <p:nvSpPr>
          <p:cNvPr id="94" name="TextBox 93">
            <a:extLst>
              <a:ext uri="{FF2B5EF4-FFF2-40B4-BE49-F238E27FC236}">
                <a16:creationId xmlns:a16="http://schemas.microsoft.com/office/drawing/2014/main" id="{6BEE1695-D8EE-40D9-88FC-F243B463937D}"/>
              </a:ext>
            </a:extLst>
          </p:cNvPr>
          <p:cNvSpPr txBox="1"/>
          <p:nvPr/>
        </p:nvSpPr>
        <p:spPr>
          <a:xfrm>
            <a:off x="4480003" y="3679449"/>
            <a:ext cx="2495332" cy="355367"/>
          </a:xfrm>
          <a:prstGeom prst="rect">
            <a:avLst/>
          </a:prstGeom>
        </p:spPr>
        <p:txBody>
          <a:bodyPr vert="horz" wrap="square" lIns="0" tIns="0" rIns="0" bIns="0" rtlCol="0" anchor="ctr">
            <a:noAutofit/>
          </a:bodyPr>
          <a:lstStyle/>
          <a:p>
            <a:pPr algn="ctr">
              <a:lnSpc>
                <a:spcPct val="95000"/>
              </a:lnSpc>
              <a:spcBef>
                <a:spcPts val="400"/>
              </a:spcBef>
              <a:spcAft>
                <a:spcPts val="200"/>
              </a:spcAft>
            </a:pPr>
            <a:r>
              <a:rPr lang="en-US" sz="1400" b="1" dirty="0">
                <a:latin typeface="Arial"/>
              </a:rPr>
              <a:t>Data Center</a:t>
            </a:r>
          </a:p>
        </p:txBody>
      </p:sp>
      <p:sp>
        <p:nvSpPr>
          <p:cNvPr id="95" name="TextBox 94">
            <a:extLst>
              <a:ext uri="{FF2B5EF4-FFF2-40B4-BE49-F238E27FC236}">
                <a16:creationId xmlns:a16="http://schemas.microsoft.com/office/drawing/2014/main" id="{30532FA1-7A1F-4DC2-82FA-E3EE7D5A6397}"/>
              </a:ext>
            </a:extLst>
          </p:cNvPr>
          <p:cNvSpPr txBox="1"/>
          <p:nvPr/>
        </p:nvSpPr>
        <p:spPr>
          <a:xfrm>
            <a:off x="4662549" y="1399196"/>
            <a:ext cx="2405012" cy="2770043"/>
          </a:xfrm>
          <a:prstGeom prst="rect">
            <a:avLst/>
          </a:prstGeom>
        </p:spPr>
        <p:txBody>
          <a:bodyPr vert="horz" wrap="square" lIns="0" tIns="0" rIns="0" bIns="0" rtlCol="0" anchor="ctr">
            <a:noAutofit/>
          </a:bodyPr>
          <a:lstStyle/>
          <a:p>
            <a:pPr algn="ctr">
              <a:lnSpc>
                <a:spcPct val="95000"/>
              </a:lnSpc>
              <a:spcBef>
                <a:spcPts val="400"/>
              </a:spcBef>
              <a:spcAft>
                <a:spcPts val="200"/>
              </a:spcAft>
            </a:pPr>
            <a:r>
              <a:rPr lang="en-US" sz="2000" dirty="0" err="1">
                <a:solidFill>
                  <a:srgbClr val="0067C5"/>
                </a:solidFill>
                <a:latin typeface="Arial"/>
              </a:rPr>
              <a:t>SnapMirror</a:t>
            </a:r>
            <a:r>
              <a:rPr lang="en-US" sz="2000" dirty="0">
                <a:solidFill>
                  <a:srgbClr val="0067C5"/>
                </a:solidFill>
                <a:latin typeface="Arial"/>
              </a:rPr>
              <a:t> Technology</a:t>
            </a:r>
            <a:br>
              <a:rPr lang="en-US" sz="2000" dirty="0">
                <a:solidFill>
                  <a:srgbClr val="0067C5"/>
                </a:solidFill>
                <a:latin typeface="Arial"/>
              </a:rPr>
            </a:br>
            <a:r>
              <a:rPr lang="en-US" sz="2000" dirty="0">
                <a:solidFill>
                  <a:srgbClr val="0067C5"/>
                </a:solidFill>
                <a:latin typeface="Arial"/>
              </a:rPr>
              <a:t>Connected</a:t>
            </a:r>
          </a:p>
        </p:txBody>
      </p:sp>
      <p:pic>
        <p:nvPicPr>
          <p:cNvPr id="96" name="Picture 95" descr="ArrowCloud.png">
            <a:extLst>
              <a:ext uri="{FF2B5EF4-FFF2-40B4-BE49-F238E27FC236}">
                <a16:creationId xmlns:a16="http://schemas.microsoft.com/office/drawing/2014/main" id="{5445805B-100B-4502-BD28-9674AC203D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3021" y="2086144"/>
            <a:ext cx="347127" cy="225870"/>
          </a:xfrm>
          <a:prstGeom prst="rect">
            <a:avLst/>
          </a:prstGeom>
        </p:spPr>
      </p:pic>
      <p:pic>
        <p:nvPicPr>
          <p:cNvPr id="100" name="Picture 99">
            <a:extLst>
              <a:ext uri="{FF2B5EF4-FFF2-40B4-BE49-F238E27FC236}">
                <a16:creationId xmlns:a16="http://schemas.microsoft.com/office/drawing/2014/main" id="{19DBBBBF-F80E-48C0-BF82-90D0B671C0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40349" y="4438884"/>
            <a:ext cx="919924" cy="326572"/>
          </a:xfrm>
          <a:prstGeom prst="rect">
            <a:avLst/>
          </a:prstGeom>
        </p:spPr>
      </p:pic>
      <p:sp>
        <p:nvSpPr>
          <p:cNvPr id="101" name="TextBox 100">
            <a:extLst>
              <a:ext uri="{FF2B5EF4-FFF2-40B4-BE49-F238E27FC236}">
                <a16:creationId xmlns:a16="http://schemas.microsoft.com/office/drawing/2014/main" id="{9D62E6FC-D40E-4238-A4BE-755EEF49757B}"/>
              </a:ext>
            </a:extLst>
          </p:cNvPr>
          <p:cNvSpPr txBox="1"/>
          <p:nvPr/>
        </p:nvSpPr>
        <p:spPr>
          <a:xfrm>
            <a:off x="6414417" y="4765456"/>
            <a:ext cx="1093128" cy="706118"/>
          </a:xfrm>
          <a:prstGeom prst="rect">
            <a:avLst/>
          </a:prstGeom>
        </p:spPr>
        <p:txBody>
          <a:bodyPr vert="horz" wrap="square" lIns="0" tIns="0" rIns="0" bIns="0" rtlCol="0" anchor="t">
            <a:noAutofit/>
          </a:bodyPr>
          <a:lstStyle/>
          <a:p>
            <a:pPr algn="ctr">
              <a:lnSpc>
                <a:spcPct val="95000"/>
              </a:lnSpc>
              <a:spcBef>
                <a:spcPts val="400"/>
              </a:spcBef>
              <a:spcAft>
                <a:spcPts val="200"/>
              </a:spcAft>
            </a:pPr>
            <a:r>
              <a:rPr lang="en-US" sz="1200" dirty="0">
                <a:solidFill>
                  <a:srgbClr val="000000"/>
                </a:solidFill>
                <a:latin typeface="+mj-lt"/>
              </a:rPr>
              <a:t>StorageGRID</a:t>
            </a:r>
            <a:br>
              <a:rPr lang="en-US" sz="1200" dirty="0">
                <a:solidFill>
                  <a:srgbClr val="000000"/>
                </a:solidFill>
                <a:latin typeface="+mj-lt"/>
              </a:rPr>
            </a:br>
            <a:r>
              <a:rPr lang="en-US" sz="1200" dirty="0">
                <a:solidFill>
                  <a:srgbClr val="000000"/>
                </a:solidFill>
                <a:latin typeface="+mj-lt"/>
              </a:rPr>
              <a:t>Solution </a:t>
            </a:r>
          </a:p>
        </p:txBody>
      </p:sp>
      <p:sp>
        <p:nvSpPr>
          <p:cNvPr id="102" name="TextBox 101">
            <a:extLst>
              <a:ext uri="{FF2B5EF4-FFF2-40B4-BE49-F238E27FC236}">
                <a16:creationId xmlns:a16="http://schemas.microsoft.com/office/drawing/2014/main" id="{444439C5-919B-43F6-83D2-47ACC15E223C}"/>
              </a:ext>
            </a:extLst>
          </p:cNvPr>
          <p:cNvSpPr txBox="1"/>
          <p:nvPr/>
        </p:nvSpPr>
        <p:spPr>
          <a:xfrm>
            <a:off x="309563" y="3281889"/>
            <a:ext cx="2103955" cy="1809161"/>
          </a:xfrm>
          <a:prstGeom prst="rect">
            <a:avLst/>
          </a:prstGeom>
        </p:spPr>
        <p:txBody>
          <a:bodyPr vert="horz" wrap="none" lIns="91410" tIns="45705" rIns="91410" bIns="45705" rtlCol="0" anchor="ctr">
            <a:noAutofit/>
          </a:bodyPr>
          <a:lstStyle/>
          <a:p>
            <a:pPr>
              <a:lnSpc>
                <a:spcPct val="95000"/>
              </a:lnSpc>
              <a:spcBef>
                <a:spcPts val="400"/>
              </a:spcBef>
              <a:spcAft>
                <a:spcPts val="200"/>
              </a:spcAft>
            </a:pPr>
            <a:r>
              <a:rPr lang="en-US" sz="1600" dirty="0">
                <a:solidFill>
                  <a:sysClr val="windowText" lastClr="000000"/>
                </a:solidFill>
                <a:latin typeface="Arial"/>
              </a:rPr>
              <a:t>Assume the following:</a:t>
            </a:r>
          </a:p>
          <a:p>
            <a:pPr marL="173038" indent="-173038">
              <a:lnSpc>
                <a:spcPct val="95000"/>
              </a:lnSpc>
              <a:spcBef>
                <a:spcPts val="400"/>
              </a:spcBef>
              <a:spcAft>
                <a:spcPts val="200"/>
              </a:spcAft>
              <a:buClr>
                <a:srgbClr val="80B737"/>
              </a:buClr>
              <a:buFont typeface="Wingdings" pitchFamily="2" charset="2"/>
              <a:buChar char="§"/>
            </a:pPr>
            <a:r>
              <a:rPr lang="en-US" sz="1400" dirty="0">
                <a:solidFill>
                  <a:sysClr val="windowText" lastClr="000000"/>
                </a:solidFill>
                <a:latin typeface="Arial"/>
              </a:rPr>
              <a:t>Encryption</a:t>
            </a:r>
          </a:p>
          <a:p>
            <a:pPr marL="173038" indent="-173038">
              <a:lnSpc>
                <a:spcPct val="95000"/>
              </a:lnSpc>
              <a:spcBef>
                <a:spcPts val="400"/>
              </a:spcBef>
              <a:spcAft>
                <a:spcPts val="200"/>
              </a:spcAft>
              <a:buClr>
                <a:srgbClr val="80B737"/>
              </a:buClr>
              <a:buFont typeface="Wingdings" pitchFamily="2" charset="2"/>
              <a:buChar char="§"/>
            </a:pPr>
            <a:r>
              <a:rPr lang="en-US" sz="1400" dirty="0">
                <a:solidFill>
                  <a:sysClr val="windowText" lastClr="000000"/>
                </a:solidFill>
                <a:latin typeface="Arial"/>
              </a:rPr>
              <a:t>Compression</a:t>
            </a:r>
          </a:p>
          <a:p>
            <a:pPr marL="173038" indent="-173038">
              <a:lnSpc>
                <a:spcPct val="95000"/>
              </a:lnSpc>
              <a:spcBef>
                <a:spcPts val="400"/>
              </a:spcBef>
              <a:spcAft>
                <a:spcPts val="200"/>
              </a:spcAft>
              <a:buClr>
                <a:srgbClr val="80B737"/>
              </a:buClr>
              <a:buFont typeface="Wingdings" pitchFamily="2" charset="2"/>
              <a:buChar char="§"/>
            </a:pPr>
            <a:r>
              <a:rPr lang="en-US" sz="1400" dirty="0">
                <a:solidFill>
                  <a:sysClr val="windowText" lastClr="000000"/>
                </a:solidFill>
                <a:latin typeface="Arial"/>
              </a:rPr>
              <a:t>Deduplication</a:t>
            </a:r>
          </a:p>
          <a:p>
            <a:pPr marL="173038" indent="-173038">
              <a:lnSpc>
                <a:spcPct val="95000"/>
              </a:lnSpc>
              <a:spcBef>
                <a:spcPts val="400"/>
              </a:spcBef>
              <a:spcAft>
                <a:spcPts val="200"/>
              </a:spcAft>
              <a:buClr>
                <a:srgbClr val="80B737"/>
              </a:buClr>
              <a:buFont typeface="Wingdings" pitchFamily="2" charset="2"/>
              <a:buChar char="§"/>
            </a:pPr>
            <a:r>
              <a:rPr lang="en-US" sz="1400" dirty="0">
                <a:solidFill>
                  <a:sysClr val="windowText" lastClr="000000"/>
                </a:solidFill>
                <a:latin typeface="Arial"/>
              </a:rPr>
              <a:t>Security</a:t>
            </a:r>
          </a:p>
          <a:p>
            <a:pPr marL="173038" indent="-173038">
              <a:lnSpc>
                <a:spcPct val="95000"/>
              </a:lnSpc>
              <a:spcBef>
                <a:spcPts val="400"/>
              </a:spcBef>
              <a:spcAft>
                <a:spcPts val="200"/>
              </a:spcAft>
              <a:buClr>
                <a:srgbClr val="80B737"/>
              </a:buClr>
              <a:buFont typeface="Wingdings" pitchFamily="2" charset="2"/>
              <a:buChar char="§"/>
            </a:pPr>
            <a:r>
              <a:rPr lang="en-US" sz="1400" dirty="0">
                <a:solidFill>
                  <a:sysClr val="windowText" lastClr="000000"/>
                </a:solidFill>
                <a:latin typeface="Arial"/>
              </a:rPr>
              <a:t>Multiple endpoints</a:t>
            </a:r>
          </a:p>
        </p:txBody>
      </p:sp>
      <p:sp>
        <p:nvSpPr>
          <p:cNvPr id="103" name="Rectangle: Rounded Corners 51">
            <a:extLst>
              <a:ext uri="{FF2B5EF4-FFF2-40B4-BE49-F238E27FC236}">
                <a16:creationId xmlns:a16="http://schemas.microsoft.com/office/drawing/2014/main" id="{CEDA174B-3151-4CC8-91B8-1BDE16FD4D97}"/>
              </a:ext>
            </a:extLst>
          </p:cNvPr>
          <p:cNvSpPr/>
          <p:nvPr/>
        </p:nvSpPr>
        <p:spPr>
          <a:xfrm>
            <a:off x="309563" y="1497867"/>
            <a:ext cx="1599691" cy="1074364"/>
          </a:xfrm>
          <a:prstGeom prst="roundRect">
            <a:avLst>
              <a:gd name="adj" fmla="val 0"/>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t>Hybrid cloud is the new normal for enterprises.</a:t>
            </a:r>
          </a:p>
        </p:txBody>
      </p:sp>
      <p:pic>
        <p:nvPicPr>
          <p:cNvPr id="104" name="Picture 103">
            <a:extLst>
              <a:ext uri="{FF2B5EF4-FFF2-40B4-BE49-F238E27FC236}">
                <a16:creationId xmlns:a16="http://schemas.microsoft.com/office/drawing/2014/main" id="{F1C09997-C834-465A-8BCE-10B7B36F28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15052" y="4171633"/>
            <a:ext cx="576072" cy="576072"/>
          </a:xfrm>
          <a:prstGeom prst="rect">
            <a:avLst/>
          </a:prstGeom>
        </p:spPr>
      </p:pic>
      <p:pic>
        <p:nvPicPr>
          <p:cNvPr id="105" name="Picture 104">
            <a:extLst>
              <a:ext uri="{FF2B5EF4-FFF2-40B4-BE49-F238E27FC236}">
                <a16:creationId xmlns:a16="http://schemas.microsoft.com/office/drawing/2014/main" id="{10F4D45C-5090-44C1-969B-27B6A437E02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02452" y="2491005"/>
            <a:ext cx="576072" cy="576072"/>
          </a:xfrm>
          <a:prstGeom prst="rect">
            <a:avLst/>
          </a:prstGeom>
        </p:spPr>
      </p:pic>
      <p:sp>
        <p:nvSpPr>
          <p:cNvPr id="52" name="Slide Number Placeholder 3">
            <a:extLst>
              <a:ext uri="{FF2B5EF4-FFF2-40B4-BE49-F238E27FC236}">
                <a16:creationId xmlns:a16="http://schemas.microsoft.com/office/drawing/2014/main" id="{80CD631A-5C14-453B-BB05-33DB6B5538CE}"/>
              </a:ext>
            </a:extLst>
          </p:cNvPr>
          <p:cNvSpPr txBox="1">
            <a:spLocks/>
          </p:cNvSpPr>
          <p:nvPr/>
        </p:nvSpPr>
        <p:spPr>
          <a:xfrm>
            <a:off x="8889543" y="5189118"/>
            <a:ext cx="671050" cy="2000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2978B7E-5EBE-134C-B481-E4E8CA36F800}" type="slidenum">
              <a:rPr lang="en-US" sz="1200" smtClean="0">
                <a:solidFill>
                  <a:schemeClr val="bg1">
                    <a:lumMod val="50000"/>
                  </a:schemeClr>
                </a:solidFill>
              </a:rPr>
              <a:pPr algn="r"/>
              <a:t>9</a:t>
            </a:fld>
            <a:endParaRPr lang="en-US" sz="1200" dirty="0">
              <a:solidFill>
                <a:schemeClr val="bg1">
                  <a:lumMod val="50000"/>
                </a:schemeClr>
              </a:solidFill>
            </a:endParaRPr>
          </a:p>
        </p:txBody>
      </p:sp>
      <p:pic>
        <p:nvPicPr>
          <p:cNvPr id="51" name="Picture 50">
            <a:extLst>
              <a:ext uri="{FF2B5EF4-FFF2-40B4-BE49-F238E27FC236}">
                <a16:creationId xmlns:a16="http://schemas.microsoft.com/office/drawing/2014/main" id="{ED9ECF2C-0892-4241-B8D0-2D6AB7EBB5D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77303" y="4259643"/>
            <a:ext cx="1371600" cy="485775"/>
          </a:xfrm>
          <a:prstGeom prst="rect">
            <a:avLst/>
          </a:prstGeom>
        </p:spPr>
      </p:pic>
      <p:grpSp>
        <p:nvGrpSpPr>
          <p:cNvPr id="10" name="Group 9">
            <a:extLst>
              <a:ext uri="{FF2B5EF4-FFF2-40B4-BE49-F238E27FC236}">
                <a16:creationId xmlns:a16="http://schemas.microsoft.com/office/drawing/2014/main" id="{79057FBC-914A-6440-A7A5-DB65A96707D7}"/>
              </a:ext>
            </a:extLst>
          </p:cNvPr>
          <p:cNvGrpSpPr/>
          <p:nvPr/>
        </p:nvGrpSpPr>
        <p:grpSpPr>
          <a:xfrm>
            <a:off x="2668894" y="1522257"/>
            <a:ext cx="1694707" cy="614647"/>
            <a:chOff x="2057246" y="2890467"/>
            <a:chExt cx="2898238" cy="1051152"/>
          </a:xfrm>
        </p:grpSpPr>
        <p:sp>
          <p:nvSpPr>
            <p:cNvPr id="54" name="Picture 60">
              <a:extLst>
                <a:ext uri="{FF2B5EF4-FFF2-40B4-BE49-F238E27FC236}">
                  <a16:creationId xmlns:a16="http://schemas.microsoft.com/office/drawing/2014/main" id="{2F6BE357-1353-D744-801D-FA104EF70554}"/>
                </a:ext>
              </a:extLst>
            </p:cNvPr>
            <p:cNvSpPr/>
            <p:nvPr/>
          </p:nvSpPr>
          <p:spPr>
            <a:xfrm>
              <a:off x="2057246" y="3025413"/>
              <a:ext cx="1285503" cy="857002"/>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1"/>
            </a:solidFill>
            <a:ln w="25400" cap="flat">
              <a:solidFill>
                <a:srgbClr val="FF8E02"/>
              </a:solidFill>
              <a:prstDash val="solid"/>
              <a:miter/>
            </a:ln>
          </p:spPr>
          <p:txBody>
            <a:bodyPr rtlCol="0" anchor="ctr"/>
            <a:lstStyle/>
            <a:p>
              <a:endParaRPr lang="en-US"/>
            </a:p>
          </p:txBody>
        </p:sp>
        <p:sp>
          <p:nvSpPr>
            <p:cNvPr id="56" name="Picture 60">
              <a:extLst>
                <a:ext uri="{FF2B5EF4-FFF2-40B4-BE49-F238E27FC236}">
                  <a16:creationId xmlns:a16="http://schemas.microsoft.com/office/drawing/2014/main" id="{15A5895E-C937-194C-A81F-01FB4BD86ABB}"/>
                </a:ext>
              </a:extLst>
            </p:cNvPr>
            <p:cNvSpPr/>
            <p:nvPr/>
          </p:nvSpPr>
          <p:spPr>
            <a:xfrm>
              <a:off x="3669981" y="3084617"/>
              <a:ext cx="1285503" cy="857002"/>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1"/>
            </a:solidFill>
            <a:ln w="25400" cap="flat">
              <a:solidFill>
                <a:srgbClr val="9C1E31"/>
              </a:solidFill>
              <a:prstDash val="solid"/>
              <a:miter/>
            </a:ln>
          </p:spPr>
          <p:txBody>
            <a:bodyPr rtlCol="0" anchor="ctr"/>
            <a:lstStyle/>
            <a:p>
              <a:endParaRPr lang="en-US"/>
            </a:p>
          </p:txBody>
        </p:sp>
        <p:pic>
          <p:nvPicPr>
            <p:cNvPr id="7" name="Picture 6">
              <a:extLst>
                <a:ext uri="{FF2B5EF4-FFF2-40B4-BE49-F238E27FC236}">
                  <a16:creationId xmlns:a16="http://schemas.microsoft.com/office/drawing/2014/main" id="{6D1344FC-CB0D-984F-8BB1-892A26EEC32B}"/>
                </a:ext>
              </a:extLst>
            </p:cNvPr>
            <p:cNvPicPr>
              <a:picLocks noChangeAspect="1"/>
            </p:cNvPicPr>
            <p:nvPr/>
          </p:nvPicPr>
          <p:blipFill>
            <a:blip r:embed="rId12"/>
            <a:stretch>
              <a:fillRect/>
            </a:stretch>
          </p:blipFill>
          <p:spPr>
            <a:xfrm>
              <a:off x="2268678" y="3364720"/>
              <a:ext cx="447154" cy="447153"/>
            </a:xfrm>
            <a:prstGeom prst="rect">
              <a:avLst/>
            </a:prstGeom>
          </p:spPr>
        </p:pic>
        <p:pic>
          <p:nvPicPr>
            <p:cNvPr id="8" name="Picture 7">
              <a:extLst>
                <a:ext uri="{FF2B5EF4-FFF2-40B4-BE49-F238E27FC236}">
                  <a16:creationId xmlns:a16="http://schemas.microsoft.com/office/drawing/2014/main" id="{2FEB0CFD-1D7D-244E-B1EB-9F5C98665612}"/>
                </a:ext>
              </a:extLst>
            </p:cNvPr>
            <p:cNvPicPr>
              <a:picLocks noChangeAspect="1"/>
            </p:cNvPicPr>
            <p:nvPr/>
          </p:nvPicPr>
          <p:blipFill rotWithShape="1">
            <a:blip r:embed="rId13"/>
            <a:srcRect t="49541" b="19951"/>
            <a:stretch/>
          </p:blipFill>
          <p:spPr>
            <a:xfrm>
              <a:off x="4175969" y="3630051"/>
              <a:ext cx="680801" cy="81647"/>
            </a:xfrm>
            <a:prstGeom prst="rect">
              <a:avLst/>
            </a:prstGeom>
          </p:spPr>
        </p:pic>
        <p:sp>
          <p:nvSpPr>
            <p:cNvPr id="60" name="Picture 60">
              <a:extLst>
                <a:ext uri="{FF2B5EF4-FFF2-40B4-BE49-F238E27FC236}">
                  <a16:creationId xmlns:a16="http://schemas.microsoft.com/office/drawing/2014/main" id="{97FB6761-C037-D842-9712-29E0B7012AED}"/>
                </a:ext>
              </a:extLst>
            </p:cNvPr>
            <p:cNvSpPr/>
            <p:nvPr/>
          </p:nvSpPr>
          <p:spPr>
            <a:xfrm>
              <a:off x="2844026" y="2890467"/>
              <a:ext cx="1285503" cy="857002"/>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bg1"/>
            </a:solidFill>
            <a:ln w="25400" cap="flat">
              <a:solidFill>
                <a:srgbClr val="007ED0"/>
              </a:solidFill>
              <a:prstDash val="solid"/>
              <a:miter/>
            </a:ln>
          </p:spPr>
          <p:txBody>
            <a:bodyPr rtlCol="0" anchor="ctr"/>
            <a:lstStyle/>
            <a:p>
              <a:endParaRPr lang="en-US"/>
            </a:p>
          </p:txBody>
        </p:sp>
        <p:pic>
          <p:nvPicPr>
            <p:cNvPr id="85" name="Picture 84">
              <a:extLst>
                <a:ext uri="{FF2B5EF4-FFF2-40B4-BE49-F238E27FC236}">
                  <a16:creationId xmlns:a16="http://schemas.microsoft.com/office/drawing/2014/main" id="{81F09339-E074-A546-B6FE-C625BA27130E}"/>
                </a:ext>
              </a:extLst>
            </p:cNvPr>
            <p:cNvPicPr>
              <a:picLocks noChangeAspect="1"/>
            </p:cNvPicPr>
            <p:nvPr/>
          </p:nvPicPr>
          <p:blipFill>
            <a:blip r:embed="rId14"/>
            <a:stretch>
              <a:fillRect/>
            </a:stretch>
          </p:blipFill>
          <p:spPr>
            <a:xfrm>
              <a:off x="3031024" y="3311461"/>
              <a:ext cx="871413" cy="251838"/>
            </a:xfrm>
            <a:prstGeom prst="rect">
              <a:avLst/>
            </a:prstGeom>
          </p:spPr>
        </p:pic>
      </p:grpSp>
      <p:grpSp>
        <p:nvGrpSpPr>
          <p:cNvPr id="12" name="Group 11">
            <a:extLst>
              <a:ext uri="{FF2B5EF4-FFF2-40B4-BE49-F238E27FC236}">
                <a16:creationId xmlns:a16="http://schemas.microsoft.com/office/drawing/2014/main" id="{5FAF0D2B-5FE7-2349-9C47-283A4F105131}"/>
              </a:ext>
            </a:extLst>
          </p:cNvPr>
          <p:cNvGrpSpPr/>
          <p:nvPr/>
        </p:nvGrpSpPr>
        <p:grpSpPr>
          <a:xfrm>
            <a:off x="3289469" y="2069181"/>
            <a:ext cx="439942" cy="293295"/>
            <a:chOff x="4339941" y="306075"/>
            <a:chExt cx="2705565" cy="1803710"/>
          </a:xfrm>
        </p:grpSpPr>
        <p:sp>
          <p:nvSpPr>
            <p:cNvPr id="92" name="Picture 60">
              <a:extLst>
                <a:ext uri="{FF2B5EF4-FFF2-40B4-BE49-F238E27FC236}">
                  <a16:creationId xmlns:a16="http://schemas.microsoft.com/office/drawing/2014/main" id="{7B614F62-C072-BF41-BAA4-E87A51302314}"/>
                </a:ext>
              </a:extLst>
            </p:cNvPr>
            <p:cNvSpPr/>
            <p:nvPr/>
          </p:nvSpPr>
          <p:spPr>
            <a:xfrm>
              <a:off x="4339941" y="306075"/>
              <a:ext cx="2705565" cy="1803710"/>
            </a:xfrm>
            <a:custGeom>
              <a:avLst/>
              <a:gdLst>
                <a:gd name="connsiteX0" fmla="*/ 1290259 w 1608037"/>
                <a:gd name="connsiteY0" fmla="*/ 440296 h 1072024"/>
                <a:gd name="connsiteX1" fmla="*/ 823162 w 1608037"/>
                <a:gd name="connsiteY1" fmla="*/ 57430 h 1072024"/>
                <a:gd name="connsiteX2" fmla="*/ 402009 w 1608037"/>
                <a:gd name="connsiteY2" fmla="*/ 317779 h 1072024"/>
                <a:gd name="connsiteX3" fmla="*/ 57430 w 1608037"/>
                <a:gd name="connsiteY3" fmla="*/ 692988 h 1072024"/>
                <a:gd name="connsiteX4" fmla="*/ 440296 w 1608037"/>
                <a:gd name="connsiteY4" fmla="*/ 1075854 h 1072024"/>
                <a:gd name="connsiteX5" fmla="*/ 1267287 w 1608037"/>
                <a:gd name="connsiteY5" fmla="*/ 1075854 h 1072024"/>
                <a:gd name="connsiteX6" fmla="*/ 1588894 w 1608037"/>
                <a:gd name="connsiteY6" fmla="*/ 754246 h 1072024"/>
                <a:gd name="connsiteX7" fmla="*/ 1290259 w 1608037"/>
                <a:gd name="connsiteY7" fmla="*/ 440296 h 107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8037" h="1072024">
                  <a:moveTo>
                    <a:pt x="1290259" y="440296"/>
                  </a:moveTo>
                  <a:cubicBezTo>
                    <a:pt x="1244315" y="218234"/>
                    <a:pt x="1052882" y="57430"/>
                    <a:pt x="823162" y="57430"/>
                  </a:cubicBezTo>
                  <a:cubicBezTo>
                    <a:pt x="639386" y="57430"/>
                    <a:pt x="478583" y="164632"/>
                    <a:pt x="402009" y="317779"/>
                  </a:cubicBezTo>
                  <a:cubicBezTo>
                    <a:pt x="202919" y="333093"/>
                    <a:pt x="57430" y="493897"/>
                    <a:pt x="57430" y="692988"/>
                  </a:cubicBezTo>
                  <a:cubicBezTo>
                    <a:pt x="57430" y="907393"/>
                    <a:pt x="225891" y="1075854"/>
                    <a:pt x="440296" y="1075854"/>
                  </a:cubicBezTo>
                  <a:lnTo>
                    <a:pt x="1267287" y="1075854"/>
                  </a:lnTo>
                  <a:cubicBezTo>
                    <a:pt x="1443405" y="1075854"/>
                    <a:pt x="1588894" y="930364"/>
                    <a:pt x="1588894" y="754246"/>
                  </a:cubicBezTo>
                  <a:cubicBezTo>
                    <a:pt x="1588894" y="585785"/>
                    <a:pt x="1458720" y="447953"/>
                    <a:pt x="1290259" y="440296"/>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11" name="Left Arrow 10">
              <a:extLst>
                <a:ext uri="{FF2B5EF4-FFF2-40B4-BE49-F238E27FC236}">
                  <a16:creationId xmlns:a16="http://schemas.microsoft.com/office/drawing/2014/main" id="{FB31B542-1BAB-9743-84BF-EFC90C6247B5}"/>
                </a:ext>
              </a:extLst>
            </p:cNvPr>
            <p:cNvSpPr/>
            <p:nvPr/>
          </p:nvSpPr>
          <p:spPr>
            <a:xfrm>
              <a:off x="4944061" y="1089586"/>
              <a:ext cx="1163062" cy="520061"/>
            </a:xfrm>
            <a:prstGeom prst="left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06" name="Left Arrow 105">
              <a:extLst>
                <a:ext uri="{FF2B5EF4-FFF2-40B4-BE49-F238E27FC236}">
                  <a16:creationId xmlns:a16="http://schemas.microsoft.com/office/drawing/2014/main" id="{73A33374-9D65-E644-918B-723646043C40}"/>
                </a:ext>
              </a:extLst>
            </p:cNvPr>
            <p:cNvSpPr/>
            <p:nvPr/>
          </p:nvSpPr>
          <p:spPr>
            <a:xfrm rot="10800000">
              <a:off x="5314886" y="1423395"/>
              <a:ext cx="1163062" cy="520061"/>
            </a:xfrm>
            <a:prstGeom prst="left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Tree>
    <p:extLst>
      <p:ext uri="{BB962C8B-B14F-4D97-AF65-F5344CB8AC3E}">
        <p14:creationId xmlns:p14="http://schemas.microsoft.com/office/powerpoint/2010/main" val="999518347"/>
      </p:ext>
    </p:extLst>
  </p:cSld>
  <p:clrMapOvr>
    <a:masterClrMapping/>
  </p:clrMapOvr>
</p:sld>
</file>

<file path=ppt/theme/theme1.xml><?xml version="1.0" encoding="utf-8"?>
<a:theme xmlns:a="http://schemas.openxmlformats.org/drawingml/2006/main" name="NAU-WBT-corp">
  <a:themeElements>
    <a:clrScheme name="NetApp U">
      <a:dk1>
        <a:sysClr val="windowText" lastClr="000000"/>
      </a:dk1>
      <a:lt1>
        <a:sysClr val="window" lastClr="FFFFFF"/>
      </a:lt1>
      <a:dk2>
        <a:srgbClr val="8DC63F"/>
      </a:dk2>
      <a:lt2>
        <a:srgbClr val="9EA2A2"/>
      </a:lt2>
      <a:accent1>
        <a:srgbClr val="0067C5"/>
      </a:accent1>
      <a:accent2>
        <a:srgbClr val="00B0F0"/>
      </a:accent2>
      <a:accent3>
        <a:srgbClr val="F3D400"/>
      </a:accent3>
      <a:accent4>
        <a:srgbClr val="FF9E00"/>
      </a:accent4>
      <a:accent5>
        <a:srgbClr val="C60047"/>
      </a:accent5>
      <a:accent6>
        <a:srgbClr val="7B00C6"/>
      </a:accent6>
      <a:hlink>
        <a:srgbClr val="60AF46"/>
      </a:hlink>
      <a:folHlink>
        <a:srgbClr val="9EA2A2"/>
      </a:folHlink>
    </a:clrScheme>
    <a:fontScheme name="NetApp_Template">
      <a:majorFont>
        <a:latin typeface="Arial"/>
        <a:ea typeface=""/>
        <a:cs typeface=""/>
      </a:majorFont>
      <a:minorFont>
        <a:latin typeface="Arial"/>
        <a:ea typeface=""/>
        <a:cs typeface=""/>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5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ctr">
        <a:noAutofit/>
      </a:bodyPr>
      <a:lstStyle>
        <a:defPPr marL="0" marR="0" indent="0" algn="l" defTabSz="914400" rtl="0" eaLnBrk="1" fontAlgn="auto" latinLnBrk="0" hangingPunct="1">
          <a:lnSpc>
            <a:spcPct val="95000"/>
          </a:lnSpc>
          <a:spcBef>
            <a:spcPts val="400"/>
          </a:spcBef>
          <a:spcAft>
            <a:spcPts val="200"/>
          </a:spcAft>
          <a:buClrTx/>
          <a:buSzTx/>
          <a:buFontTx/>
          <a:buNone/>
          <a:tabLst/>
          <a:defRPr kumimoji="0" sz="1800" b="0" i="0" u="none" strike="noStrike" kern="1200" cap="none" spc="0" normalizeH="0" baseline="0" noProof="0" dirty="0" err="1" smtClean="0">
            <a:ln>
              <a:noFill/>
            </a:ln>
            <a:solidFill>
              <a:sysClr val="windowText" lastClr="000000"/>
            </a:solidFill>
            <a:effectLst/>
            <a:uLnTx/>
            <a:uFillTx/>
            <a:latin typeface="+mn-lt"/>
          </a:defRPr>
        </a:defPPr>
      </a:lstStyle>
    </a:txDef>
  </a:objectDefaults>
  <a:extraClrSchemeLst/>
  <a:custClrLst>
    <a:custClr name="Custom Color 1">
      <a:srgbClr val="00C6A5"/>
    </a:custClr>
    <a:custClr name="Custom Color 2">
      <a:srgbClr val="ECECEC"/>
    </a:custClr>
    <a:custClr name="Custom Color 3">
      <a:srgbClr val="C8C9C7"/>
    </a:custClr>
    <a:custClr name="Custom Color 4">
      <a:srgbClr val="9EA2A2"/>
    </a:custClr>
    <a:custClr name="Custom Color 5">
      <a:srgbClr val="5B6770"/>
    </a:custClr>
    <a:custClr name="Custom Color 6">
      <a:srgbClr val="C8102E"/>
    </a:custClr>
  </a:custClrLst>
</a:theme>
</file>

<file path=ppt/theme/theme2.xml><?xml version="1.0" encoding="utf-8"?>
<a:theme xmlns:a="http://schemas.openxmlformats.org/drawingml/2006/main" name="Office Theme">
  <a:themeElements>
    <a:clrScheme name="NetApp">
      <a:dk1>
        <a:sysClr val="windowText" lastClr="000000"/>
      </a:dk1>
      <a:lt1>
        <a:sysClr val="window" lastClr="FFFFFF"/>
      </a:lt1>
      <a:dk2>
        <a:srgbClr val="8DC63F"/>
      </a:dk2>
      <a:lt2>
        <a:srgbClr val="9EA2A2"/>
      </a:lt2>
      <a:accent1>
        <a:srgbClr val="0067C5"/>
      </a:accent1>
      <a:accent2>
        <a:srgbClr val="00B0F0"/>
      </a:accent2>
      <a:accent3>
        <a:srgbClr val="F3D400"/>
      </a:accent3>
      <a:accent4>
        <a:srgbClr val="FF9E00"/>
      </a:accent4>
      <a:accent5>
        <a:srgbClr val="C60047"/>
      </a:accent5>
      <a:accent6>
        <a:srgbClr val="7B00C6"/>
      </a:accent6>
      <a:hlink>
        <a:srgbClr val="0067C5"/>
      </a:hlink>
      <a:folHlink>
        <a:srgbClr val="9EA2A2"/>
      </a:folHlink>
    </a:clrScheme>
    <a:fontScheme name="NetApp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NetApp_Template_ALL">
      <a:dk1>
        <a:sysClr val="windowText" lastClr="000000"/>
      </a:dk1>
      <a:lt1>
        <a:sysClr val="window" lastClr="FFFFFF"/>
      </a:lt1>
      <a:dk2>
        <a:srgbClr val="8DC63F"/>
      </a:dk2>
      <a:lt2>
        <a:srgbClr val="9EA2A2"/>
      </a:lt2>
      <a:accent1>
        <a:srgbClr val="0067C5"/>
      </a:accent1>
      <a:accent2>
        <a:srgbClr val="00B0F0"/>
      </a:accent2>
      <a:accent3>
        <a:srgbClr val="F8DB08"/>
      </a:accent3>
      <a:accent4>
        <a:srgbClr val="FF9E00"/>
      </a:accent4>
      <a:accent5>
        <a:srgbClr val="C60047"/>
      </a:accent5>
      <a:accent6>
        <a:srgbClr val="7B00C6"/>
      </a:accent6>
      <a:hlink>
        <a:srgbClr val="0067C5"/>
      </a:hlink>
      <a:folHlink>
        <a:srgbClr val="9EA2A2"/>
      </a:folHlink>
    </a:clrScheme>
    <a:fontScheme name="NetApp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BFFC1938B099A4DA14A5BD4C7057448" ma:contentTypeVersion="15" ma:contentTypeDescription="Create a new document." ma:contentTypeScope="" ma:versionID="001703c336b34e0c7ca0e5fa56299459">
  <xsd:schema xmlns:xsd="http://www.w3.org/2001/XMLSchema" xmlns:xs="http://www.w3.org/2001/XMLSchema" xmlns:p="http://schemas.microsoft.com/office/2006/metadata/properties" xmlns:ns2="e2120b8e-56d0-4099-b133-3b221ecb0b0c" xmlns:ns3="59ed1f9d-8727-4551-b7a6-985ab6424a1d" targetNamespace="http://schemas.microsoft.com/office/2006/metadata/properties" ma:root="true" ma:fieldsID="3e229822303d79c35aeb1da0ec04475d" ns2:_="" ns3:_="">
    <xsd:import namespace="e2120b8e-56d0-4099-b133-3b221ecb0b0c"/>
    <xsd:import namespace="59ed1f9d-8727-4551-b7a6-985ab6424a1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120b8e-56d0-4099-b133-3b221ecb0b0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ed1f9d-8727-4551-b7a6-985ab6424a1d"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7C67A8-C65D-4FE1-870F-4B077E8D5987}">
  <ds:schemaRefs>
    <ds:schemaRef ds:uri="http://schemas.microsoft.com/office/infopath/2007/PartnerControls"/>
    <ds:schemaRef ds:uri="59ed1f9d-8727-4551-b7a6-985ab6424a1d"/>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e2120b8e-56d0-4099-b133-3b221ecb0b0c"/>
    <ds:schemaRef ds:uri="http://www.w3.org/XML/1998/namespace"/>
  </ds:schemaRefs>
</ds:datastoreItem>
</file>

<file path=customXml/itemProps2.xml><?xml version="1.0" encoding="utf-8"?>
<ds:datastoreItem xmlns:ds="http://schemas.openxmlformats.org/officeDocument/2006/customXml" ds:itemID="{1E3140F4-442B-4D78-8F45-1261A92ADB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120b8e-56d0-4099-b133-3b221ecb0b0c"/>
    <ds:schemaRef ds:uri="59ed1f9d-8727-4551-b7a6-985ab6424a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EF18CF-F0A3-4649-8445-E75FF044C8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14354</TotalTime>
  <Words>8810</Words>
  <Application>Microsoft Office PowerPoint</Application>
  <PresentationFormat>Custom</PresentationFormat>
  <Paragraphs>1464</Paragraphs>
  <Slides>73</Slides>
  <Notes>73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Arial Black</vt:lpstr>
      <vt:lpstr>Calibri</vt:lpstr>
      <vt:lpstr>Wingdings</vt:lpstr>
      <vt:lpstr>NAU-WBT-corp</vt:lpstr>
      <vt:lpstr>Module 1  Data Fabric Overview </vt:lpstr>
      <vt:lpstr>PowerPoint Presentation</vt:lpstr>
      <vt:lpstr>Data Fabric</vt:lpstr>
      <vt:lpstr>The Data Fabric Powered by NetApp</vt:lpstr>
      <vt:lpstr>How Does the Data Fabric Powered by NetApp Work?</vt:lpstr>
      <vt:lpstr>Data Fabric Defined</vt:lpstr>
      <vt:lpstr>  Solutions for the Hybrid Cloud</vt:lpstr>
      <vt:lpstr>NetApp Solutions for the Hybrid Cloud</vt:lpstr>
      <vt:lpstr>Data Fabric Deployment Models</vt:lpstr>
      <vt:lpstr>Multiple Cloud Choice with NetApp Private Storage (NPS)</vt:lpstr>
      <vt:lpstr>Connect Systems </vt:lpstr>
      <vt:lpstr>Automatic Object Store Data Tiering </vt:lpstr>
      <vt:lpstr>  NetApp Cloud Data Services</vt:lpstr>
      <vt:lpstr>Cloud Central</vt:lpstr>
      <vt:lpstr>NetApp Cloud Data Services</vt:lpstr>
      <vt:lpstr>Cloud Workloads</vt:lpstr>
      <vt:lpstr>Clouds and Cloud Data Services</vt:lpstr>
      <vt:lpstr>Cloud Storage</vt:lpstr>
      <vt:lpstr> Cloud Volumes ONTAP</vt:lpstr>
      <vt:lpstr>PowerPoint Presentation</vt:lpstr>
      <vt:lpstr>Cloud Volumes ONTAP</vt:lpstr>
      <vt:lpstr> Cloud Volumes Service</vt:lpstr>
      <vt:lpstr>PowerPoint Presentation</vt:lpstr>
      <vt:lpstr>Cloud Volumes Service</vt:lpstr>
      <vt:lpstr>File Services</vt:lpstr>
      <vt:lpstr>Managing Cloud Storage </vt:lpstr>
      <vt:lpstr>Moving to simplify and scale management tasks</vt:lpstr>
      <vt:lpstr>Cloud Data Services</vt:lpstr>
      <vt:lpstr> Cloud Sync Service</vt:lpstr>
      <vt:lpstr>PowerPoint Presentation</vt:lpstr>
      <vt:lpstr>Cloud Sync Service</vt:lpstr>
      <vt:lpstr>Ways to Use Cloud Sync Service</vt:lpstr>
      <vt:lpstr> Cloud Tiering</vt:lpstr>
      <vt:lpstr>What Is Cloud Tiering?</vt:lpstr>
      <vt:lpstr> SaaS Backup</vt:lpstr>
      <vt:lpstr>PowerPoint Presentation</vt:lpstr>
      <vt:lpstr>SaaS Backup</vt:lpstr>
      <vt:lpstr>SaaS Backup for Microsoft Office 365</vt:lpstr>
      <vt:lpstr> Cloud Secure</vt:lpstr>
      <vt:lpstr>What Is Cloud Secure?</vt:lpstr>
      <vt:lpstr>  Cloud Backup Service</vt:lpstr>
      <vt:lpstr>Cloud Backup Service</vt:lpstr>
      <vt:lpstr>Cloud Backup Service</vt:lpstr>
      <vt:lpstr>PowerPoint Presentation</vt:lpstr>
      <vt:lpstr>ACTION: Share Your Experiences</vt:lpstr>
      <vt:lpstr>Cloud Controls</vt:lpstr>
      <vt:lpstr> OnCommand Cloud Manager</vt:lpstr>
      <vt:lpstr>OnCommand Cloud Manager</vt:lpstr>
      <vt:lpstr>OnCommand Suite of Tools</vt:lpstr>
      <vt:lpstr>APIs</vt:lpstr>
      <vt:lpstr>API Documentation</vt:lpstr>
      <vt:lpstr>NetApp Cloud Central API</vt:lpstr>
      <vt:lpstr>NetApp Cloud Central API</vt:lpstr>
      <vt:lpstr> NetApp Kubernetes Service</vt:lpstr>
      <vt:lpstr>Concepts</vt:lpstr>
      <vt:lpstr>Containerization</vt:lpstr>
      <vt:lpstr>Container Orchestration</vt:lpstr>
      <vt:lpstr>Container Orchestration Technologies</vt:lpstr>
      <vt:lpstr>Kubernetes Architecture</vt:lpstr>
      <vt:lpstr>NetApp Kubernetes Service</vt:lpstr>
      <vt:lpstr>NetApp Kubernetes Service</vt:lpstr>
      <vt:lpstr>NetApp Kubernetes Service at Cloud Central</vt:lpstr>
      <vt:lpstr>NetApp Kubernetes Service</vt:lpstr>
      <vt:lpstr>Cloud Analytics</vt:lpstr>
      <vt:lpstr> Cloud Insights</vt:lpstr>
      <vt:lpstr>PowerPoint Presentation</vt:lpstr>
      <vt:lpstr>Monitoring Tools</vt:lpstr>
      <vt:lpstr>PowerPoint Presentation</vt:lpstr>
      <vt:lpstr>ACTION: Share Your Experiences</vt:lpstr>
      <vt:lpstr> Focus of this Course</vt:lpstr>
      <vt:lpstr>Clouds and Cloud Data Services</vt:lpstr>
      <vt:lpstr>Focus of Exercises</vt:lpstr>
      <vt:lpstr>Module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Data Fabric Overview</dc:title>
  <dc:creator>Mark</dc:creator>
  <cp:lastModifiedBy>Reardon, Patrick</cp:lastModifiedBy>
  <cp:revision>174</cp:revision>
  <dcterms:modified xsi:type="dcterms:W3CDTF">2019-05-28T23:01:30Z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7169963</vt:lpwstr>
  </property>
  <property fmtid="{D5CDD505-2E9C-101B-9397-08002B2CF9AE}" pid="3" name="NXPowerLiteSettings">
    <vt:lpwstr>F980073804F000</vt:lpwstr>
  </property>
  <property fmtid="{D5CDD505-2E9C-101B-9397-08002B2CF9AE}" pid="4" name="NXPowerLiteVersion">
    <vt:lpwstr>D5.0.2</vt:lpwstr>
  </property>
  <property fmtid="{D5CDD505-2E9C-101B-9397-08002B2CF9AE}" pid="5" name="ContentTypeId">
    <vt:lpwstr>0x010100BBFFC1938B099A4DA14A5BD4C7057448</vt:lpwstr>
  </property>
</Properties>
</file>